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2" r:id="rId1"/>
    <p:sldMasterId id="2147483681" r:id="rId2"/>
  </p:sldMasterIdLst>
  <p:notesMasterIdLst>
    <p:notesMasterId r:id="rId32"/>
  </p:notesMasterIdLst>
  <p:sldIdLst>
    <p:sldId id="342" r:id="rId3"/>
    <p:sldId id="360" r:id="rId4"/>
    <p:sldId id="308" r:id="rId5"/>
    <p:sldId id="351" r:id="rId6"/>
    <p:sldId id="370" r:id="rId7"/>
    <p:sldId id="361" r:id="rId8"/>
    <p:sldId id="352" r:id="rId9"/>
    <p:sldId id="362" r:id="rId10"/>
    <p:sldId id="363" r:id="rId11"/>
    <p:sldId id="355" r:id="rId12"/>
    <p:sldId id="371" r:id="rId13"/>
    <p:sldId id="367" r:id="rId14"/>
    <p:sldId id="357" r:id="rId15"/>
    <p:sldId id="368" r:id="rId16"/>
    <p:sldId id="358" r:id="rId17"/>
    <p:sldId id="353" r:id="rId18"/>
    <p:sldId id="347" r:id="rId19"/>
    <p:sldId id="343" r:id="rId20"/>
    <p:sldId id="344" r:id="rId21"/>
    <p:sldId id="345" r:id="rId22"/>
    <p:sldId id="349" r:id="rId23"/>
    <p:sldId id="374" r:id="rId24"/>
    <p:sldId id="372" r:id="rId25"/>
    <p:sldId id="348" r:id="rId26"/>
    <p:sldId id="373" r:id="rId27"/>
    <p:sldId id="346" r:id="rId28"/>
    <p:sldId id="350" r:id="rId29"/>
    <p:sldId id="366" r:id="rId30"/>
    <p:sldId id="341" r:id="rId31"/>
  </p:sldIdLst>
  <p:sldSz cx="9906000" cy="6858000" type="A4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81E"/>
    <a:srgbClr val="F6F07A"/>
    <a:srgbClr val="F9FA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89" autoAdjust="0"/>
    <p:restoredTop sz="95461" autoAdjust="0"/>
  </p:normalViewPr>
  <p:slideViewPr>
    <p:cSldViewPr>
      <p:cViewPr varScale="1">
        <p:scale>
          <a:sx n="72" d="100"/>
          <a:sy n="72" d="100"/>
        </p:scale>
        <p:origin x="1074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78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59339C-093B-4F42-95FE-EEC0F314D3B4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D3D1F707-5EF2-43D3-80C8-0086C0328BB0}">
      <dgm:prSet phldrT="[テキスト]" custT="1"/>
      <dgm:spPr/>
      <dgm:t>
        <a:bodyPr/>
        <a:lstStyle/>
        <a:p>
          <a:r>
            <a:rPr kumimoji="1" lang="en-US" altLang="ja-JP" sz="1600"/>
            <a:t>Sansan</a:t>
          </a:r>
          <a:r>
            <a:rPr kumimoji="1" lang="ja-JP" altLang="en-US" sz="1600"/>
            <a:t>のご導入</a:t>
          </a:r>
        </a:p>
      </dgm:t>
    </dgm:pt>
    <dgm:pt modelId="{A3B7768E-33CB-4E04-B367-23432A416D94}" type="parTrans" cxnId="{79CFE8F5-75D5-492D-89E3-63FF37FFAB46}">
      <dgm:prSet/>
      <dgm:spPr/>
      <dgm:t>
        <a:bodyPr/>
        <a:lstStyle/>
        <a:p>
          <a:endParaRPr kumimoji="1" lang="ja-JP" altLang="en-US"/>
        </a:p>
      </dgm:t>
    </dgm:pt>
    <dgm:pt modelId="{91F491B9-588D-4492-A757-84291A70EC4F}" type="sibTrans" cxnId="{79CFE8F5-75D5-492D-89E3-63FF37FFAB46}">
      <dgm:prSet/>
      <dgm:spPr/>
      <dgm:t>
        <a:bodyPr/>
        <a:lstStyle/>
        <a:p>
          <a:endParaRPr kumimoji="1" lang="ja-JP" altLang="en-US"/>
        </a:p>
      </dgm:t>
    </dgm:pt>
    <dgm:pt modelId="{EA217B73-51D9-4274-899E-E9F622C186DA}">
      <dgm:prSet phldrT="[テキスト]" custT="1"/>
      <dgm:spPr/>
      <dgm:t>
        <a:bodyPr/>
        <a:lstStyle/>
        <a:p>
          <a:r>
            <a:rPr kumimoji="1" lang="en-US" altLang="ja-JP" sz="1600"/>
            <a:t>Developer’s Guide</a:t>
          </a:r>
          <a:r>
            <a:rPr kumimoji="1" lang="ja-JP" altLang="en-US" sz="1600"/>
            <a:t>の入手</a:t>
          </a:r>
          <a:endParaRPr kumimoji="1" lang="ja-JP" altLang="en-US" sz="1600" dirty="0"/>
        </a:p>
      </dgm:t>
    </dgm:pt>
    <dgm:pt modelId="{7CC1605F-D83F-4C57-8CCB-332C659BEECB}" type="parTrans" cxnId="{0FAEBF5C-BFEE-4473-9E14-C84356D93CD6}">
      <dgm:prSet/>
      <dgm:spPr/>
      <dgm:t>
        <a:bodyPr/>
        <a:lstStyle/>
        <a:p>
          <a:endParaRPr kumimoji="1" lang="ja-JP" altLang="en-US"/>
        </a:p>
      </dgm:t>
    </dgm:pt>
    <dgm:pt modelId="{1A8E83A5-F4E4-4B8F-AD7F-E7C3D4954F1F}" type="sibTrans" cxnId="{0FAEBF5C-BFEE-4473-9E14-C84356D93CD6}">
      <dgm:prSet/>
      <dgm:spPr/>
      <dgm:t>
        <a:bodyPr/>
        <a:lstStyle/>
        <a:p>
          <a:endParaRPr kumimoji="1" lang="ja-JP" altLang="en-US"/>
        </a:p>
      </dgm:t>
    </dgm:pt>
    <dgm:pt modelId="{557852AB-E349-441C-942A-C630C2671F74}">
      <dgm:prSet phldrT="[テキスト]" custT="1"/>
      <dgm:spPr>
        <a:solidFill>
          <a:srgbClr val="F3781E"/>
        </a:solidFill>
      </dgm:spPr>
      <dgm:t>
        <a:bodyPr/>
        <a:lstStyle/>
        <a:p>
          <a:r>
            <a:rPr kumimoji="1" lang="en-US" altLang="ja-JP" sz="1600"/>
            <a:t>API</a:t>
          </a:r>
          <a:r>
            <a:rPr kumimoji="1" lang="ja-JP" altLang="en-US" sz="1600"/>
            <a:t>パートナー契約の締結</a:t>
          </a:r>
          <a:endParaRPr kumimoji="1" lang="ja-JP" altLang="en-US" sz="1600" dirty="0"/>
        </a:p>
      </dgm:t>
    </dgm:pt>
    <dgm:pt modelId="{368911F7-AED6-43D7-AAAF-BBD135753BA5}" type="parTrans" cxnId="{85B5D324-3FF1-43B4-B01E-D89EEEFDBEC2}">
      <dgm:prSet/>
      <dgm:spPr/>
      <dgm:t>
        <a:bodyPr/>
        <a:lstStyle/>
        <a:p>
          <a:endParaRPr kumimoji="1" lang="ja-JP" altLang="en-US"/>
        </a:p>
      </dgm:t>
    </dgm:pt>
    <dgm:pt modelId="{A1AD4675-F80C-4AFB-A642-C5A8529FC3B6}" type="sibTrans" cxnId="{85B5D324-3FF1-43B4-B01E-D89EEEFDBEC2}">
      <dgm:prSet/>
      <dgm:spPr/>
      <dgm:t>
        <a:bodyPr/>
        <a:lstStyle/>
        <a:p>
          <a:endParaRPr kumimoji="1" lang="ja-JP" altLang="en-US"/>
        </a:p>
      </dgm:t>
    </dgm:pt>
    <dgm:pt modelId="{F37F0388-9ACB-44D4-963D-76BE769D8727}">
      <dgm:prSet custT="1"/>
      <dgm:spPr/>
      <dgm:t>
        <a:bodyPr/>
        <a:lstStyle/>
        <a:p>
          <a:r>
            <a:rPr kumimoji="1" lang="en-US" altLang="ja-JP" sz="1600"/>
            <a:t>Application ID</a:t>
          </a:r>
          <a:r>
            <a:rPr kumimoji="1" lang="ja-JP" altLang="en-US" sz="1600"/>
            <a:t>の発行</a:t>
          </a:r>
        </a:p>
      </dgm:t>
    </dgm:pt>
    <dgm:pt modelId="{9702FE80-DFAE-4CD1-934F-359B2BD73D3C}" type="parTrans" cxnId="{9B57DB40-C411-4397-8278-AA56B93ECE41}">
      <dgm:prSet/>
      <dgm:spPr/>
      <dgm:t>
        <a:bodyPr/>
        <a:lstStyle/>
        <a:p>
          <a:endParaRPr kumimoji="1" lang="ja-JP" altLang="en-US"/>
        </a:p>
      </dgm:t>
    </dgm:pt>
    <dgm:pt modelId="{517B4C0F-6D97-4848-9CB9-531B7E953481}" type="sibTrans" cxnId="{9B57DB40-C411-4397-8278-AA56B93ECE41}">
      <dgm:prSet/>
      <dgm:spPr/>
      <dgm:t>
        <a:bodyPr/>
        <a:lstStyle/>
        <a:p>
          <a:endParaRPr kumimoji="1" lang="ja-JP" altLang="en-US"/>
        </a:p>
      </dgm:t>
    </dgm:pt>
    <dgm:pt modelId="{DB616443-9E1C-47EC-AE14-5A23BBF89EDF}" type="pres">
      <dgm:prSet presAssocID="{9A59339C-093B-4F42-95FE-EEC0F314D3B4}" presName="Name0" presStyleCnt="0">
        <dgm:presLayoutVars>
          <dgm:dir/>
          <dgm:animLvl val="lvl"/>
          <dgm:resizeHandles val="exact"/>
        </dgm:presLayoutVars>
      </dgm:prSet>
      <dgm:spPr/>
    </dgm:pt>
    <dgm:pt modelId="{DE76BA53-3ED6-4504-9DB3-29B4E06A5270}" type="pres">
      <dgm:prSet presAssocID="{D3D1F707-5EF2-43D3-80C8-0086C0328BB0}" presName="parTxOnly" presStyleLbl="node1" presStyleIdx="0" presStyleCnt="4" custScaleX="177921" custScaleY="201962" custLinFactX="26035" custLinFactNeighborX="100000" custLinFactNeighborY="2128">
        <dgm:presLayoutVars>
          <dgm:chMax val="0"/>
          <dgm:chPref val="0"/>
          <dgm:bulletEnabled val="1"/>
        </dgm:presLayoutVars>
      </dgm:prSet>
      <dgm:spPr/>
    </dgm:pt>
    <dgm:pt modelId="{A96562B6-58C4-4054-931D-E66669656581}" type="pres">
      <dgm:prSet presAssocID="{91F491B9-588D-4492-A757-84291A70EC4F}" presName="parTxOnlySpace" presStyleCnt="0"/>
      <dgm:spPr/>
    </dgm:pt>
    <dgm:pt modelId="{3B8098D3-12B0-4466-9713-E4E369AA3D68}" type="pres">
      <dgm:prSet presAssocID="{EA217B73-51D9-4274-899E-E9F622C186DA}" presName="parTxOnly" presStyleLbl="node1" presStyleIdx="1" presStyleCnt="4" custScaleX="167277" custScaleY="196964" custLinFactX="14170" custLinFactNeighborX="100000" custLinFactNeighborY="-371">
        <dgm:presLayoutVars>
          <dgm:chMax val="0"/>
          <dgm:chPref val="0"/>
          <dgm:bulletEnabled val="1"/>
        </dgm:presLayoutVars>
      </dgm:prSet>
      <dgm:spPr/>
    </dgm:pt>
    <dgm:pt modelId="{17F72896-7A00-430B-9AD9-07A2A88DBA1A}" type="pres">
      <dgm:prSet presAssocID="{1A8E83A5-F4E4-4B8F-AD7F-E7C3D4954F1F}" presName="parTxOnlySpace" presStyleCnt="0"/>
      <dgm:spPr/>
    </dgm:pt>
    <dgm:pt modelId="{C4E4704D-8A26-4BDF-85AF-1609BE991E58}" type="pres">
      <dgm:prSet presAssocID="{557852AB-E349-441C-942A-C630C2671F74}" presName="parTxOnly" presStyleLbl="node1" presStyleIdx="2" presStyleCnt="4" custScaleX="170309" custScaleY="195828" custLinFactX="2546" custLinFactNeighborX="100000" custLinFactNeighborY="-939">
        <dgm:presLayoutVars>
          <dgm:chMax val="0"/>
          <dgm:chPref val="0"/>
          <dgm:bulletEnabled val="1"/>
        </dgm:presLayoutVars>
      </dgm:prSet>
      <dgm:spPr/>
    </dgm:pt>
    <dgm:pt modelId="{3FFF1C2E-32AE-4F30-8F50-4DB26413D3BD}" type="pres">
      <dgm:prSet presAssocID="{A1AD4675-F80C-4AFB-A642-C5A8529FC3B6}" presName="parTxOnlySpace" presStyleCnt="0"/>
      <dgm:spPr/>
    </dgm:pt>
    <dgm:pt modelId="{22038CA9-9107-4E8B-941D-9FD7FB3FCEA9}" type="pres">
      <dgm:prSet presAssocID="{F37F0388-9ACB-44D4-963D-76BE769D8727}" presName="parTxOnly" presStyleLbl="node1" presStyleIdx="3" presStyleCnt="4" custScaleX="168049" custScaleY="195519">
        <dgm:presLayoutVars>
          <dgm:chMax val="0"/>
          <dgm:chPref val="0"/>
          <dgm:bulletEnabled val="1"/>
        </dgm:presLayoutVars>
      </dgm:prSet>
      <dgm:spPr/>
    </dgm:pt>
  </dgm:ptLst>
  <dgm:cxnLst>
    <dgm:cxn modelId="{5047CA64-9473-42BB-9D98-D31413D20E6E}" type="presOf" srcId="{F37F0388-9ACB-44D4-963D-76BE769D8727}" destId="{22038CA9-9107-4E8B-941D-9FD7FB3FCEA9}" srcOrd="0" destOrd="0" presId="urn:microsoft.com/office/officeart/2005/8/layout/chevron1"/>
    <dgm:cxn modelId="{D04AF7FB-F618-44AF-A83A-DB2BD6507B5D}" type="presOf" srcId="{D3D1F707-5EF2-43D3-80C8-0086C0328BB0}" destId="{DE76BA53-3ED6-4504-9DB3-29B4E06A5270}" srcOrd="0" destOrd="0" presId="urn:microsoft.com/office/officeart/2005/8/layout/chevron1"/>
    <dgm:cxn modelId="{79CFE8F5-75D5-492D-89E3-63FF37FFAB46}" srcId="{9A59339C-093B-4F42-95FE-EEC0F314D3B4}" destId="{D3D1F707-5EF2-43D3-80C8-0086C0328BB0}" srcOrd="0" destOrd="0" parTransId="{A3B7768E-33CB-4E04-B367-23432A416D94}" sibTransId="{91F491B9-588D-4492-A757-84291A70EC4F}"/>
    <dgm:cxn modelId="{9B57DB40-C411-4397-8278-AA56B93ECE41}" srcId="{9A59339C-093B-4F42-95FE-EEC0F314D3B4}" destId="{F37F0388-9ACB-44D4-963D-76BE769D8727}" srcOrd="3" destOrd="0" parTransId="{9702FE80-DFAE-4CD1-934F-359B2BD73D3C}" sibTransId="{517B4C0F-6D97-4848-9CB9-531B7E953481}"/>
    <dgm:cxn modelId="{0FAEBF5C-BFEE-4473-9E14-C84356D93CD6}" srcId="{9A59339C-093B-4F42-95FE-EEC0F314D3B4}" destId="{EA217B73-51D9-4274-899E-E9F622C186DA}" srcOrd="1" destOrd="0" parTransId="{7CC1605F-D83F-4C57-8CCB-332C659BEECB}" sibTransId="{1A8E83A5-F4E4-4B8F-AD7F-E7C3D4954F1F}"/>
    <dgm:cxn modelId="{85B5D324-3FF1-43B4-B01E-D89EEEFDBEC2}" srcId="{9A59339C-093B-4F42-95FE-EEC0F314D3B4}" destId="{557852AB-E349-441C-942A-C630C2671F74}" srcOrd="2" destOrd="0" parTransId="{368911F7-AED6-43D7-AAAF-BBD135753BA5}" sibTransId="{A1AD4675-F80C-4AFB-A642-C5A8529FC3B6}"/>
    <dgm:cxn modelId="{180E55C1-AC74-423F-B2CD-98003A46F9B1}" type="presOf" srcId="{557852AB-E349-441C-942A-C630C2671F74}" destId="{C4E4704D-8A26-4BDF-85AF-1609BE991E58}" srcOrd="0" destOrd="0" presId="urn:microsoft.com/office/officeart/2005/8/layout/chevron1"/>
    <dgm:cxn modelId="{EAAB9340-445B-4CBD-8F79-1EDC2A14BCDF}" type="presOf" srcId="{9A59339C-093B-4F42-95FE-EEC0F314D3B4}" destId="{DB616443-9E1C-47EC-AE14-5A23BBF89EDF}" srcOrd="0" destOrd="0" presId="urn:microsoft.com/office/officeart/2005/8/layout/chevron1"/>
    <dgm:cxn modelId="{7ED435B9-969E-4AF9-B3CE-E9CCE242FF23}" type="presOf" srcId="{EA217B73-51D9-4274-899E-E9F622C186DA}" destId="{3B8098D3-12B0-4466-9713-E4E369AA3D68}" srcOrd="0" destOrd="0" presId="urn:microsoft.com/office/officeart/2005/8/layout/chevron1"/>
    <dgm:cxn modelId="{CA4AA809-AE35-4829-86AD-305BBD7BC11F}" type="presParOf" srcId="{DB616443-9E1C-47EC-AE14-5A23BBF89EDF}" destId="{DE76BA53-3ED6-4504-9DB3-29B4E06A5270}" srcOrd="0" destOrd="0" presId="urn:microsoft.com/office/officeart/2005/8/layout/chevron1"/>
    <dgm:cxn modelId="{004EB7A4-B8B9-4704-8D48-27651A4EFBE2}" type="presParOf" srcId="{DB616443-9E1C-47EC-AE14-5A23BBF89EDF}" destId="{A96562B6-58C4-4054-931D-E66669656581}" srcOrd="1" destOrd="0" presId="urn:microsoft.com/office/officeart/2005/8/layout/chevron1"/>
    <dgm:cxn modelId="{2AED41FA-24F7-4B47-9A21-FA25AB27E2D1}" type="presParOf" srcId="{DB616443-9E1C-47EC-AE14-5A23BBF89EDF}" destId="{3B8098D3-12B0-4466-9713-E4E369AA3D68}" srcOrd="2" destOrd="0" presId="urn:microsoft.com/office/officeart/2005/8/layout/chevron1"/>
    <dgm:cxn modelId="{FBD1BA7A-A907-4D90-B9A9-9FC7CEF49D70}" type="presParOf" srcId="{DB616443-9E1C-47EC-AE14-5A23BBF89EDF}" destId="{17F72896-7A00-430B-9AD9-07A2A88DBA1A}" srcOrd="3" destOrd="0" presId="urn:microsoft.com/office/officeart/2005/8/layout/chevron1"/>
    <dgm:cxn modelId="{A6389FEF-EA72-4884-B858-13E61359DFF8}" type="presParOf" srcId="{DB616443-9E1C-47EC-AE14-5A23BBF89EDF}" destId="{C4E4704D-8A26-4BDF-85AF-1609BE991E58}" srcOrd="4" destOrd="0" presId="urn:microsoft.com/office/officeart/2005/8/layout/chevron1"/>
    <dgm:cxn modelId="{8796BF8E-5911-4DA9-A7C7-7B9D4B9C083F}" type="presParOf" srcId="{DB616443-9E1C-47EC-AE14-5A23BBF89EDF}" destId="{3FFF1C2E-32AE-4F30-8F50-4DB26413D3BD}" srcOrd="5" destOrd="0" presId="urn:microsoft.com/office/officeart/2005/8/layout/chevron1"/>
    <dgm:cxn modelId="{5ED4081D-53BC-4E3E-9D89-1A64DB4C3BE9}" type="presParOf" srcId="{DB616443-9E1C-47EC-AE14-5A23BBF89EDF}" destId="{22038CA9-9107-4E8B-941D-9FD7FB3FCEA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6BA53-3ED6-4504-9DB3-29B4E06A5270}">
      <dsp:nvSpPr>
        <dsp:cNvPr id="0" name=""/>
        <dsp:cNvSpPr/>
      </dsp:nvSpPr>
      <dsp:spPr>
        <a:xfrm>
          <a:off x="504061" y="352743"/>
          <a:ext cx="2462905" cy="111827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/>
            <a:t>Sansan</a:t>
          </a:r>
          <a:r>
            <a:rPr kumimoji="1" lang="ja-JP" altLang="en-US" sz="1600" kern="1200"/>
            <a:t>のご導入</a:t>
          </a:r>
        </a:p>
      </dsp:txBody>
      <dsp:txXfrm>
        <a:off x="1063201" y="352743"/>
        <a:ext cx="1344626" cy="1118279"/>
      </dsp:txXfrm>
    </dsp:sp>
    <dsp:sp modelId="{3B8098D3-12B0-4466-9713-E4E369AA3D68}">
      <dsp:nvSpPr>
        <dsp:cNvPr id="0" name=""/>
        <dsp:cNvSpPr/>
      </dsp:nvSpPr>
      <dsp:spPr>
        <a:xfrm>
          <a:off x="2664297" y="352743"/>
          <a:ext cx="2315564" cy="1090604"/>
        </a:xfrm>
        <a:prstGeom prst="chevron">
          <a:avLst/>
        </a:prstGeom>
        <a:solidFill>
          <a:schemeClr val="accent5">
            <a:hueOff val="-4200008"/>
            <a:satOff val="-5045"/>
            <a:lumOff val="-43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/>
            <a:t>Developer’s Guide</a:t>
          </a:r>
          <a:r>
            <a:rPr kumimoji="1" lang="ja-JP" altLang="en-US" sz="1600" kern="1200"/>
            <a:t>の入手</a:t>
          </a:r>
          <a:endParaRPr kumimoji="1" lang="ja-JP" altLang="en-US" sz="1600" kern="1200" dirty="0"/>
        </a:p>
      </dsp:txBody>
      <dsp:txXfrm>
        <a:off x="3209599" y="352743"/>
        <a:ext cx="1224960" cy="1090604"/>
      </dsp:txXfrm>
    </dsp:sp>
    <dsp:sp modelId="{C4E4704D-8A26-4BDF-85AF-1609BE991E58}">
      <dsp:nvSpPr>
        <dsp:cNvPr id="0" name=""/>
        <dsp:cNvSpPr/>
      </dsp:nvSpPr>
      <dsp:spPr>
        <a:xfrm>
          <a:off x="4680526" y="352743"/>
          <a:ext cx="2357535" cy="1084314"/>
        </a:xfrm>
        <a:prstGeom prst="chevron">
          <a:avLst/>
        </a:prstGeom>
        <a:solidFill>
          <a:srgbClr val="F3781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/>
            <a:t>API</a:t>
          </a:r>
          <a:r>
            <a:rPr kumimoji="1" lang="ja-JP" altLang="en-US" sz="1600" kern="1200"/>
            <a:t>パートナー契約の締結</a:t>
          </a:r>
          <a:endParaRPr kumimoji="1" lang="ja-JP" altLang="en-US" sz="1600" kern="1200" dirty="0"/>
        </a:p>
      </dsp:txBody>
      <dsp:txXfrm>
        <a:off x="5222683" y="352743"/>
        <a:ext cx="1273221" cy="1084314"/>
      </dsp:txXfrm>
    </dsp:sp>
    <dsp:sp modelId="{22038CA9-9107-4E8B-941D-9FD7FB3FCEA9}">
      <dsp:nvSpPr>
        <dsp:cNvPr id="0" name=""/>
        <dsp:cNvSpPr/>
      </dsp:nvSpPr>
      <dsp:spPr>
        <a:xfrm>
          <a:off x="6725964" y="358798"/>
          <a:ext cx="2326250" cy="1082603"/>
        </a:xfrm>
        <a:prstGeom prst="chevron">
          <a:avLst/>
        </a:prstGeom>
        <a:solidFill>
          <a:schemeClr val="accent5">
            <a:hueOff val="-12600024"/>
            <a:satOff val="-15134"/>
            <a:lumOff val="-1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/>
            <a:t>Application ID</a:t>
          </a:r>
          <a:r>
            <a:rPr kumimoji="1" lang="ja-JP" altLang="en-US" sz="1600" kern="1200"/>
            <a:t>の発行</a:t>
          </a:r>
        </a:p>
      </dsp:txBody>
      <dsp:txXfrm>
        <a:off x="7267266" y="358798"/>
        <a:ext cx="1243647" cy="1082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7720E-E7BB-4F25-94B9-9021F1DB2447}" type="datetimeFigureOut">
              <a:rPr kumimoji="1" lang="ja-JP" altLang="en-US" smtClean="0"/>
              <a:t>2017/2/20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7FE98-A034-45B8-ABD5-71A6404391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39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218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3BA4A-52DF-0F46-AA60-61B7B6A9383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153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3BA4A-52DF-0F46-AA60-61B7B6A9383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890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3BA4A-52DF-0F46-AA60-61B7B6A9383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868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3BA4A-52DF-0F46-AA60-61B7B6A9383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673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201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051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219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642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702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04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903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97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618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206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744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621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4971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8781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046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520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6B943-1E5D-4844-A8A8-9544252D358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232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Sansan</a:t>
            </a:r>
            <a:r>
              <a:rPr kumimoji="1" lang="ja-JP" altLang="en-US" dirty="0"/>
              <a:t>は大手からベンチャーまで</a:t>
            </a:r>
            <a:r>
              <a:rPr kumimoji="1" lang="en-US" altLang="ja-JP" dirty="0"/>
              <a:t>2000</a:t>
            </a:r>
            <a:r>
              <a:rPr kumimoji="1" lang="ja-JP" altLang="en-US" dirty="0"/>
              <a:t>社以上に導入いただき、近年では徳島県庁など自治体の利用も広がっています。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6B943-1E5D-4844-A8A8-9544252D358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317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6B943-1E5D-4844-A8A8-9544252D358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968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451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7FE98-A034-45B8-ABD5-71A64043910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580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3BA4A-52DF-0F46-AA60-61B7B6A9383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19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00672" cy="6858000"/>
          </a:xfrm>
          <a:prstGeom prst="rect">
            <a:avLst/>
          </a:prstGeom>
        </p:spPr>
      </p:pic>
      <p:cxnSp>
        <p:nvCxnSpPr>
          <p:cNvPr id="13" name="直線コネクタ 12"/>
          <p:cNvCxnSpPr/>
          <p:nvPr userDrawn="1"/>
        </p:nvCxnSpPr>
        <p:spPr>
          <a:xfrm>
            <a:off x="0" y="0"/>
            <a:ext cx="98831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>
            <a:off x="0" y="6857999"/>
            <a:ext cx="98831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16696" y="2636912"/>
            <a:ext cx="7344816" cy="983110"/>
          </a:xfrm>
        </p:spPr>
        <p:txBody>
          <a:bodyPr/>
          <a:lstStyle>
            <a:lvl1pPr marL="396000" indent="-396000" algn="l">
              <a:buClrTx/>
              <a:buFont typeface="HGPｺﾞｼｯｸE" panose="020B0900000000000000" pitchFamily="50" charset="-128"/>
              <a:buChar char="&gt;"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811" y="299003"/>
            <a:ext cx="1229050" cy="1075418"/>
          </a:xfrm>
          <a:prstGeom prst="rect">
            <a:avLst/>
          </a:prstGeom>
          <a:noFill/>
        </p:spPr>
      </p:pic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88268" y="6525344"/>
            <a:ext cx="1224136" cy="26288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20XX.01.01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88" y="0"/>
            <a:ext cx="51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704528" y="2535895"/>
            <a:ext cx="8352482" cy="821097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0"/>
          </p:nvPr>
        </p:nvSpPr>
        <p:spPr>
          <a:xfrm>
            <a:off x="992560" y="3573463"/>
            <a:ext cx="8064450" cy="431601"/>
          </a:xfrm>
        </p:spPr>
        <p:txBody>
          <a:bodyPr anchor="t">
            <a:normAutofit/>
          </a:bodyPr>
          <a:lstStyle>
            <a:lvl1pPr marL="72000" indent="0">
              <a:buFontTx/>
              <a:buNone/>
              <a:defRPr sz="1600"/>
            </a:lvl1pPr>
            <a:lvl2pPr marL="380250" indent="0">
              <a:buFontTx/>
              <a:buNone/>
              <a:defRPr/>
            </a:lvl2pPr>
            <a:lvl3pPr marL="689400" indent="0">
              <a:buFontTx/>
              <a:buNone/>
              <a:defRPr/>
            </a:lvl3pPr>
            <a:lvl4pPr marL="923400" indent="0">
              <a:buFontTx/>
              <a:buNone/>
              <a:defRPr/>
            </a:lvl4pPr>
            <a:lvl5pPr marL="1175400" indent="0">
              <a:buFontTx/>
              <a:buNone/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97076A-FE38-4902-A3BD-70DA550777B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848544" y="3429000"/>
            <a:ext cx="83529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6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本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97076A-FE38-4902-A3BD-70DA550777B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コンテンツ プレースホルダ 10"/>
          <p:cNvSpPr>
            <a:spLocks noGrp="1"/>
          </p:cNvSpPr>
          <p:nvPr>
            <p:ph sz="quarter" idx="10"/>
          </p:nvPr>
        </p:nvSpPr>
        <p:spPr>
          <a:xfrm>
            <a:off x="704528" y="981075"/>
            <a:ext cx="8496944" cy="5472113"/>
          </a:xfrm>
        </p:spPr>
        <p:txBody>
          <a:bodyPr/>
          <a:lstStyle>
            <a:lvl1pPr marL="72000" indent="0">
              <a:buNone/>
              <a:defRPr/>
            </a:lvl1pPr>
            <a:lvl2pPr marL="380250" indent="0">
              <a:buNone/>
              <a:defRPr/>
            </a:lvl2pPr>
            <a:lvl3pPr marL="689400" indent="0">
              <a:buNone/>
              <a:defRPr/>
            </a:lvl3pPr>
            <a:lvl4pPr marL="923400" indent="0">
              <a:buNone/>
              <a:defRPr/>
            </a:lvl4pPr>
            <a:lvl5pPr marL="1175400" indent="0">
              <a:buNone/>
              <a:defRPr/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19347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 10"/>
          <p:cNvSpPr>
            <a:spLocks noGrp="1"/>
          </p:cNvSpPr>
          <p:nvPr>
            <p:ph sz="quarter" idx="10"/>
          </p:nvPr>
        </p:nvSpPr>
        <p:spPr>
          <a:xfrm>
            <a:off x="704528" y="981075"/>
            <a:ext cx="8496944" cy="5472113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97076A-FE38-4902-A3BD-70DA550777B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02676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076A-FE38-4902-A3BD-70DA550777B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8630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レイアウ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076A-FE38-4902-A3BD-70DA550777B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97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由レイアウト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076A-FE38-4902-A3BD-70DA550777B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078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5" name="図 4" descr="白文字ロゴ_w60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72" y="2938264"/>
            <a:ext cx="3505256" cy="9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9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1136576" y="2348880"/>
            <a:ext cx="8280920" cy="8210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1208584" y="3284984"/>
            <a:ext cx="83529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0"/>
          <p:cNvSpPr>
            <a:spLocks noGrp="1"/>
          </p:cNvSpPr>
          <p:nvPr>
            <p:ph type="body" sz="quarter" idx="10"/>
          </p:nvPr>
        </p:nvSpPr>
        <p:spPr>
          <a:xfrm>
            <a:off x="1424608" y="3429447"/>
            <a:ext cx="7992442" cy="431601"/>
          </a:xfrm>
        </p:spPr>
        <p:txBody>
          <a:bodyPr anchor="t">
            <a:normAutofit/>
          </a:bodyPr>
          <a:lstStyle>
            <a:lvl1pPr marL="72000" indent="0">
              <a:buFontTx/>
              <a:buNone/>
              <a:defRPr sz="1600"/>
            </a:lvl1pPr>
            <a:lvl2pPr marL="380250" indent="0">
              <a:buFontTx/>
              <a:buNone/>
              <a:defRPr/>
            </a:lvl2pPr>
            <a:lvl3pPr marL="689400" indent="0">
              <a:buFontTx/>
              <a:buNone/>
              <a:defRPr/>
            </a:lvl3pPr>
            <a:lvl4pPr marL="923400" indent="0">
              <a:buFontTx/>
              <a:buNone/>
              <a:defRPr/>
            </a:lvl4pPr>
            <a:lvl5pPr marL="1175400" indent="0">
              <a:buFontTx/>
              <a:buNone/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97076A-FE38-4902-A3BD-70DA550777B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6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本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97076A-FE38-4902-A3BD-70DA550777B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コンテンツ プレースホルダ 10"/>
          <p:cNvSpPr>
            <a:spLocks noGrp="1"/>
          </p:cNvSpPr>
          <p:nvPr>
            <p:ph sz="quarter" idx="10"/>
          </p:nvPr>
        </p:nvSpPr>
        <p:spPr>
          <a:xfrm>
            <a:off x="1352550" y="981075"/>
            <a:ext cx="8064500" cy="5472113"/>
          </a:xfrm>
        </p:spPr>
        <p:txBody>
          <a:bodyPr/>
          <a:lstStyle>
            <a:lvl1pPr marL="72000" indent="0">
              <a:buNone/>
              <a:defRPr/>
            </a:lvl1pPr>
            <a:lvl2pPr marL="380250" indent="0">
              <a:buNone/>
              <a:defRPr/>
            </a:lvl2pPr>
            <a:lvl3pPr marL="689400" indent="0">
              <a:buNone/>
              <a:defRPr/>
            </a:lvl3pPr>
            <a:lvl4pPr marL="923400" indent="0">
              <a:buNone/>
              <a:defRPr/>
            </a:lvl4pPr>
            <a:lvl5pPr marL="1175400" indent="0">
              <a:buNone/>
              <a:defRPr/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5997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12" name="コンテンツ プレースホルダ 10"/>
          <p:cNvSpPr>
            <a:spLocks noGrp="1"/>
          </p:cNvSpPr>
          <p:nvPr>
            <p:ph sz="quarter" idx="10" hasCustomPrompt="1"/>
          </p:nvPr>
        </p:nvSpPr>
        <p:spPr>
          <a:xfrm>
            <a:off x="1352550" y="981075"/>
            <a:ext cx="8064500" cy="5472113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97076A-FE38-4902-A3BD-70DA550777B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7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076A-FE38-4902-A3BD-70DA550777B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57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レイアウ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076A-FE38-4902-A3BD-70DA550777B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17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由レイアウト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076A-FE38-4902-A3BD-70DA550777B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89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5" name="図 4" descr="白文字ロゴ_w60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72" y="2938264"/>
            <a:ext cx="3505256" cy="9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0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線コネクタ 18"/>
          <p:cNvCxnSpPr/>
          <p:nvPr userDrawn="1"/>
        </p:nvCxnSpPr>
        <p:spPr>
          <a:xfrm>
            <a:off x="9906000" y="0"/>
            <a:ext cx="0" cy="685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8171710" y="5373216"/>
            <a:ext cx="1224136" cy="26288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20XX.01.01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0" y="0"/>
            <a:ext cx="98831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>
            <a:off x="0" y="6857999"/>
            <a:ext cx="98831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776536" y="2708920"/>
            <a:ext cx="8496944" cy="983110"/>
          </a:xfrm>
        </p:spPr>
        <p:txBody>
          <a:bodyPr anchor="b"/>
          <a:lstStyle>
            <a:lvl1pPr marL="396000" indent="-396000" algn="l">
              <a:buClrTx/>
              <a:buFont typeface="HGPｺﾞｼｯｸE" panose="020B0900000000000000" pitchFamily="50" charset="-128"/>
              <a:buChar char="&gt;"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pic>
        <p:nvPicPr>
          <p:cNvPr id="5" name="Picture 3" descr="\\vmware-host\Shared Folders\デスクトップ\sansan_base_whit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332656"/>
            <a:ext cx="1162766" cy="1008112"/>
          </a:xfrm>
          <a:prstGeom prst="rect">
            <a:avLst/>
          </a:prstGeom>
          <a:noFill/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052736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4984"/>
            <a:ext cx="9906000" cy="51465"/>
          </a:xfrm>
          <a:prstGeom prst="rect">
            <a:avLst/>
          </a:prstGeom>
        </p:spPr>
      </p:pic>
      <p:cxnSp>
        <p:nvCxnSpPr>
          <p:cNvPr id="17" name="直線コネクタ 16"/>
          <p:cNvCxnSpPr/>
          <p:nvPr userDrawn="1"/>
        </p:nvCxnSpPr>
        <p:spPr>
          <a:xfrm>
            <a:off x="776536" y="3764038"/>
            <a:ext cx="84969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260648"/>
            <a:ext cx="1890210" cy="5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3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560" cy="6858000"/>
          </a:xfrm>
          <a:prstGeom prst="rect">
            <a:avLst/>
          </a:prstGeom>
        </p:spPr>
      </p:pic>
      <p:cxnSp>
        <p:nvCxnSpPr>
          <p:cNvPr id="11" name="直線コネクタ 10"/>
          <p:cNvCxnSpPr/>
          <p:nvPr userDrawn="1"/>
        </p:nvCxnSpPr>
        <p:spPr>
          <a:xfrm>
            <a:off x="0" y="0"/>
            <a:ext cx="98831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0" y="6857999"/>
            <a:ext cx="98831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1136576" y="202630"/>
            <a:ext cx="828092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/>
              <a:t>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52600" y="980728"/>
            <a:ext cx="8064896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Shape 5"/>
          <p:cNvSpPr/>
          <p:nvPr userDrawn="1"/>
        </p:nvSpPr>
        <p:spPr>
          <a:xfrm>
            <a:off x="1074476" y="6669360"/>
            <a:ext cx="2035171" cy="18466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00000"/>
              </a:lnSpc>
              <a:defRPr sz="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600">
                <a:solidFill>
                  <a:srgbClr val="181A1C"/>
                </a:solidFill>
                <a:latin typeface="+mn-ea"/>
                <a:ea typeface="+mn-ea"/>
              </a:rPr>
              <a:t>Copyright © 201</a:t>
            </a:r>
            <a:r>
              <a:rPr lang="en-US" sz="600">
                <a:solidFill>
                  <a:srgbClr val="181A1C"/>
                </a:solidFill>
                <a:latin typeface="+mn-ea"/>
                <a:ea typeface="+mn-ea"/>
              </a:rPr>
              <a:t>5</a:t>
            </a:r>
            <a:r>
              <a:rPr sz="600">
                <a:solidFill>
                  <a:srgbClr val="181A1C"/>
                </a:solidFill>
                <a:latin typeface="+mn-ea"/>
                <a:ea typeface="+mn-ea"/>
              </a:rPr>
              <a:t> </a:t>
            </a:r>
            <a:r>
              <a:rPr sz="600" err="1">
                <a:solidFill>
                  <a:srgbClr val="181A1C"/>
                </a:solidFill>
                <a:latin typeface="+mn-ea"/>
                <a:ea typeface="+mn-ea"/>
              </a:rPr>
              <a:t>Sansan</a:t>
            </a:r>
            <a:r>
              <a:rPr lang="en-US" sz="600">
                <a:solidFill>
                  <a:srgbClr val="181A1C"/>
                </a:solidFill>
                <a:latin typeface="+mn-ea"/>
                <a:ea typeface="+mn-ea"/>
              </a:rPr>
              <a:t>,</a:t>
            </a:r>
            <a:r>
              <a:rPr sz="600">
                <a:solidFill>
                  <a:srgbClr val="181A1C"/>
                </a:solidFill>
                <a:latin typeface="+mn-ea"/>
                <a:ea typeface="+mn-ea"/>
              </a:rPr>
              <a:t> </a:t>
            </a:r>
            <a:r>
              <a:rPr lang="en-US" sz="600">
                <a:solidFill>
                  <a:srgbClr val="181A1C"/>
                </a:solidFill>
                <a:latin typeface="+mn-ea"/>
                <a:ea typeface="+mn-ea"/>
              </a:rPr>
              <a:t>I</a:t>
            </a:r>
            <a:r>
              <a:rPr sz="600">
                <a:solidFill>
                  <a:srgbClr val="181A1C"/>
                </a:solidFill>
                <a:latin typeface="+mn-ea"/>
                <a:ea typeface="+mn-ea"/>
              </a:rPr>
              <a:t>nc.</a:t>
            </a:r>
            <a:r>
              <a:rPr lang="en-US" sz="600">
                <a:solidFill>
                  <a:srgbClr val="181A1C"/>
                </a:solidFill>
                <a:latin typeface="+mn-ea"/>
                <a:ea typeface="+mn-ea"/>
              </a:rPr>
              <a:t> All rights reserved.</a:t>
            </a:r>
            <a:endParaRPr sz="600">
              <a:solidFill>
                <a:srgbClr val="181A1C"/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233" y="155698"/>
            <a:ext cx="568094" cy="641948"/>
          </a:xfrm>
          <a:prstGeom prst="rect">
            <a:avLst/>
          </a:prstGeom>
          <a:noFill/>
        </p:spPr>
      </p:pic>
      <p:sp>
        <p:nvSpPr>
          <p:cNvPr id="10" name="スライド番号プレースホルダ 9"/>
          <p:cNvSpPr>
            <a:spLocks noGrp="1"/>
          </p:cNvSpPr>
          <p:nvPr>
            <p:ph type="sldNum" sz="quarter" idx="4"/>
          </p:nvPr>
        </p:nvSpPr>
        <p:spPr>
          <a:xfrm>
            <a:off x="7545288" y="6699631"/>
            <a:ext cx="2311400" cy="12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BC97076A-FE38-4902-A3BD-70DA550777B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892" y="0"/>
            <a:ext cx="51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7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hdr="0" ftr="0" dt="0"/>
  <p:txStyles>
    <p:titleStyle>
      <a:lvl1pPr marL="324000" indent="-324000" algn="l" defTabSz="914400" rtl="0" eaLnBrk="1" latinLnBrk="0" hangingPunct="1">
        <a:lnSpc>
          <a:spcPct val="100000"/>
        </a:lnSpc>
        <a:spcBef>
          <a:spcPct val="0"/>
        </a:spcBef>
        <a:buClrTx/>
        <a:buSzPct val="100000"/>
        <a:buFont typeface="HGPｺﾞｼｯｸE" panose="020B0900000000000000" pitchFamily="50" charset="-128"/>
        <a:buChar char="&gt;"/>
        <a:defRPr kumimoji="1" lang="ja-JP" altLang="en-US" sz="2800" b="0" kern="120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288000" algn="l" defTabSz="914400" rtl="0" eaLnBrk="1" latinLnBrk="0" hangingPunct="1">
        <a:lnSpc>
          <a:spcPct val="130000"/>
        </a:lnSpc>
        <a:spcBef>
          <a:spcPts val="1400"/>
        </a:spcBef>
        <a:buClr>
          <a:schemeClr val="tx2"/>
        </a:buClr>
        <a:buFont typeface="HGPｺﾞｼｯｸE" panose="020B0900000000000000" pitchFamily="50" charset="-128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66000" indent="-285750" algn="l" defTabSz="914400" rtl="0" eaLnBrk="1" latinLnBrk="0" hangingPunct="1">
        <a:lnSpc>
          <a:spcPct val="130000"/>
        </a:lnSpc>
        <a:spcBef>
          <a:spcPts val="800"/>
        </a:spcBef>
        <a:buClr>
          <a:schemeClr val="tx2"/>
        </a:buClr>
        <a:buFont typeface="HGPｺﾞｼｯｸE" panose="020B0900000000000000" pitchFamily="50" charset="-128"/>
        <a:buChar char="-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Font typeface="HGPｺﾞｼｯｸE" panose="020B0900000000000000" pitchFamily="50" charset="-128"/>
        <a:buChar char="&gt;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5588" indent="-228600" algn="l" defTabSz="914400" rtl="0" eaLnBrk="1" latinLnBrk="0" hangingPunct="1">
        <a:lnSpc>
          <a:spcPct val="130000"/>
        </a:lnSpc>
        <a:spcBef>
          <a:spcPts val="400"/>
        </a:spcBef>
        <a:buClr>
          <a:schemeClr val="tx2"/>
        </a:buClr>
        <a:buFont typeface="HGPｺﾞｼｯｸE" panose="020B0900000000000000" pitchFamily="50" charset="-128"/>
        <a:buChar char="-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5463" indent="-228600" algn="l" defTabSz="914400" rtl="0" eaLnBrk="1" latinLnBrk="0" hangingPunct="1">
        <a:lnSpc>
          <a:spcPct val="130000"/>
        </a:lnSpc>
        <a:spcBef>
          <a:spcPts val="200"/>
        </a:spcBef>
        <a:buClr>
          <a:schemeClr val="tx2"/>
        </a:buClr>
        <a:buFont typeface="HGPｺﾞｼｯｸE" panose="020B0900000000000000" pitchFamily="50" charset="-128"/>
        <a:buChar char="&gt;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04528" y="980728"/>
            <a:ext cx="8496944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764704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4984"/>
            <a:ext cx="9906000" cy="51465"/>
          </a:xfrm>
          <a:prstGeom prst="rect">
            <a:avLst/>
          </a:prstGeom>
        </p:spPr>
      </p:pic>
      <p:cxnSp>
        <p:nvCxnSpPr>
          <p:cNvPr id="15" name="直線コネクタ 14"/>
          <p:cNvCxnSpPr/>
          <p:nvPr userDrawn="1"/>
        </p:nvCxnSpPr>
        <p:spPr>
          <a:xfrm>
            <a:off x="9906000" y="0"/>
            <a:ext cx="0" cy="685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00472" y="44624"/>
            <a:ext cx="90010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/>
              <a:t>タイトルの書式設定</a:t>
            </a:r>
          </a:p>
        </p:txBody>
      </p:sp>
      <p:sp>
        <p:nvSpPr>
          <p:cNvPr id="7" name="Shape 5"/>
          <p:cNvSpPr/>
          <p:nvPr userDrawn="1"/>
        </p:nvSpPr>
        <p:spPr>
          <a:xfrm>
            <a:off x="56456" y="6628710"/>
            <a:ext cx="2006316" cy="18466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00000"/>
              </a:lnSpc>
              <a:defRPr sz="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600">
                <a:solidFill>
                  <a:srgbClr val="181A1C"/>
                </a:solidFill>
                <a:latin typeface="+mn-ea"/>
                <a:ea typeface="+mn-ea"/>
              </a:rPr>
              <a:t>Copyright © 201</a:t>
            </a:r>
            <a:r>
              <a:rPr lang="en-US" sz="600">
                <a:solidFill>
                  <a:srgbClr val="181A1C"/>
                </a:solidFill>
                <a:latin typeface="+mn-ea"/>
                <a:ea typeface="+mn-ea"/>
              </a:rPr>
              <a:t>5</a:t>
            </a:r>
            <a:r>
              <a:rPr sz="600">
                <a:solidFill>
                  <a:srgbClr val="181A1C"/>
                </a:solidFill>
                <a:latin typeface="+mn-ea"/>
                <a:ea typeface="+mn-ea"/>
              </a:rPr>
              <a:t> </a:t>
            </a:r>
            <a:r>
              <a:rPr sz="600" err="1">
                <a:solidFill>
                  <a:srgbClr val="181A1C"/>
                </a:solidFill>
                <a:latin typeface="+mn-ea"/>
                <a:ea typeface="+mn-ea"/>
              </a:rPr>
              <a:t>Sansan</a:t>
            </a:r>
            <a:r>
              <a:rPr lang="en-US" sz="600">
                <a:solidFill>
                  <a:srgbClr val="181A1C"/>
                </a:solidFill>
                <a:latin typeface="+mn-ea"/>
                <a:ea typeface="+mn-ea"/>
              </a:rPr>
              <a:t>,</a:t>
            </a:r>
            <a:r>
              <a:rPr sz="600">
                <a:solidFill>
                  <a:srgbClr val="181A1C"/>
                </a:solidFill>
                <a:latin typeface="+mn-ea"/>
                <a:ea typeface="+mn-ea"/>
              </a:rPr>
              <a:t> </a:t>
            </a:r>
            <a:r>
              <a:rPr lang="en-US" sz="600">
                <a:solidFill>
                  <a:srgbClr val="181A1C"/>
                </a:solidFill>
                <a:latin typeface="+mn-ea"/>
                <a:ea typeface="+mn-ea"/>
              </a:rPr>
              <a:t>I</a:t>
            </a:r>
            <a:r>
              <a:rPr sz="600">
                <a:solidFill>
                  <a:srgbClr val="181A1C"/>
                </a:solidFill>
                <a:latin typeface="+mn-ea"/>
                <a:ea typeface="+mn-ea"/>
              </a:rPr>
              <a:t>nc.</a:t>
            </a:r>
            <a:r>
              <a:rPr lang="en-US" sz="600">
                <a:solidFill>
                  <a:srgbClr val="181A1C"/>
                </a:solidFill>
                <a:latin typeface="+mn-ea"/>
                <a:ea typeface="+mn-ea"/>
              </a:rPr>
              <a:t> All rights reserved.</a:t>
            </a:r>
            <a:endParaRPr sz="600">
              <a:solidFill>
                <a:srgbClr val="181A1C"/>
              </a:solidFill>
              <a:latin typeface="+mn-ea"/>
              <a:ea typeface="+mn-ea"/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4"/>
          </p:nvPr>
        </p:nvSpPr>
        <p:spPr>
          <a:xfrm>
            <a:off x="7610152" y="6669360"/>
            <a:ext cx="2311400" cy="12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BC97076A-FE38-4902-A3BD-70DA550777B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4149" y="94676"/>
            <a:ext cx="487959" cy="5513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941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</p:sldLayoutIdLst>
  <p:hf hdr="0" ftr="0" dt="0"/>
  <p:txStyles>
    <p:titleStyle>
      <a:lvl1pPr marL="324000" indent="-324000" algn="l" defTabSz="914400" rtl="0" eaLnBrk="1" latinLnBrk="0" hangingPunct="1">
        <a:lnSpc>
          <a:spcPct val="150000"/>
        </a:lnSpc>
        <a:spcBef>
          <a:spcPct val="0"/>
        </a:spcBef>
        <a:buClrTx/>
        <a:buSzPct val="100000"/>
        <a:buFont typeface="HGPｺﾞｼｯｸE" panose="020B0900000000000000" pitchFamily="50" charset="-128"/>
        <a:buChar char="&gt;"/>
        <a:defRPr kumimoji="1" lang="ja-JP" altLang="en-US" sz="2800" b="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0000" indent="-288000" algn="l" defTabSz="914400" rtl="0" eaLnBrk="1" latinLnBrk="0" hangingPunct="1">
        <a:lnSpc>
          <a:spcPct val="130000"/>
        </a:lnSpc>
        <a:spcBef>
          <a:spcPts val="1400"/>
        </a:spcBef>
        <a:buClr>
          <a:schemeClr val="tx2"/>
        </a:buClr>
        <a:buFont typeface="HGPｺﾞｼｯｸE" panose="020B0900000000000000" pitchFamily="50" charset="-128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66000" indent="-285750" algn="l" defTabSz="914400" rtl="0" eaLnBrk="1" latinLnBrk="0" hangingPunct="1">
        <a:lnSpc>
          <a:spcPct val="130000"/>
        </a:lnSpc>
        <a:spcBef>
          <a:spcPts val="800"/>
        </a:spcBef>
        <a:buClr>
          <a:schemeClr val="tx2"/>
        </a:buClr>
        <a:buFont typeface="HGPｺﾞｼｯｸE" panose="020B0900000000000000" pitchFamily="50" charset="-128"/>
        <a:buChar char="-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Font typeface="HGPｺﾞｼｯｸE" panose="020B0900000000000000" pitchFamily="50" charset="-128"/>
        <a:buChar char="&gt;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5588" indent="-228600" algn="l" defTabSz="914400" rtl="0" eaLnBrk="1" latinLnBrk="0" hangingPunct="1">
        <a:lnSpc>
          <a:spcPct val="130000"/>
        </a:lnSpc>
        <a:spcBef>
          <a:spcPts val="400"/>
        </a:spcBef>
        <a:buClr>
          <a:schemeClr val="tx2"/>
        </a:buClr>
        <a:buFont typeface="HGPｺﾞｼｯｸE" panose="020B0900000000000000" pitchFamily="50" charset="-128"/>
        <a:buChar char="-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5463" indent="-228600" algn="l" defTabSz="914400" rtl="0" eaLnBrk="1" latinLnBrk="0" hangingPunct="1">
        <a:lnSpc>
          <a:spcPct val="130000"/>
        </a:lnSpc>
        <a:spcBef>
          <a:spcPts val="200"/>
        </a:spcBef>
        <a:buClr>
          <a:schemeClr val="tx2"/>
        </a:buClr>
        <a:buFont typeface="HGPｺﾞｼｯｸE" panose="020B0900000000000000" pitchFamily="50" charset="-128"/>
        <a:buChar char="&gt;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ap.sansan.com/Signup?lang=ja-J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jp-help.sansan.com/hc/ja/articles/206511517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jp.sansan.com/pla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13" Type="http://schemas.openxmlformats.org/officeDocument/2006/relationships/image" Target="../media/image23.png"/><Relationship Id="rId18" Type="http://schemas.openxmlformats.org/officeDocument/2006/relationships/image" Target="../media/image28.gif"/><Relationship Id="rId26" Type="http://schemas.openxmlformats.org/officeDocument/2006/relationships/image" Target="../media/image36.png"/><Relationship Id="rId39" Type="http://schemas.openxmlformats.org/officeDocument/2006/relationships/image" Target="../media/image49.jpeg"/><Relationship Id="rId3" Type="http://schemas.openxmlformats.org/officeDocument/2006/relationships/tags" Target="../tags/tag3.xml"/><Relationship Id="rId21" Type="http://schemas.openxmlformats.org/officeDocument/2006/relationships/image" Target="../media/image31.jpg"/><Relationship Id="rId34" Type="http://schemas.openxmlformats.org/officeDocument/2006/relationships/image" Target="../media/image44.png"/><Relationship Id="rId42" Type="http://schemas.openxmlformats.org/officeDocument/2006/relationships/image" Target="../media/image52.gif"/><Relationship Id="rId7" Type="http://schemas.openxmlformats.org/officeDocument/2006/relationships/image" Target="../media/image17.jpeg"/><Relationship Id="rId12" Type="http://schemas.openxmlformats.org/officeDocument/2006/relationships/image" Target="../media/image22.gif"/><Relationship Id="rId17" Type="http://schemas.openxmlformats.org/officeDocument/2006/relationships/image" Target="../media/image27.gif"/><Relationship Id="rId25" Type="http://schemas.openxmlformats.org/officeDocument/2006/relationships/image" Target="../media/image35.gif"/><Relationship Id="rId33" Type="http://schemas.openxmlformats.org/officeDocument/2006/relationships/image" Target="../media/image43.png"/><Relationship Id="rId38" Type="http://schemas.openxmlformats.org/officeDocument/2006/relationships/image" Target="../media/image48.png"/><Relationship Id="rId2" Type="http://schemas.openxmlformats.org/officeDocument/2006/relationships/tags" Target="../tags/tag2.xml"/><Relationship Id="rId16" Type="http://schemas.openxmlformats.org/officeDocument/2006/relationships/image" Target="../media/image26.gif"/><Relationship Id="rId20" Type="http://schemas.openxmlformats.org/officeDocument/2006/relationships/image" Target="../media/image30.jpeg"/><Relationship Id="rId29" Type="http://schemas.openxmlformats.org/officeDocument/2006/relationships/image" Target="../media/image39.gif"/><Relationship Id="rId41" Type="http://schemas.openxmlformats.org/officeDocument/2006/relationships/image" Target="../media/image51.jpeg"/><Relationship Id="rId1" Type="http://schemas.openxmlformats.org/officeDocument/2006/relationships/tags" Target="../tags/tag1.xml"/><Relationship Id="rId6" Type="http://schemas.openxmlformats.org/officeDocument/2006/relationships/notesSlide" Target="../notesSlides/notesSlide5.xml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jpeg"/><Relationship Id="rId37" Type="http://schemas.openxmlformats.org/officeDocument/2006/relationships/image" Target="../media/image47.png"/><Relationship Id="rId40" Type="http://schemas.openxmlformats.org/officeDocument/2006/relationships/image" Target="../media/image50.jpe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5.jpeg"/><Relationship Id="rId23" Type="http://schemas.openxmlformats.org/officeDocument/2006/relationships/image" Target="../media/image33.gif"/><Relationship Id="rId28" Type="http://schemas.openxmlformats.org/officeDocument/2006/relationships/image" Target="../media/image38.gif"/><Relationship Id="rId36" Type="http://schemas.openxmlformats.org/officeDocument/2006/relationships/image" Target="../media/image46.png"/><Relationship Id="rId10" Type="http://schemas.openxmlformats.org/officeDocument/2006/relationships/image" Target="../media/image20.gif"/><Relationship Id="rId19" Type="http://schemas.openxmlformats.org/officeDocument/2006/relationships/image" Target="../media/image29.gif"/><Relationship Id="rId31" Type="http://schemas.openxmlformats.org/officeDocument/2006/relationships/image" Target="../media/image41.gif"/><Relationship Id="rId44" Type="http://schemas.openxmlformats.org/officeDocument/2006/relationships/image" Target="../media/image54.png"/><Relationship Id="rId4" Type="http://schemas.openxmlformats.org/officeDocument/2006/relationships/tags" Target="../tags/tag4.xml"/><Relationship Id="rId9" Type="http://schemas.openxmlformats.org/officeDocument/2006/relationships/image" Target="../media/image19.gif"/><Relationship Id="rId14" Type="http://schemas.openxmlformats.org/officeDocument/2006/relationships/image" Target="../media/image24.gif"/><Relationship Id="rId22" Type="http://schemas.openxmlformats.org/officeDocument/2006/relationships/image" Target="../media/image32.jpeg"/><Relationship Id="rId27" Type="http://schemas.openxmlformats.org/officeDocument/2006/relationships/image" Target="../media/image37.gif"/><Relationship Id="rId30" Type="http://schemas.openxmlformats.org/officeDocument/2006/relationships/image" Target="../media/image40.gif"/><Relationship Id="rId35" Type="http://schemas.openxmlformats.org/officeDocument/2006/relationships/image" Target="../media/image45.gif"/><Relationship Id="rId43" Type="http://schemas.openxmlformats.org/officeDocument/2006/relationships/image" Target="../media/image5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ja-JP" sz="4400" dirty="0" err="1"/>
              <a:t>Sansan</a:t>
            </a:r>
            <a:r>
              <a:rPr lang="en-US" altLang="ja-JP" sz="4400" dirty="0"/>
              <a:t> API</a:t>
            </a:r>
            <a:br>
              <a:rPr lang="en-US" altLang="ja-JP" sz="4400" dirty="0"/>
            </a:br>
            <a:r>
              <a:rPr lang="ja-JP" altLang="en-US" sz="4400" dirty="0"/>
              <a:t>パートナープログラム</a:t>
            </a:r>
            <a:br>
              <a:rPr lang="en-US" altLang="ja-JP" sz="4400" dirty="0"/>
            </a:br>
            <a:r>
              <a:rPr lang="ja-JP" altLang="en-US" sz="4400" dirty="0"/>
              <a:t>説明資料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/>
              <a:t>2017.02.21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2062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提供形態と利用条件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076A-FE38-4902-A3BD-70DA550777B1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89736" y="3908082"/>
            <a:ext cx="8187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bg2">
                    <a:lumMod val="25000"/>
                  </a:schemeClr>
                </a:solidFill>
              </a:rPr>
              <a:t>API</a:t>
            </a:r>
            <a:r>
              <a:rPr lang="ja-JP" altLang="en-US" sz="2800" dirty="0">
                <a:solidFill>
                  <a:schemeClr val="bg2">
                    <a:lumMod val="25000"/>
                  </a:schemeClr>
                </a:solidFill>
              </a:rPr>
              <a:t>のご利用には</a:t>
            </a:r>
            <a:r>
              <a:rPr lang="en-US" altLang="ja-JP" sz="2800" dirty="0" err="1">
                <a:solidFill>
                  <a:schemeClr val="bg2">
                    <a:lumMod val="25000"/>
                  </a:schemeClr>
                </a:solidFill>
              </a:rPr>
              <a:t>Sansan</a:t>
            </a:r>
            <a:r>
              <a:rPr lang="ja-JP" altLang="en-US" sz="2800" dirty="0">
                <a:solidFill>
                  <a:schemeClr val="bg2">
                    <a:lumMod val="25000"/>
                  </a:schemeClr>
                </a:solidFill>
              </a:rPr>
              <a:t>のご導入が必要です</a:t>
            </a:r>
            <a:endParaRPr lang="en-US" altLang="ja-JP" sz="2800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chemeClr val="bg2">
                    <a:lumMod val="25000"/>
                  </a:schemeClr>
                </a:solidFill>
              </a:rPr>
              <a:t>商用利用か自己利用かでプロセスが異なります（次頁参照）</a:t>
            </a:r>
            <a:endParaRPr lang="en-US" altLang="ja-JP" sz="2800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bg2">
                    <a:lumMod val="25000"/>
                  </a:schemeClr>
                </a:solidFill>
              </a:rPr>
              <a:t>API</a:t>
            </a:r>
            <a:r>
              <a:rPr lang="ja-JP" altLang="en-US" sz="2800" dirty="0">
                <a:solidFill>
                  <a:schemeClr val="bg2">
                    <a:lumMod val="25000"/>
                  </a:schemeClr>
                </a:solidFill>
              </a:rPr>
              <a:t>のご利用は商用、自己利用に関わらず</a:t>
            </a:r>
            <a:r>
              <a:rPr lang="ja-JP" altLang="en-US" sz="2800" dirty="0">
                <a:solidFill>
                  <a:srgbClr val="FF0000"/>
                </a:solidFill>
              </a:rPr>
              <a:t>無償</a:t>
            </a:r>
            <a:r>
              <a:rPr lang="ja-JP" altLang="en-US" sz="2800" dirty="0">
                <a:solidFill>
                  <a:schemeClr val="bg2">
                    <a:lumMod val="25000"/>
                  </a:schemeClr>
                </a:solidFill>
              </a:rPr>
              <a:t>です</a:t>
            </a:r>
            <a:endParaRPr lang="en-US" altLang="ja-JP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08584" y="3154349"/>
            <a:ext cx="2240259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kumimoji="1" lang="ja-JP" altLang="en-US" sz="3200" b="1">
                <a:solidFill>
                  <a:schemeClr val="bg2">
                    <a:lumMod val="25000"/>
                  </a:schemeClr>
                </a:solidFill>
                <a:latin typeface="+mn-ea"/>
              </a:rPr>
              <a:t>提供条件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082" y="2132856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>
                <a:solidFill>
                  <a:schemeClr val="bg2">
                    <a:lumMod val="25000"/>
                  </a:schemeClr>
                </a:solidFill>
              </a:rPr>
              <a:t>REST API</a:t>
            </a:r>
            <a:r>
              <a:rPr lang="ja-JP" altLang="en-US" sz="2800">
                <a:solidFill>
                  <a:schemeClr val="bg2">
                    <a:lumMod val="25000"/>
                  </a:schemeClr>
                </a:solidFill>
              </a:rPr>
              <a:t>（</a:t>
            </a:r>
            <a:r>
              <a:rPr lang="en-US" altLang="ja-JP" sz="2800">
                <a:solidFill>
                  <a:schemeClr val="bg2">
                    <a:lumMod val="25000"/>
                  </a:schemeClr>
                </a:solidFill>
              </a:rPr>
              <a:t>WEB API</a:t>
            </a:r>
            <a:r>
              <a:rPr lang="ja-JP" altLang="en-US" sz="2800">
                <a:solidFill>
                  <a:schemeClr val="bg2">
                    <a:lumMod val="25000"/>
                  </a:schemeClr>
                </a:solidFill>
              </a:rPr>
              <a:t>）</a:t>
            </a:r>
            <a:endParaRPr lang="en-US" altLang="ja-JP" sz="2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08584" y="1340768"/>
            <a:ext cx="2240259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ja-JP" altLang="en-US" sz="3200" b="1">
                <a:solidFill>
                  <a:schemeClr val="bg2">
                    <a:lumMod val="25000"/>
                  </a:schemeClr>
                </a:solidFill>
                <a:latin typeface="+mn-ea"/>
              </a:rPr>
              <a:t>提供形態</a:t>
            </a:r>
            <a:endParaRPr kumimoji="1" lang="ja-JP" altLang="en-US" sz="3200" b="1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644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「自己利用」及び「商用利用」の定義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076A-FE38-4902-A3BD-70DA550777B1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08583" y="3894947"/>
            <a:ext cx="2240259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ja-JP" altLang="en-US" sz="28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商用利用</a:t>
            </a:r>
            <a:endParaRPr kumimoji="1" lang="ja-JP" altLang="en-US" sz="28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40632" y="1778040"/>
            <a:ext cx="8044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個人・法人内での活用に閉じた</a:t>
            </a:r>
            <a:r>
              <a:rPr lang="en-US" altLang="ja-JP" sz="2400" dirty="0" err="1">
                <a:solidFill>
                  <a:srgbClr val="FF0000"/>
                </a:solidFill>
              </a:rPr>
              <a:t>Sansan</a:t>
            </a:r>
            <a:r>
              <a:rPr lang="ja-JP" altLang="en-US" sz="2400" dirty="0">
                <a:solidFill>
                  <a:srgbClr val="FF0000"/>
                </a:solidFill>
              </a:rPr>
              <a:t>連携</a:t>
            </a:r>
            <a:endParaRPr lang="en-US" altLang="ja-JP" sz="2000" dirty="0">
              <a:solidFill>
                <a:srgbClr val="FF0000"/>
              </a:solidFill>
            </a:endParaRPr>
          </a:p>
          <a:p>
            <a:endParaRPr lang="en-US" altLang="ja-JP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 err="1">
                <a:solidFill>
                  <a:schemeClr val="bg2">
                    <a:lumMod val="25000"/>
                  </a:schemeClr>
                </a:solidFill>
              </a:rPr>
              <a:t>Sansan</a:t>
            </a:r>
            <a:r>
              <a:rPr lang="en-US" altLang="ja-JP" sz="1600" dirty="0">
                <a:solidFill>
                  <a:schemeClr val="bg2">
                    <a:lumMod val="25000"/>
                  </a:schemeClr>
                </a:solidFill>
              </a:rPr>
              <a:t> API</a:t>
            </a:r>
            <a:r>
              <a:rPr lang="ja-JP" altLang="en-US" sz="1600" dirty="0">
                <a:solidFill>
                  <a:schemeClr val="bg2">
                    <a:lumMod val="25000"/>
                  </a:schemeClr>
                </a:solidFill>
              </a:rPr>
              <a:t>を利用して「</a:t>
            </a:r>
            <a:r>
              <a:rPr lang="en-US" altLang="ja-JP" sz="1600" dirty="0" err="1">
                <a:solidFill>
                  <a:schemeClr val="bg2">
                    <a:lumMod val="25000"/>
                  </a:schemeClr>
                </a:solidFill>
              </a:rPr>
              <a:t>Sansan</a:t>
            </a:r>
            <a:r>
              <a:rPr lang="en-US" altLang="ja-JP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ja-JP" altLang="en-US" sz="1600" dirty="0">
                <a:solidFill>
                  <a:schemeClr val="bg2">
                    <a:lumMod val="25000"/>
                  </a:schemeClr>
                </a:solidFill>
              </a:rPr>
              <a:t>→ 自社基幹システム」にて名刺データを取得して活用している</a:t>
            </a:r>
            <a:endParaRPr lang="en-US" altLang="ja-JP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bg2">
                    <a:lumMod val="25000"/>
                  </a:schemeClr>
                </a:solidFill>
              </a:rPr>
              <a:t>クライアントに依頼されて「</a:t>
            </a:r>
            <a:r>
              <a:rPr lang="en-US" altLang="ja-JP" sz="1600" dirty="0" err="1">
                <a:solidFill>
                  <a:schemeClr val="bg2">
                    <a:lumMod val="25000"/>
                  </a:schemeClr>
                </a:solidFill>
              </a:rPr>
              <a:t>Sansan</a:t>
            </a:r>
            <a:r>
              <a:rPr lang="en-US" altLang="ja-JP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ja-JP" altLang="en-US" sz="1600" dirty="0">
                <a:solidFill>
                  <a:schemeClr val="bg2">
                    <a:lumMod val="25000"/>
                  </a:schemeClr>
                </a:solidFill>
              </a:rPr>
              <a:t>→ 別サービス」にて名刺データを参照するソフトウェアを実装したが、このソフトウェアの権利はクライアントにある（この場合、クライアントの自己利用に相当）</a:t>
            </a:r>
            <a:endParaRPr lang="en-US" altLang="ja-JP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08583" y="1010590"/>
            <a:ext cx="2240259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自己利用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40632" y="4688557"/>
            <a:ext cx="804444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体外的に利益を得ようとする目的での</a:t>
            </a:r>
            <a:r>
              <a:rPr lang="en-US" altLang="ja-JP" sz="2400" dirty="0" err="1">
                <a:solidFill>
                  <a:srgbClr val="FF0000"/>
                </a:solidFill>
              </a:rPr>
              <a:t>Sansan</a:t>
            </a:r>
            <a:r>
              <a:rPr lang="ja-JP" altLang="en-US" sz="2400" dirty="0">
                <a:solidFill>
                  <a:srgbClr val="FF0000"/>
                </a:solidFill>
              </a:rPr>
              <a:t>連携</a:t>
            </a:r>
            <a:endParaRPr lang="en-US" altLang="ja-JP" sz="2000" dirty="0">
              <a:solidFill>
                <a:srgbClr val="FF0000"/>
              </a:solidFill>
            </a:endParaRPr>
          </a:p>
          <a:p>
            <a:endParaRPr lang="en-US" altLang="ja-JP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bg2">
                    <a:lumMod val="25000"/>
                  </a:schemeClr>
                </a:solidFill>
              </a:rPr>
              <a:t>自社サービスの拡販を目的に</a:t>
            </a:r>
            <a:r>
              <a:rPr lang="en-US" altLang="ja-JP" sz="1600" dirty="0" err="1">
                <a:solidFill>
                  <a:schemeClr val="bg2">
                    <a:lumMod val="25000"/>
                  </a:schemeClr>
                </a:solidFill>
              </a:rPr>
              <a:t>Sansan</a:t>
            </a:r>
            <a:r>
              <a:rPr lang="ja-JP" altLang="en-US" sz="1600" dirty="0">
                <a:solidFill>
                  <a:schemeClr val="bg2">
                    <a:lumMod val="25000"/>
                  </a:schemeClr>
                </a:solidFill>
              </a:rPr>
              <a:t>と連携し、それを公に</a:t>
            </a:r>
            <a:r>
              <a:rPr lang="en-US" altLang="ja-JP" sz="1600" dirty="0">
                <a:solidFill>
                  <a:schemeClr val="bg2">
                    <a:lumMod val="25000"/>
                  </a:schemeClr>
                </a:solidFill>
              </a:rPr>
              <a:t>PR</a:t>
            </a:r>
            <a:r>
              <a:rPr lang="ja-JP" altLang="en-US" sz="1600" dirty="0">
                <a:solidFill>
                  <a:schemeClr val="bg2">
                    <a:lumMod val="25000"/>
                  </a:schemeClr>
                </a:solidFill>
              </a:rPr>
              <a:t>したい</a:t>
            </a:r>
            <a:endParaRPr lang="en-US" altLang="ja-JP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bg2">
                    <a:lumMod val="25000"/>
                  </a:schemeClr>
                </a:solidFill>
              </a:rPr>
              <a:t>クライアントに依頼されて「</a:t>
            </a:r>
            <a:r>
              <a:rPr lang="en-US" altLang="ja-JP" sz="1600" dirty="0" err="1">
                <a:solidFill>
                  <a:schemeClr val="bg2">
                    <a:lumMod val="25000"/>
                  </a:schemeClr>
                </a:solidFill>
              </a:rPr>
              <a:t>Sansan</a:t>
            </a:r>
            <a:r>
              <a:rPr lang="en-US" altLang="ja-JP" sz="1600" dirty="0">
                <a:solidFill>
                  <a:schemeClr val="bg2">
                    <a:lumMod val="25000"/>
                  </a:schemeClr>
                </a:solidFill>
              </a:rPr>
              <a:t> API </a:t>
            </a:r>
            <a:r>
              <a:rPr lang="ja-JP" altLang="en-US" sz="1600" dirty="0">
                <a:solidFill>
                  <a:schemeClr val="bg2">
                    <a:lumMod val="25000"/>
                  </a:schemeClr>
                </a:solidFill>
              </a:rPr>
              <a:t>→ 別サービス」にて名刺データを参照するソフトウェアを実装したが、このソフトウェアの権利をクライアントから買取り、</a:t>
            </a:r>
            <a:r>
              <a:rPr lang="en-US" altLang="ja-JP" sz="1600" dirty="0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ja-JP" altLang="en-US" sz="1600" dirty="0">
                <a:solidFill>
                  <a:schemeClr val="bg2">
                    <a:lumMod val="25000"/>
                  </a:schemeClr>
                </a:solidFill>
              </a:rPr>
              <a:t>受注のフックとして活用したい</a:t>
            </a:r>
            <a:endParaRPr lang="en-US" altLang="ja-JP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08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API</a:t>
            </a:r>
            <a:r>
              <a:rPr kumimoji="1" lang="ja-JP" altLang="en-US"/>
              <a:t>利用チャート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076A-FE38-4902-A3BD-70DA550777B1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5" name="フローチャート: 判断 4"/>
          <p:cNvSpPr/>
          <p:nvPr/>
        </p:nvSpPr>
        <p:spPr>
          <a:xfrm>
            <a:off x="5016682" y="4674670"/>
            <a:ext cx="2592288" cy="826882"/>
          </a:xfrm>
          <a:prstGeom prst="flowChartDecisio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用途が</a:t>
            </a:r>
            <a:endParaRPr lang="en-US" altLang="ja-JP" dirty="0"/>
          </a:p>
          <a:p>
            <a:pPr algn="ctr"/>
            <a:r>
              <a:rPr lang="ja-JP" altLang="en-US" dirty="0"/>
              <a:t>自己利用</a:t>
            </a:r>
            <a:endParaRPr kumimoji="1" lang="ja-JP" altLang="en-US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5232706" y="764704"/>
            <a:ext cx="2160240" cy="504056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API</a:t>
            </a:r>
            <a:r>
              <a:rPr kumimoji="1" lang="ja-JP" altLang="en-US"/>
              <a:t>を利用したい</a:t>
            </a:r>
            <a:endParaRPr kumimoji="1" lang="ja-JP" altLang="en-US" dirty="0"/>
          </a:p>
        </p:txBody>
      </p:sp>
      <p:sp>
        <p:nvSpPr>
          <p:cNvPr id="7" name="フローチャート: 判断 6"/>
          <p:cNvSpPr/>
          <p:nvPr/>
        </p:nvSpPr>
        <p:spPr>
          <a:xfrm>
            <a:off x="5016682" y="1818028"/>
            <a:ext cx="2592288" cy="826882"/>
          </a:xfrm>
          <a:prstGeom prst="flowChartDecisio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Sansan</a:t>
            </a:r>
            <a:r>
              <a:rPr lang="ja-JP" altLang="en-US"/>
              <a:t>を利用中</a:t>
            </a:r>
            <a:endParaRPr kumimoji="1" lang="ja-JP" altLang="en-US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1856656" y="3410152"/>
            <a:ext cx="2160240" cy="504056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Sansan</a:t>
            </a:r>
            <a:r>
              <a:rPr kumimoji="1" lang="ja-JP" altLang="en-US"/>
              <a:t>を導入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>
            <a:stCxn id="6" idx="2"/>
            <a:endCxn id="7" idx="0"/>
          </p:cNvCxnSpPr>
          <p:nvPr/>
        </p:nvCxnSpPr>
        <p:spPr>
          <a:xfrm>
            <a:off x="6312826" y="1268760"/>
            <a:ext cx="0" cy="54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処理 19"/>
          <p:cNvSpPr/>
          <p:nvPr/>
        </p:nvSpPr>
        <p:spPr>
          <a:xfrm>
            <a:off x="1856656" y="4707216"/>
            <a:ext cx="2146270" cy="761790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API</a:t>
            </a:r>
            <a:r>
              <a:rPr kumimoji="1" lang="ja-JP" altLang="en-US" sz="1600"/>
              <a:t>パートナー</a:t>
            </a:r>
            <a:endParaRPr kumimoji="1" lang="en-US" altLang="ja-JP" sz="1600"/>
          </a:p>
          <a:p>
            <a:pPr algn="ctr"/>
            <a:r>
              <a:rPr kumimoji="1" lang="ja-JP" altLang="en-US" sz="1600"/>
              <a:t>契約を締結</a:t>
            </a:r>
            <a:endParaRPr kumimoji="1" lang="ja-JP" altLang="en-US" sz="1600" dirty="0"/>
          </a:p>
        </p:txBody>
      </p:sp>
      <p:sp>
        <p:nvSpPr>
          <p:cNvPr id="21" name="フローチャート: 処理 20"/>
          <p:cNvSpPr/>
          <p:nvPr/>
        </p:nvSpPr>
        <p:spPr>
          <a:xfrm>
            <a:off x="5176523" y="3191738"/>
            <a:ext cx="2272606" cy="936104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Developer’s Guide</a:t>
            </a:r>
            <a:r>
              <a:rPr kumimoji="1" lang="ja-JP" altLang="en-US" sz="1600"/>
              <a:t>をダウンロードして</a:t>
            </a:r>
            <a:endParaRPr kumimoji="1" lang="en-US" altLang="ja-JP" sz="1600"/>
          </a:p>
          <a:p>
            <a:pPr algn="ctr"/>
            <a:r>
              <a:rPr kumimoji="1" lang="ja-JP" altLang="en-US" sz="1600"/>
              <a:t>利用方法を確認</a:t>
            </a:r>
            <a:endParaRPr kumimoji="1" lang="ja-JP" altLang="en-US" sz="1600" dirty="0"/>
          </a:p>
        </p:txBody>
      </p:sp>
      <p:sp>
        <p:nvSpPr>
          <p:cNvPr id="41" name="フローチャート: 処理 40"/>
          <p:cNvSpPr/>
          <p:nvPr/>
        </p:nvSpPr>
        <p:spPr>
          <a:xfrm>
            <a:off x="5176524" y="6093618"/>
            <a:ext cx="2272605" cy="504056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API</a:t>
            </a:r>
            <a:r>
              <a:rPr kumimoji="1" lang="ja-JP" altLang="en-US"/>
              <a:t>の利用を開始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30450" y="4650700"/>
            <a:ext cx="532518" cy="4524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kumimoji="1" lang="en-US" altLang="ja-JP">
                <a:latin typeface="+mn-ea"/>
              </a:rPr>
              <a:t>NO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311768" y="1814805"/>
            <a:ext cx="532518" cy="4524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kumimoji="1" lang="en-US" altLang="ja-JP">
                <a:latin typeface="+mn-ea"/>
              </a:rPr>
              <a:t>NO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341818" y="2656604"/>
            <a:ext cx="619080" cy="4524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en-US" altLang="ja-JP">
                <a:latin typeface="+mn-ea"/>
              </a:rPr>
              <a:t>YES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341818" y="5517232"/>
            <a:ext cx="619080" cy="4524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en-US" altLang="ja-JP">
                <a:latin typeface="+mn-ea"/>
              </a:rPr>
              <a:t>YES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36" name="直線矢印コネクタ 135"/>
          <p:cNvCxnSpPr>
            <a:stCxn id="7" idx="2"/>
            <a:endCxn id="21" idx="0"/>
          </p:cNvCxnSpPr>
          <p:nvPr/>
        </p:nvCxnSpPr>
        <p:spPr>
          <a:xfrm>
            <a:off x="6312826" y="2644910"/>
            <a:ext cx="0" cy="54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カギ線コネクタ 172"/>
          <p:cNvCxnSpPr>
            <a:stCxn id="20" idx="2"/>
            <a:endCxn id="41" idx="1"/>
          </p:cNvCxnSpPr>
          <p:nvPr/>
        </p:nvCxnSpPr>
        <p:spPr>
          <a:xfrm rot="16200000" flipH="1">
            <a:off x="3614837" y="4783959"/>
            <a:ext cx="876640" cy="22467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/>
          <p:cNvCxnSpPr>
            <a:stCxn id="21" idx="2"/>
            <a:endCxn id="5" idx="0"/>
          </p:cNvCxnSpPr>
          <p:nvPr/>
        </p:nvCxnSpPr>
        <p:spPr>
          <a:xfrm>
            <a:off x="6312826" y="4127842"/>
            <a:ext cx="0" cy="54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76"/>
          <p:cNvCxnSpPr>
            <a:stCxn id="5" idx="1"/>
            <a:endCxn id="20" idx="3"/>
          </p:cNvCxnSpPr>
          <p:nvPr/>
        </p:nvCxnSpPr>
        <p:spPr>
          <a:xfrm flipH="1">
            <a:off x="4002926" y="5088111"/>
            <a:ext cx="1013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矢印コネクタ 178"/>
          <p:cNvCxnSpPr>
            <a:stCxn id="5" idx="2"/>
            <a:endCxn id="41" idx="0"/>
          </p:cNvCxnSpPr>
          <p:nvPr/>
        </p:nvCxnSpPr>
        <p:spPr>
          <a:xfrm>
            <a:off x="6312826" y="5501552"/>
            <a:ext cx="1" cy="59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カギ線コネクタ 184"/>
          <p:cNvCxnSpPr>
            <a:stCxn id="7" idx="1"/>
            <a:endCxn id="12" idx="0"/>
          </p:cNvCxnSpPr>
          <p:nvPr/>
        </p:nvCxnSpPr>
        <p:spPr>
          <a:xfrm rot="10800000" flipV="1">
            <a:off x="2936776" y="2231468"/>
            <a:ext cx="2079906" cy="1178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/>
          <p:cNvCxnSpPr>
            <a:stCxn id="12" idx="3"/>
            <a:endCxn id="21" idx="1"/>
          </p:cNvCxnSpPr>
          <p:nvPr/>
        </p:nvCxnSpPr>
        <p:spPr>
          <a:xfrm flipV="1">
            <a:off x="4016896" y="3659790"/>
            <a:ext cx="1159627" cy="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234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API</a:t>
            </a:r>
            <a:r>
              <a:rPr kumimoji="1" lang="ja-JP" altLang="en-US"/>
              <a:t>利用までの流れ（含む商用利用時）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076A-FE38-4902-A3BD-70DA550777B1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graphicFrame>
        <p:nvGraphicFramePr>
          <p:cNvPr id="7" name="図表 6"/>
          <p:cNvGraphicFramePr/>
          <p:nvPr>
            <p:extLst>
              <p:ext uri="{D42A27DB-BD31-4B8C-83A1-F6EECF244321}">
                <p14:modId xmlns:p14="http://schemas.microsoft.com/office/powerpoint/2010/main" val="2726146425"/>
              </p:ext>
            </p:extLst>
          </p:nvPr>
        </p:nvGraphicFramePr>
        <p:xfrm>
          <a:off x="648072" y="1473414"/>
          <a:ext cx="9057456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1136576" y="3820627"/>
            <a:ext cx="8551698" cy="256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+mn-ea"/>
              </a:rPr>
              <a:t>API</a:t>
            </a:r>
            <a:r>
              <a:rPr kumimoji="1" lang="ja-JP" altLang="en-US" dirty="0">
                <a:latin typeface="+mn-ea"/>
              </a:rPr>
              <a:t>をご利用頂くには、</a:t>
            </a:r>
            <a:r>
              <a:rPr kumimoji="1" lang="en-US" altLang="ja-JP" dirty="0" err="1">
                <a:latin typeface="+mn-ea"/>
              </a:rPr>
              <a:t>Sansan</a:t>
            </a:r>
            <a:r>
              <a:rPr lang="ja-JP" altLang="en-US" dirty="0">
                <a:latin typeface="+mn-ea"/>
              </a:rPr>
              <a:t>のご導入が必要です</a:t>
            </a:r>
            <a:endParaRPr kumimoji="1" lang="en-US" altLang="ja-JP" dirty="0">
              <a:latin typeface="+mn-ea"/>
            </a:endParaRPr>
          </a:p>
          <a:p>
            <a:pPr marL="285750" indent="-285750" algn="l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kumimoji="1" lang="en-US" altLang="ja-JP" dirty="0" err="1">
                <a:latin typeface="+mn-ea"/>
              </a:rPr>
              <a:t>Sansan</a:t>
            </a:r>
            <a:r>
              <a:rPr kumimoji="1" lang="ja-JP" altLang="en-US" dirty="0">
                <a:latin typeface="+mn-ea"/>
              </a:rPr>
              <a:t>ユーザーであればどなたでも </a:t>
            </a:r>
            <a:r>
              <a:rPr kumimoji="1" lang="en-US" altLang="ja-JP" dirty="0">
                <a:latin typeface="+mn-ea"/>
              </a:rPr>
              <a:t>Developer’s Guide </a:t>
            </a:r>
            <a:r>
              <a:rPr kumimoji="1" lang="ja-JP" altLang="en-US" dirty="0">
                <a:latin typeface="+mn-ea"/>
              </a:rPr>
              <a:t>を（</a:t>
            </a:r>
            <a:r>
              <a:rPr kumimoji="1" lang="en-US" altLang="ja-JP" dirty="0" err="1">
                <a:latin typeface="+mn-ea"/>
              </a:rPr>
              <a:t>Sansan</a:t>
            </a:r>
            <a:r>
              <a:rPr kumimoji="1" lang="ja-JP" altLang="en-US" dirty="0">
                <a:latin typeface="+mn-ea"/>
              </a:rPr>
              <a:t>のサービス上かから）ご入手頂けます</a:t>
            </a:r>
            <a:endParaRPr kumimoji="1" lang="en-US" altLang="ja-JP" dirty="0">
              <a:latin typeface="+mn-ea"/>
            </a:endParaRPr>
          </a:p>
          <a:p>
            <a:pPr marL="285750" indent="-285750" algn="l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+mn-ea"/>
              </a:rPr>
              <a:t>API</a:t>
            </a:r>
            <a:r>
              <a:rPr kumimoji="1" lang="ja-JP" altLang="en-US" dirty="0">
                <a:latin typeface="+mn-ea"/>
              </a:rPr>
              <a:t>パートナー契約書は双方が内容合意の上、署名・捺印をもって締結します</a:t>
            </a:r>
            <a:endParaRPr kumimoji="1" lang="en-US" altLang="ja-JP" dirty="0">
              <a:latin typeface="+mn-ea"/>
            </a:endParaRPr>
          </a:p>
          <a:p>
            <a:pPr marL="285750" indent="-285750" algn="l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+mn-ea"/>
              </a:rPr>
              <a:t>Application ID </a:t>
            </a:r>
            <a:r>
              <a:rPr kumimoji="1" lang="ja-JP" altLang="en-US" dirty="0">
                <a:latin typeface="+mn-ea"/>
              </a:rPr>
              <a:t>は</a:t>
            </a:r>
            <a:r>
              <a:rPr lang="en-US" altLang="ja-JP" dirty="0" err="1">
                <a:latin typeface="+mn-ea"/>
              </a:rPr>
              <a:t>Sansan</a:t>
            </a:r>
            <a:r>
              <a:rPr kumimoji="1" lang="en-US" altLang="ja-JP" dirty="0">
                <a:latin typeface="+mn-ea"/>
              </a:rPr>
              <a:t> API</a:t>
            </a:r>
            <a:r>
              <a:rPr kumimoji="1" lang="ja-JP" altLang="en-US" dirty="0">
                <a:latin typeface="+mn-ea"/>
              </a:rPr>
              <a:t>の接続元アプリを一意に</a:t>
            </a:r>
            <a:r>
              <a:rPr lang="ja-JP" altLang="en-US" dirty="0">
                <a:latin typeface="+mn-ea"/>
              </a:rPr>
              <a:t>特定するための</a:t>
            </a:r>
            <a:r>
              <a:rPr lang="en-US" altLang="ja-JP" dirty="0">
                <a:latin typeface="+mn-ea"/>
              </a:rPr>
              <a:t>ID</a:t>
            </a:r>
            <a:r>
              <a:rPr lang="ja-JP" altLang="en-US" dirty="0">
                <a:latin typeface="+mn-ea"/>
              </a:rPr>
              <a:t>です。商用利用時に限り弊社より発行させて頂きます</a:t>
            </a:r>
            <a:endParaRPr lang="en-US" altLang="ja-JP" dirty="0">
              <a:latin typeface="+mn-ea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 flipH="1">
            <a:off x="5169647" y="1360672"/>
            <a:ext cx="14306" cy="1912942"/>
          </a:xfrm>
          <a:prstGeom prst="lin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412425" y="1349763"/>
            <a:ext cx="3332964" cy="41242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kumimoji="1" lang="ja-JP" altLang="en-US" sz="1600">
                <a:solidFill>
                  <a:srgbClr val="FF0000"/>
                </a:solidFill>
                <a:latin typeface="+mn-ea"/>
              </a:rPr>
              <a:t>以降の手順は商用利用時に必要 →</a:t>
            </a:r>
            <a:endParaRPr kumimoji="1" lang="ja-JP" altLang="en-US" sz="16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3167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API</a:t>
            </a:r>
            <a:r>
              <a:rPr kumimoji="1" lang="ja-JP" altLang="en-US" dirty="0"/>
              <a:t>の利用方法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076A-FE38-4902-A3BD-70DA550777B1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52600" y="1484784"/>
            <a:ext cx="8136904" cy="456637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kumimoji="1" lang="ja-JP" altLang="en-US" sz="2000" dirty="0">
                <a:latin typeface="+mn-ea"/>
              </a:rPr>
              <a:t>①</a:t>
            </a:r>
            <a:r>
              <a:rPr kumimoji="1" lang="en-US" altLang="ja-JP" sz="2000" dirty="0" err="1">
                <a:latin typeface="+mn-ea"/>
              </a:rPr>
              <a:t>Sansan</a:t>
            </a:r>
            <a:r>
              <a:rPr kumimoji="1" lang="ja-JP" altLang="en-US" sz="2000" dirty="0">
                <a:latin typeface="+mn-ea"/>
              </a:rPr>
              <a:t>はトライアル利用が可能です。以下の</a:t>
            </a:r>
            <a:r>
              <a:rPr kumimoji="1" lang="en-US" altLang="ja-JP" sz="2000" dirty="0">
                <a:latin typeface="+mn-ea"/>
              </a:rPr>
              <a:t>URI</a:t>
            </a:r>
            <a:r>
              <a:rPr kumimoji="1" lang="ja-JP" altLang="en-US" sz="2000" dirty="0">
                <a:latin typeface="+mn-ea"/>
              </a:rPr>
              <a:t>よりトライアルアカウント登録を行って下さい。</a:t>
            </a:r>
            <a:endParaRPr kumimoji="1" lang="en-US" altLang="ja-JP" sz="20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dirty="0">
                <a:latin typeface="+mn-ea"/>
              </a:rPr>
              <a:t>　</a:t>
            </a:r>
            <a:r>
              <a:rPr lang="en-US" altLang="ja-JP" dirty="0">
                <a:latin typeface="+mn-ea"/>
                <a:hlinkClick r:id="rId3"/>
              </a:rPr>
              <a:t>https://account.ap.sansan.com/Signup?lang=ja-JP</a:t>
            </a:r>
            <a:endParaRPr kumimoji="1" lang="en-US" altLang="ja-JP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endParaRPr lang="en-US" altLang="ja-JP" sz="20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kumimoji="1" lang="ja-JP" altLang="en-US" sz="2000" dirty="0">
                <a:latin typeface="+mn-ea"/>
              </a:rPr>
              <a:t>②トライアルアカウントであっても</a:t>
            </a:r>
            <a:r>
              <a:rPr kumimoji="1" lang="en-US" altLang="ja-JP" sz="2000" dirty="0" err="1">
                <a:latin typeface="+mn-ea"/>
              </a:rPr>
              <a:t>Sansan</a:t>
            </a:r>
            <a:r>
              <a:rPr kumimoji="1" lang="en-US" altLang="ja-JP" sz="2000" dirty="0">
                <a:latin typeface="+mn-ea"/>
              </a:rPr>
              <a:t> API</a:t>
            </a:r>
            <a:r>
              <a:rPr kumimoji="1" lang="ja-JP" altLang="en-US" sz="2000" dirty="0">
                <a:latin typeface="+mn-ea"/>
              </a:rPr>
              <a:t>をご利用頂くことが可能です。</a:t>
            </a:r>
            <a:endParaRPr kumimoji="1" lang="en-US" altLang="ja-JP" sz="20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kumimoji="1" lang="ja-JP" altLang="en-US" sz="2000" dirty="0">
                <a:latin typeface="+mn-ea"/>
              </a:rPr>
              <a:t>また、</a:t>
            </a:r>
            <a:r>
              <a:rPr kumimoji="1" lang="en-US" altLang="ja-JP" sz="2000" dirty="0">
                <a:latin typeface="+mn-ea"/>
              </a:rPr>
              <a:t>AP</a:t>
            </a:r>
            <a:r>
              <a:rPr lang="en-US" altLang="ja-JP" sz="2000" dirty="0">
                <a:latin typeface="+mn-ea"/>
              </a:rPr>
              <a:t>I</a:t>
            </a:r>
            <a:r>
              <a:rPr lang="ja-JP" altLang="en-US" sz="2000" dirty="0">
                <a:latin typeface="+mn-ea"/>
              </a:rPr>
              <a:t>の具体的な利用方法は </a:t>
            </a:r>
            <a:r>
              <a:rPr lang="en-US" altLang="ja-JP" sz="2000" dirty="0">
                <a:solidFill>
                  <a:schemeClr val="accent5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Developer’s Guide </a:t>
            </a:r>
            <a:r>
              <a:rPr lang="ja-JP" altLang="en-US" sz="2000" dirty="0">
                <a:latin typeface="+mn-ea"/>
              </a:rPr>
              <a:t>に記載されています。以下の</a:t>
            </a:r>
            <a:r>
              <a:rPr lang="en-US" altLang="ja-JP" sz="2000" dirty="0">
                <a:latin typeface="+mn-ea"/>
              </a:rPr>
              <a:t>URI</a:t>
            </a:r>
            <a:r>
              <a:rPr lang="ja-JP" altLang="en-US" sz="2000" dirty="0">
                <a:latin typeface="+mn-ea"/>
              </a:rPr>
              <a:t>に従い、取得したトライアルアカウントから、</a:t>
            </a:r>
            <a:r>
              <a:rPr lang="en-US" altLang="ja-JP" sz="2000" dirty="0">
                <a:solidFill>
                  <a:schemeClr val="accent5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Developer’s Guide </a:t>
            </a:r>
            <a:r>
              <a:rPr lang="ja-JP" altLang="en-US" sz="2000" dirty="0">
                <a:latin typeface="+mn-ea"/>
              </a:rPr>
              <a:t>をダウンロードしてください。</a:t>
            </a:r>
            <a:endParaRPr kumimoji="1" lang="en-US" altLang="ja-JP" sz="20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20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　</a:t>
            </a:r>
            <a:r>
              <a:rPr lang="en-US" altLang="ja-JP" dirty="0">
                <a:solidFill>
                  <a:schemeClr val="accent4">
                    <a:lumMod val="50000"/>
                  </a:schemeClr>
                </a:solidFill>
                <a:latin typeface="+mn-ea"/>
                <a:hlinkClick r:id="rId4"/>
              </a:rPr>
              <a:t>https://jp-help.sansan.com/hc/ja/articles/206511517</a:t>
            </a:r>
            <a:endParaRPr lang="en-US" altLang="ja-JP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246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S</a:t>
            </a:r>
            <a:r>
              <a:rPr kumimoji="1" lang="en-US" altLang="ja-JP"/>
              <a:t>ansan</a:t>
            </a:r>
            <a:r>
              <a:rPr kumimoji="1" lang="ja-JP" altLang="en-US"/>
              <a:t>のご導入について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076A-FE38-4902-A3BD-70DA550777B1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09766" y="4077072"/>
            <a:ext cx="7420621" cy="145783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kumimoji="1" lang="ja-JP" altLang="en-US" sz="2000" dirty="0">
                <a:latin typeface="+mn-ea"/>
              </a:rPr>
              <a:t>商用利用による</a:t>
            </a:r>
            <a:r>
              <a:rPr kumimoji="1" lang="en-US" altLang="ja-JP" sz="2000" dirty="0">
                <a:latin typeface="+mn-ea"/>
              </a:rPr>
              <a:t>API</a:t>
            </a:r>
            <a:r>
              <a:rPr kumimoji="1" lang="ja-JP" altLang="en-US" sz="2000" dirty="0">
                <a:latin typeface="+mn-ea"/>
              </a:rPr>
              <a:t>のご利用には、</a:t>
            </a:r>
            <a:r>
              <a:rPr kumimoji="1" lang="en-US" altLang="ja-JP" sz="2000" dirty="0" err="1">
                <a:latin typeface="+mn-ea"/>
              </a:rPr>
              <a:t>Sansan</a:t>
            </a:r>
            <a:r>
              <a:rPr kumimoji="1" lang="ja-JP" altLang="en-US" sz="2000" dirty="0">
                <a:latin typeface="+mn-ea"/>
              </a:rPr>
              <a:t>のご契約が必要です</a:t>
            </a:r>
            <a:endParaRPr kumimoji="1" lang="en-US" altLang="ja-JP" sz="20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kumimoji="1" lang="en-US" altLang="ja-JP" sz="2000" dirty="0" err="1">
                <a:latin typeface="+mn-ea"/>
              </a:rPr>
              <a:t>Sansan</a:t>
            </a:r>
            <a:r>
              <a:rPr kumimoji="1" lang="ja-JP" altLang="en-US" sz="2000" dirty="0">
                <a:latin typeface="+mn-ea"/>
              </a:rPr>
              <a:t>の価格については以下のページをご参照ください</a:t>
            </a:r>
            <a:endParaRPr kumimoji="1" lang="en-US" altLang="ja-JP" sz="20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en-US" altLang="ja-JP" dirty="0">
                <a:latin typeface="+mn-ea"/>
                <a:hlinkClick r:id="rId3"/>
              </a:rPr>
              <a:t>http://jp.sansan.com/plan/</a:t>
            </a:r>
            <a:endParaRPr lang="en-US" altLang="ja-JP" dirty="0"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247" y="1412776"/>
            <a:ext cx="6505575" cy="21812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07961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Sansan</a:t>
            </a:r>
            <a:r>
              <a:rPr lang="ja-JP" altLang="en-US"/>
              <a:t> </a:t>
            </a:r>
            <a:r>
              <a:rPr lang="en-US" altLang="ja-JP"/>
              <a:t>API </a:t>
            </a:r>
            <a:r>
              <a:rPr lang="ja-JP" altLang="en-US"/>
              <a:t>でできること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6138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図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433" y="1816134"/>
            <a:ext cx="1514058" cy="1135544"/>
          </a:xfrm>
          <a:prstGeom prst="rect">
            <a:avLst/>
          </a:prstGeom>
        </p:spPr>
      </p:pic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Sansan API </a:t>
            </a:r>
            <a:r>
              <a:rPr lang="ja-JP" altLang="en-US"/>
              <a:t>利用イメージ</a:t>
            </a:r>
            <a:endParaRPr lang="ja-JP" altLang="en-US" dirty="0"/>
          </a:p>
        </p:txBody>
      </p:sp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076A-FE38-4902-A3BD-70DA550777B1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cxnSp>
        <p:nvCxnSpPr>
          <p:cNvPr id="9" name="直線矢印コネクタ 8"/>
          <p:cNvCxnSpPr>
            <a:stCxn id="20" idx="1"/>
            <a:endCxn id="38" idx="3"/>
          </p:cNvCxnSpPr>
          <p:nvPr/>
        </p:nvCxnSpPr>
        <p:spPr>
          <a:xfrm flipH="1" flipV="1">
            <a:off x="4190491" y="2383906"/>
            <a:ext cx="3570821" cy="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4664968" y="1916832"/>
            <a:ext cx="2274678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ja-JP" altLang="en-US" sz="1400" dirty="0">
                <a:latin typeface="+mn-ea"/>
              </a:rPr>
              <a:t>②</a:t>
            </a:r>
            <a:r>
              <a:rPr lang="en-US" altLang="ja-JP" sz="1400" dirty="0">
                <a:latin typeface="+mn-ea"/>
              </a:rPr>
              <a:t>API Key</a:t>
            </a:r>
            <a:r>
              <a:rPr lang="ja-JP" altLang="en-US" sz="1400" dirty="0">
                <a:latin typeface="+mn-ea"/>
              </a:rPr>
              <a:t>を</a:t>
            </a:r>
            <a:r>
              <a:rPr lang="en-US" altLang="ja-JP" sz="1400" dirty="0">
                <a:latin typeface="+mn-ea"/>
              </a:rPr>
              <a:t>POST</a:t>
            </a:r>
          </a:p>
        </p:txBody>
      </p:sp>
      <p:sp>
        <p:nvSpPr>
          <p:cNvPr id="46" name="線吹き出し 1 (枠付き) 45"/>
          <p:cNvSpPr/>
          <p:nvPr/>
        </p:nvSpPr>
        <p:spPr>
          <a:xfrm>
            <a:off x="1208584" y="2664184"/>
            <a:ext cx="1373617" cy="981986"/>
          </a:xfrm>
          <a:prstGeom prst="borderCallout1">
            <a:avLst>
              <a:gd name="adj1" fmla="val 14021"/>
              <a:gd name="adj2" fmla="val 105042"/>
              <a:gd name="adj3" fmla="val 4005"/>
              <a:gd name="adj4" fmla="val 121314"/>
            </a:avLst>
          </a:prstGeom>
          <a:solidFill>
            <a:srgbClr val="A6C8E9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/>
              <a:t>Sansan</a:t>
            </a:r>
            <a:r>
              <a:rPr kumimoji="1" lang="ja-JP" altLang="en-US" sz="1200"/>
              <a:t>ユーザーの権限を引き継いで、</a:t>
            </a:r>
            <a:r>
              <a:rPr lang="en-US" altLang="ja-JP" sz="1200"/>
              <a:t>Sansan API</a:t>
            </a:r>
            <a:r>
              <a:rPr lang="ja-JP" altLang="en-US" sz="1200"/>
              <a:t>を</a:t>
            </a:r>
            <a:r>
              <a:rPr lang="en-US" altLang="ja-JP" sz="1200"/>
              <a:t>Call</a:t>
            </a:r>
            <a:r>
              <a:rPr lang="ja-JP" altLang="en-US" sz="1200"/>
              <a:t>可能</a:t>
            </a:r>
            <a:endParaRPr kumimoji="1" lang="ja-JP" altLang="en-US" sz="1200" dirty="0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6660335" y="2981865"/>
            <a:ext cx="1244993" cy="208549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402081" y="3920214"/>
            <a:ext cx="140631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400" dirty="0">
                <a:latin typeface="+mn-ea"/>
              </a:rPr>
              <a:t>①</a:t>
            </a:r>
            <a:r>
              <a:rPr lang="en-US" altLang="ja-JP" sz="1400" dirty="0" err="1">
                <a:latin typeface="+mn-ea"/>
              </a:rPr>
              <a:t>Sansan</a:t>
            </a:r>
            <a:r>
              <a:rPr lang="ja-JP" altLang="en-US" sz="1400" dirty="0">
                <a:latin typeface="+mn-ea"/>
              </a:rPr>
              <a:t>上で</a:t>
            </a:r>
            <a:r>
              <a:rPr lang="en-US" altLang="ja-JP" sz="1400" dirty="0">
                <a:latin typeface="+mn-ea"/>
              </a:rPr>
              <a:t>API Key</a:t>
            </a:r>
            <a:r>
              <a:rPr lang="ja-JP" altLang="en-US" sz="1400" dirty="0">
                <a:latin typeface="+mn-ea"/>
              </a:rPr>
              <a:t>を発行</a:t>
            </a:r>
            <a:endParaRPr lang="en-US" altLang="ja-JP" sz="1400" dirty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>
          <a:xfrm>
            <a:off x="7905328" y="764704"/>
            <a:ext cx="1816169" cy="1137041"/>
          </a:xfrm>
          <a:prstGeom prst="wedgeEllipseCallout">
            <a:avLst>
              <a:gd name="adj1" fmla="val -41451"/>
              <a:gd name="adj2" fmla="val 53587"/>
            </a:avLst>
          </a:prstGeom>
          <a:solidFill>
            <a:schemeClr val="accent3"/>
          </a:solidFill>
          <a:ln>
            <a:solidFill>
              <a:srgbClr val="244773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アプリ</a:t>
            </a:r>
            <a:r>
              <a:rPr kumimoji="1" lang="en-US" altLang="ja-JP" sz="1200" dirty="0"/>
              <a:t>A</a:t>
            </a:r>
            <a:r>
              <a:rPr kumimoji="1" lang="ja-JP" altLang="en-US" sz="1200" dirty="0"/>
              <a:t>の中で</a:t>
            </a:r>
            <a:br>
              <a:rPr kumimoji="1" lang="en-US" altLang="ja-JP" sz="1200" dirty="0"/>
            </a:br>
            <a:r>
              <a:rPr kumimoji="1" lang="en-US" altLang="ja-JP" sz="1200" dirty="0" err="1"/>
              <a:t>Sansan</a:t>
            </a:r>
            <a:r>
              <a:rPr kumimoji="1" lang="ja-JP" altLang="en-US" sz="1200" dirty="0"/>
              <a:t>の名刺情報を</a:t>
            </a:r>
            <a:br>
              <a:rPr kumimoji="1" lang="en-US" altLang="ja-JP" sz="1200" dirty="0"/>
            </a:br>
            <a:r>
              <a:rPr kumimoji="1" lang="ja-JP" altLang="en-US" sz="1200" dirty="0"/>
              <a:t>活用したい</a:t>
            </a:r>
          </a:p>
        </p:txBody>
      </p:sp>
      <p:sp>
        <p:nvSpPr>
          <p:cNvPr id="53" name="線吹き出し 1 (枠付き) 52"/>
          <p:cNvSpPr/>
          <p:nvPr/>
        </p:nvSpPr>
        <p:spPr>
          <a:xfrm>
            <a:off x="1212031" y="1184429"/>
            <a:ext cx="1370170" cy="1039051"/>
          </a:xfrm>
          <a:prstGeom prst="borderCallout1">
            <a:avLst>
              <a:gd name="adj1" fmla="val 32534"/>
              <a:gd name="adj2" fmla="val 104597"/>
              <a:gd name="adj3" fmla="val 52034"/>
              <a:gd name="adj4" fmla="val 119103"/>
            </a:avLst>
          </a:prstGeom>
          <a:solidFill>
            <a:srgbClr val="A6C8E9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アプリ上に</a:t>
            </a:r>
            <a:r>
              <a:rPr kumimoji="1" lang="en-US" altLang="ja-JP" sz="1200" dirty="0"/>
              <a:t>API Key</a:t>
            </a:r>
            <a:r>
              <a:rPr kumimoji="1" lang="ja-JP" altLang="en-US" sz="1200" dirty="0"/>
              <a:t>を受け取る</a:t>
            </a:r>
            <a:r>
              <a:rPr kumimoji="1" lang="en-US" altLang="ja-JP" sz="1200" dirty="0"/>
              <a:t>UI</a:t>
            </a:r>
            <a:r>
              <a:rPr kumimoji="1" lang="ja-JP" altLang="en-US" sz="1200" dirty="0"/>
              <a:t>が必要。</a:t>
            </a:r>
            <a:r>
              <a:rPr lang="en-US" altLang="ja-JP" sz="1200" dirty="0"/>
              <a:t>API Key</a:t>
            </a:r>
            <a:r>
              <a:rPr lang="ja-JP" altLang="en-US" sz="1200" dirty="0"/>
              <a:t>と</a:t>
            </a:r>
            <a:r>
              <a:rPr lang="en-US" altLang="ja-JP" sz="1200" dirty="0" err="1"/>
              <a:t>UserID</a:t>
            </a:r>
            <a:r>
              <a:rPr lang="ja-JP" altLang="en-US" sz="1200" dirty="0"/>
              <a:t>を紐付ける</a:t>
            </a:r>
            <a:endParaRPr kumimoji="1" lang="ja-JP" altLang="en-US" sz="1200" dirty="0"/>
          </a:p>
        </p:txBody>
      </p:sp>
      <p:sp>
        <p:nvSpPr>
          <p:cNvPr id="71" name="フリーフォーム 70"/>
          <p:cNvSpPr/>
          <p:nvPr/>
        </p:nvSpPr>
        <p:spPr>
          <a:xfrm>
            <a:off x="3373752" y="3033989"/>
            <a:ext cx="1435232" cy="2094315"/>
          </a:xfrm>
          <a:custGeom>
            <a:avLst/>
            <a:gdLst>
              <a:gd name="connsiteX0" fmla="*/ 285750 w 1628564"/>
              <a:gd name="connsiteY0" fmla="*/ 0 h 2072162"/>
              <a:gd name="connsiteX1" fmla="*/ 1543050 w 1628564"/>
              <a:gd name="connsiteY1" fmla="*/ 1691640 h 2072162"/>
              <a:gd name="connsiteX2" fmla="*/ 1348740 w 1628564"/>
              <a:gd name="connsiteY2" fmla="*/ 1965960 h 2072162"/>
              <a:gd name="connsiteX3" fmla="*/ 0 w 1628564"/>
              <a:gd name="connsiteY3" fmla="*/ 285750 h 2072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8564" h="2072162">
                <a:moveTo>
                  <a:pt x="285750" y="0"/>
                </a:moveTo>
                <a:cubicBezTo>
                  <a:pt x="825817" y="681990"/>
                  <a:pt x="1365885" y="1363980"/>
                  <a:pt x="1543050" y="1691640"/>
                </a:cubicBezTo>
                <a:cubicBezTo>
                  <a:pt x="1720215" y="2019300"/>
                  <a:pt x="1605915" y="2200275"/>
                  <a:pt x="1348740" y="1965960"/>
                </a:cubicBezTo>
                <a:cubicBezTo>
                  <a:pt x="1091565" y="1731645"/>
                  <a:pt x="545782" y="1008697"/>
                  <a:pt x="0" y="285750"/>
                </a:cubicBezTo>
              </a:path>
            </a:pathLst>
          </a:custGeom>
          <a:noFill/>
          <a:ln w="15875">
            <a:solidFill>
              <a:schemeClr val="accent6"/>
            </a:solidFill>
            <a:prstDash val="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373847" y="3920214"/>
            <a:ext cx="1498281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400" dirty="0">
                <a:latin typeface="+mn-ea"/>
              </a:rPr>
              <a:t>③</a:t>
            </a:r>
            <a:r>
              <a:rPr lang="en-US" altLang="ja-JP" sz="1400" dirty="0">
                <a:latin typeface="+mn-ea"/>
              </a:rPr>
              <a:t>API</a:t>
            </a:r>
            <a:r>
              <a:rPr lang="ja-JP" altLang="en-US" sz="1400" dirty="0">
                <a:latin typeface="+mn-ea"/>
              </a:rPr>
              <a:t>経由で</a:t>
            </a:r>
            <a:r>
              <a:rPr lang="en-US" altLang="ja-JP" sz="1400" dirty="0" err="1">
                <a:latin typeface="+mn-ea"/>
              </a:rPr>
              <a:t>Sansan</a:t>
            </a:r>
            <a:r>
              <a:rPr lang="ja-JP" altLang="en-US" sz="1400" dirty="0">
                <a:latin typeface="+mn-ea"/>
              </a:rPr>
              <a:t>の名刺情報を取得</a:t>
            </a:r>
            <a:endParaRPr lang="en-US" altLang="ja-JP" sz="1400" dirty="0">
              <a:latin typeface="+mn-ea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2769221" y="1412776"/>
            <a:ext cx="1326005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ja-JP" altLang="en-US" sz="1400">
                <a:latin typeface="+mn-ea"/>
              </a:rPr>
              <a:t>＜ アプリ</a:t>
            </a:r>
            <a:r>
              <a:rPr lang="en-US" altLang="ja-JP" sz="1400">
                <a:latin typeface="+mn-ea"/>
              </a:rPr>
              <a:t>A </a:t>
            </a:r>
            <a:r>
              <a:rPr lang="ja-JP" altLang="en-US" sz="1400">
                <a:latin typeface="+mn-ea"/>
              </a:rPr>
              <a:t>＞</a:t>
            </a:r>
            <a:endParaRPr kumimoji="1" lang="ja-JP" altLang="en-US" sz="1400" dirty="0">
              <a:latin typeface="+mn-ea"/>
              <a:ea typeface="+mn-ea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085283" y="4881154"/>
            <a:ext cx="1298753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kumimoji="1" lang="ja-JP" altLang="en-US" sz="1400" dirty="0">
                <a:latin typeface="+mn-ea"/>
                <a:ea typeface="+mn-ea"/>
              </a:rPr>
              <a:t>＜ </a:t>
            </a:r>
            <a:r>
              <a:rPr kumimoji="1" lang="en-US" altLang="ja-JP" sz="1400" dirty="0" err="1">
                <a:latin typeface="+mn-ea"/>
                <a:ea typeface="+mn-ea"/>
              </a:rPr>
              <a:t>Sansan</a:t>
            </a:r>
            <a:r>
              <a:rPr kumimoji="1" lang="en-US" altLang="ja-JP" sz="1400" dirty="0">
                <a:latin typeface="+mn-ea"/>
                <a:ea typeface="+mn-ea"/>
              </a:rPr>
              <a:t> </a:t>
            </a:r>
            <a:r>
              <a:rPr kumimoji="1" lang="ja-JP" altLang="en-US" sz="1400" dirty="0">
                <a:latin typeface="+mn-ea"/>
                <a:ea typeface="+mn-ea"/>
              </a:rPr>
              <a:t>＞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278267" y="5261948"/>
            <a:ext cx="2981907" cy="954107"/>
          </a:xfrm>
          <a:prstGeom prst="rect">
            <a:avLst/>
          </a:prstGeom>
          <a:ln w="12700">
            <a:solidFill>
              <a:srgbClr val="A6212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/>
              <a:t>API</a:t>
            </a:r>
            <a:r>
              <a:rPr lang="ja-JP" altLang="en-US" sz="1400"/>
              <a:t>の形式：</a:t>
            </a:r>
            <a:r>
              <a:rPr lang="en-US" altLang="ja-JP" sz="1400"/>
              <a:t>REST</a:t>
            </a:r>
          </a:p>
          <a:p>
            <a:r>
              <a:rPr lang="ja-JP" altLang="en-US" sz="1400"/>
              <a:t>使用するプロトコル： </a:t>
            </a:r>
            <a:r>
              <a:rPr lang="en-US" altLang="ja-JP" sz="1400"/>
              <a:t>HTTPS</a:t>
            </a:r>
          </a:p>
          <a:p>
            <a:r>
              <a:rPr lang="ja-JP" altLang="en-US" sz="1400"/>
              <a:t>レスポンスのフォーマット：</a:t>
            </a:r>
            <a:r>
              <a:rPr lang="en-US" altLang="ja-JP" sz="1400"/>
              <a:t>JSON</a:t>
            </a:r>
          </a:p>
          <a:p>
            <a:r>
              <a:rPr lang="ja-JP" altLang="en-US" sz="1400"/>
              <a:t>文字コード： </a:t>
            </a:r>
            <a:r>
              <a:rPr lang="en-US" altLang="ja-JP" sz="1400"/>
              <a:t>UTF-8</a:t>
            </a:r>
          </a:p>
        </p:txBody>
      </p:sp>
      <p:pic>
        <p:nvPicPr>
          <p:cNvPr id="20" name="図 19" descr="25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1985950"/>
            <a:ext cx="614811" cy="79847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52" y="4917177"/>
            <a:ext cx="2102310" cy="140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42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Sansan API </a:t>
            </a:r>
            <a:r>
              <a:rPr lang="ja-JP" altLang="en-US"/>
              <a:t>で参照できる名刺情報</a:t>
            </a:r>
            <a:endParaRPr lang="ja-JP" altLang="en-US" dirty="0"/>
          </a:p>
        </p:txBody>
      </p:sp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076A-FE38-4902-A3BD-70DA550777B1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80592" y="1988840"/>
            <a:ext cx="4608512" cy="4199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ja-JP" altLang="en-US" sz="1400" b="1" dirty="0">
                <a:latin typeface="+mn-ea"/>
              </a:rPr>
              <a:t>①</a:t>
            </a:r>
            <a:r>
              <a:rPr kumimoji="1" lang="ja-JP" altLang="en-US" sz="1400" b="1" dirty="0">
                <a:latin typeface="+mn-ea"/>
              </a:rPr>
              <a:t>名刺</a:t>
            </a:r>
            <a:r>
              <a:rPr kumimoji="1" lang="en-US" altLang="ja-JP" sz="1400" b="1" dirty="0">
                <a:latin typeface="+mn-ea"/>
              </a:rPr>
              <a:t>Set</a:t>
            </a:r>
            <a:r>
              <a:rPr kumimoji="1" lang="ja-JP" altLang="en-US" sz="1400" b="1" dirty="0">
                <a:latin typeface="+mn-ea"/>
              </a:rPr>
              <a:t>取得</a:t>
            </a:r>
            <a:r>
              <a:rPr kumimoji="1" lang="en-US" altLang="ja-JP" sz="1400" b="1" dirty="0">
                <a:latin typeface="+mn-ea"/>
              </a:rPr>
              <a:t>API</a:t>
            </a:r>
            <a:r>
              <a:rPr kumimoji="1" lang="ja-JP" altLang="en-US" sz="1400" b="1" dirty="0">
                <a:latin typeface="+mn-ea"/>
              </a:rPr>
              <a:t>（期間指定）</a:t>
            </a:r>
            <a:endParaRPr kumimoji="1" lang="en-US" altLang="ja-JP" sz="1400" b="1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err="1">
                <a:latin typeface="+mn-ea"/>
              </a:rPr>
              <a:t>Sansan</a:t>
            </a:r>
            <a:r>
              <a:rPr lang="ja-JP" altLang="en-US" sz="1400" dirty="0">
                <a:latin typeface="+mn-ea"/>
              </a:rPr>
              <a:t>に存在する名刺の</a:t>
            </a:r>
            <a:r>
              <a:rPr lang="en-US" altLang="ja-JP" sz="1400" dirty="0">
                <a:latin typeface="+mn-ea"/>
              </a:rPr>
              <a:t>Set</a:t>
            </a:r>
            <a:r>
              <a:rPr lang="ja-JP" altLang="en-US" sz="1400" dirty="0">
                <a:latin typeface="+mn-ea"/>
              </a:rPr>
              <a:t>を期間指定で取得する</a:t>
            </a:r>
            <a:endParaRPr lang="en-US" altLang="ja-JP" sz="1400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endParaRPr lang="en-US" altLang="ja-JP" sz="14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400" b="1" dirty="0">
                <a:latin typeface="+mn-ea"/>
              </a:rPr>
              <a:t>②名刺</a:t>
            </a:r>
            <a:r>
              <a:rPr lang="en-US" altLang="ja-JP" sz="1400" b="1" dirty="0">
                <a:latin typeface="+mn-ea"/>
              </a:rPr>
              <a:t>Set</a:t>
            </a:r>
            <a:r>
              <a:rPr lang="ja-JP" altLang="en-US" sz="1400" b="1" dirty="0">
                <a:latin typeface="+mn-ea"/>
              </a:rPr>
              <a:t>取得</a:t>
            </a:r>
            <a:r>
              <a:rPr lang="en-US" altLang="ja-JP" sz="1400" b="1" dirty="0">
                <a:latin typeface="+mn-ea"/>
              </a:rPr>
              <a:t>API</a:t>
            </a:r>
            <a:r>
              <a:rPr lang="ja-JP" altLang="en-US" sz="1400" b="1" dirty="0">
                <a:latin typeface="+mn-ea"/>
              </a:rPr>
              <a:t>（条件指定）</a:t>
            </a:r>
            <a:endParaRPr lang="en-US" altLang="ja-JP" sz="1400" b="1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err="1">
                <a:latin typeface="+mn-ea"/>
              </a:rPr>
              <a:t>Sansan</a:t>
            </a:r>
            <a:r>
              <a:rPr lang="ja-JP" altLang="en-US" sz="1400" dirty="0">
                <a:latin typeface="+mn-ea"/>
              </a:rPr>
              <a:t>に存在する名刺の</a:t>
            </a:r>
            <a:r>
              <a:rPr lang="en-US" altLang="ja-JP" sz="1400" dirty="0">
                <a:latin typeface="+mn-ea"/>
              </a:rPr>
              <a:t>Set</a:t>
            </a:r>
            <a:r>
              <a:rPr lang="ja-JP" altLang="en-US" sz="1400" dirty="0">
                <a:latin typeface="+mn-ea"/>
              </a:rPr>
              <a:t>を条件指定で取得する</a:t>
            </a:r>
            <a:endParaRPr lang="en-US" altLang="ja-JP" sz="14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endParaRPr lang="en-US" altLang="ja-JP" sz="14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400" b="1" dirty="0">
                <a:latin typeface="+mn-ea"/>
              </a:rPr>
              <a:t>③名刺取得</a:t>
            </a:r>
            <a:r>
              <a:rPr lang="en-US" altLang="ja-JP" sz="1400" b="1" dirty="0">
                <a:latin typeface="+mn-ea"/>
              </a:rPr>
              <a:t>API</a:t>
            </a:r>
            <a:r>
              <a:rPr lang="ja-JP" altLang="en-US" sz="1400" b="1" dirty="0">
                <a:latin typeface="+mn-ea"/>
              </a:rPr>
              <a:t>（名刺</a:t>
            </a:r>
            <a:r>
              <a:rPr lang="en-US" altLang="ja-JP" sz="1400" b="1" dirty="0">
                <a:latin typeface="+mn-ea"/>
              </a:rPr>
              <a:t>ID</a:t>
            </a:r>
            <a:r>
              <a:rPr lang="ja-JP" altLang="en-US" sz="1400" b="1" dirty="0">
                <a:latin typeface="+mn-ea"/>
              </a:rPr>
              <a:t>指定）</a:t>
            </a:r>
            <a:endParaRPr lang="en-US" altLang="ja-JP" sz="1400" b="1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400" dirty="0">
                <a:latin typeface="+mn-ea"/>
              </a:rPr>
              <a:t>　指定された名刺</a:t>
            </a:r>
            <a:r>
              <a:rPr lang="en-US" altLang="ja-JP" sz="1400" dirty="0">
                <a:latin typeface="+mn-ea"/>
              </a:rPr>
              <a:t>ID</a:t>
            </a:r>
            <a:r>
              <a:rPr lang="ja-JP" altLang="en-US" sz="1400" dirty="0">
                <a:latin typeface="+mn-ea"/>
              </a:rPr>
              <a:t>を持つ名刺情報を取得する</a:t>
            </a:r>
            <a:endParaRPr lang="en-US" altLang="ja-JP" sz="14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endParaRPr lang="en-US" altLang="ja-JP" sz="14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400" b="1" dirty="0">
                <a:latin typeface="+mn-ea"/>
              </a:rPr>
              <a:t>④名刺画像取得</a:t>
            </a:r>
            <a:r>
              <a:rPr lang="en-US" altLang="ja-JP" sz="1400" b="1" dirty="0">
                <a:latin typeface="+mn-ea"/>
              </a:rPr>
              <a:t>API</a:t>
            </a:r>
            <a:r>
              <a:rPr lang="ja-JP" altLang="en-US" sz="1400" b="1" dirty="0">
                <a:latin typeface="+mn-ea"/>
              </a:rPr>
              <a:t>（名刺</a:t>
            </a:r>
            <a:r>
              <a:rPr lang="en-US" altLang="ja-JP" sz="1400" b="1" dirty="0">
                <a:latin typeface="+mn-ea"/>
              </a:rPr>
              <a:t>ID</a:t>
            </a:r>
            <a:r>
              <a:rPr lang="ja-JP" altLang="en-US" sz="1400" b="1" dirty="0">
                <a:latin typeface="+mn-ea"/>
              </a:rPr>
              <a:t>指定）</a:t>
            </a:r>
            <a:endParaRPr lang="en-US" altLang="ja-JP" sz="1400" b="1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400" dirty="0">
                <a:latin typeface="+mn-ea"/>
              </a:rPr>
              <a:t>　指定された名刺</a:t>
            </a:r>
            <a:r>
              <a:rPr lang="en-US" altLang="ja-JP" sz="1400" dirty="0">
                <a:latin typeface="+mn-ea"/>
              </a:rPr>
              <a:t>ID</a:t>
            </a:r>
            <a:r>
              <a:rPr lang="ja-JP" altLang="en-US" sz="1400" dirty="0">
                <a:latin typeface="+mn-ea"/>
              </a:rPr>
              <a:t>を持つ名刺の画像を取得する</a:t>
            </a:r>
            <a:endParaRPr lang="en-US" altLang="ja-JP" sz="14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28116" y="1988840"/>
            <a:ext cx="3816424" cy="3051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ja-JP" altLang="en-US" sz="1400" b="1" dirty="0">
                <a:latin typeface="+mn-ea"/>
              </a:rPr>
              <a:t>⑤人物</a:t>
            </a:r>
            <a:r>
              <a:rPr kumimoji="1" lang="ja-JP" altLang="en-US" sz="1400" b="1" dirty="0">
                <a:latin typeface="+mn-ea"/>
              </a:rPr>
              <a:t>取得</a:t>
            </a:r>
            <a:r>
              <a:rPr kumimoji="1" lang="en-US" altLang="ja-JP" sz="1400" b="1" dirty="0">
                <a:latin typeface="+mn-ea"/>
              </a:rPr>
              <a:t>API</a:t>
            </a: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400" dirty="0">
                <a:latin typeface="+mn-ea"/>
              </a:rPr>
              <a:t>　特定の人物情報を取得する</a:t>
            </a:r>
            <a:endParaRPr lang="en-US" altLang="ja-JP" sz="1400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endParaRPr lang="en-US" altLang="ja-JP" sz="14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400" b="1" dirty="0">
                <a:latin typeface="+mn-ea"/>
              </a:rPr>
              <a:t>⑥名刺のタグ</a:t>
            </a:r>
            <a:r>
              <a:rPr lang="en-US" altLang="ja-JP" sz="1400" b="1" dirty="0">
                <a:latin typeface="+mn-ea"/>
              </a:rPr>
              <a:t>Set</a:t>
            </a:r>
            <a:r>
              <a:rPr lang="ja-JP" altLang="en-US" sz="1400" b="1" dirty="0">
                <a:latin typeface="+mn-ea"/>
              </a:rPr>
              <a:t>取得</a:t>
            </a:r>
            <a:r>
              <a:rPr lang="en-US" altLang="ja-JP" sz="1400" b="1" dirty="0">
                <a:latin typeface="+mn-ea"/>
              </a:rPr>
              <a:t>API</a:t>
            </a: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400" dirty="0">
                <a:latin typeface="+mn-ea"/>
              </a:rPr>
              <a:t>　名刺に付与されたタグの</a:t>
            </a:r>
            <a:r>
              <a:rPr lang="en-US" altLang="ja-JP" sz="1400" dirty="0">
                <a:latin typeface="+mn-ea"/>
              </a:rPr>
              <a:t>Set</a:t>
            </a:r>
            <a:r>
              <a:rPr lang="ja-JP" altLang="en-US" sz="1400" dirty="0">
                <a:latin typeface="+mn-ea"/>
              </a:rPr>
              <a:t>を取得する</a:t>
            </a:r>
            <a:endParaRPr lang="en-US" altLang="ja-JP" sz="1400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endParaRPr lang="en-US" altLang="ja-JP" sz="14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400" b="1" dirty="0">
                <a:latin typeface="+mn-ea"/>
              </a:rPr>
              <a:t>⑦タグ</a:t>
            </a:r>
            <a:r>
              <a:rPr lang="en-US" altLang="ja-JP" sz="1400" b="1" dirty="0">
                <a:latin typeface="+mn-ea"/>
              </a:rPr>
              <a:t>Set</a:t>
            </a:r>
            <a:r>
              <a:rPr lang="ja-JP" altLang="en-US" sz="1400" b="1" dirty="0">
                <a:latin typeface="+mn-ea"/>
              </a:rPr>
              <a:t>取得</a:t>
            </a:r>
            <a:r>
              <a:rPr lang="en-US" altLang="ja-JP" sz="1400" b="1" dirty="0">
                <a:latin typeface="+mn-ea"/>
              </a:rPr>
              <a:t>API</a:t>
            </a: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err="1">
                <a:latin typeface="+mn-ea"/>
              </a:rPr>
              <a:t>Sansan</a:t>
            </a:r>
            <a:r>
              <a:rPr lang="ja-JP" altLang="en-US" sz="1400" dirty="0">
                <a:latin typeface="+mn-ea"/>
              </a:rPr>
              <a:t>に存在するタグの</a:t>
            </a:r>
            <a:r>
              <a:rPr lang="en-US" altLang="ja-JP" sz="1400" dirty="0">
                <a:latin typeface="+mn-ea"/>
              </a:rPr>
              <a:t>Set</a:t>
            </a:r>
            <a:r>
              <a:rPr lang="ja-JP" altLang="en-US" sz="1400" dirty="0">
                <a:latin typeface="+mn-ea"/>
              </a:rPr>
              <a:t>を取得する</a:t>
            </a:r>
            <a:endParaRPr lang="en-US" altLang="ja-JP" sz="1400" dirty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80592" y="1196752"/>
            <a:ext cx="3613682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en-US" altLang="ja-JP" u="sng" dirty="0">
                <a:latin typeface="+mn-ea"/>
              </a:rPr>
              <a:t>Version1.1</a:t>
            </a:r>
            <a:r>
              <a:rPr lang="ja-JP" altLang="en-US" u="sng" dirty="0" err="1">
                <a:latin typeface="+mn-ea"/>
              </a:rPr>
              <a:t>で提</a:t>
            </a:r>
            <a:r>
              <a:rPr lang="ja-JP" altLang="en-US" u="sng" dirty="0">
                <a:latin typeface="+mn-ea"/>
              </a:rPr>
              <a:t>供されている</a:t>
            </a:r>
            <a:r>
              <a:rPr lang="en-US" altLang="ja-JP" u="sng" dirty="0">
                <a:latin typeface="+mn-ea"/>
              </a:rPr>
              <a:t>API</a:t>
            </a:r>
            <a:endParaRPr kumimoji="1" lang="ja-JP" altLang="en-US" sz="1800" u="sng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2533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API</a:t>
            </a:r>
            <a:r>
              <a:rPr lang="ja-JP" altLang="en-US"/>
              <a:t>① </a:t>
            </a:r>
            <a:r>
              <a:rPr lang="en-US" altLang="ja-JP" sz="2400"/>
              <a:t>~</a:t>
            </a:r>
            <a:r>
              <a:rPr lang="ja-JP" altLang="en-US" sz="2400"/>
              <a:t>名刺</a:t>
            </a:r>
            <a:r>
              <a:rPr lang="en-US" altLang="ja-JP" sz="2400"/>
              <a:t>Set</a:t>
            </a:r>
            <a:r>
              <a:rPr lang="ja-JP" altLang="en-US" sz="2400"/>
              <a:t>取得（期間指定）</a:t>
            </a:r>
            <a:r>
              <a:rPr lang="en-US" altLang="ja-JP" sz="2400"/>
              <a:t>~</a:t>
            </a:r>
            <a:endParaRPr lang="ja-JP" altLang="en-US" dirty="0"/>
          </a:p>
        </p:txBody>
      </p:sp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076A-FE38-4902-A3BD-70DA550777B1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16596" y="1025882"/>
            <a:ext cx="7920880" cy="548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b="1" dirty="0">
                <a:latin typeface="+mn-ea"/>
              </a:rPr>
              <a:t>- API</a:t>
            </a:r>
            <a:r>
              <a:rPr lang="ja-JP" altLang="en-US" sz="1600" b="1" dirty="0">
                <a:latin typeface="+mn-ea"/>
              </a:rPr>
              <a:t>概要</a:t>
            </a:r>
            <a:endParaRPr kumimoji="1" lang="en-US" altLang="ja-JP" sz="1600" b="1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ja-JP" altLang="en-US" sz="1600" dirty="0">
                <a:latin typeface="+mn-ea"/>
              </a:rPr>
              <a:t>名刺の集合（セット）を取得する</a:t>
            </a:r>
            <a:endParaRPr lang="en-US" altLang="ja-JP" sz="1600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kumimoji="1" lang="ja-JP" altLang="en-US" sz="1600" dirty="0">
                <a:latin typeface="+mn-ea"/>
              </a:rPr>
              <a:t>アクセスしているユーザーが参照可能な</a:t>
            </a:r>
            <a:r>
              <a:rPr lang="ja-JP" altLang="en-US" sz="1600" dirty="0">
                <a:latin typeface="+mn-ea"/>
              </a:rPr>
              <a:t>全名刺集合を返す</a:t>
            </a:r>
            <a:endParaRPr lang="en-US" altLang="ja-JP" sz="1600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endParaRPr lang="en-US" altLang="ja-JP" sz="1600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b="1" dirty="0">
                <a:latin typeface="+mn-ea"/>
              </a:rPr>
              <a:t>- </a:t>
            </a:r>
            <a:r>
              <a:rPr lang="ja-JP" altLang="en-US" sz="1600" b="1" dirty="0">
                <a:latin typeface="+mn-ea"/>
              </a:rPr>
              <a:t>パラメータ</a:t>
            </a:r>
            <a:endParaRPr lang="en-US" altLang="ja-JP" sz="1600" b="1" dirty="0">
              <a:latin typeface="+mn-ea"/>
            </a:endParaRPr>
          </a:p>
          <a:p>
            <a:pPr marL="285750" indent="-285750" algn="l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+mn-ea"/>
              </a:rPr>
              <a:t>マイデータフラグ </a:t>
            </a:r>
            <a:r>
              <a:rPr lang="en-US" altLang="ja-JP" sz="1600" dirty="0">
                <a:latin typeface="+mn-ea"/>
              </a:rPr>
              <a:t>[ me | all ]</a:t>
            </a:r>
            <a:r>
              <a:rPr kumimoji="1" lang="ja-JP" altLang="en-US" sz="1600" dirty="0">
                <a:latin typeface="+mn-ea"/>
              </a:rPr>
              <a:t>：当該所有者のデータのみを対象とするかどうか</a:t>
            </a:r>
            <a:endParaRPr kumimoji="1" lang="en-US" altLang="ja-JP" sz="1600" dirty="0">
              <a:latin typeface="+mn-ea"/>
            </a:endParaRPr>
          </a:p>
          <a:p>
            <a:pPr marL="285750" indent="-285750" algn="l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ja-JP" sz="1600" dirty="0" err="1">
                <a:latin typeface="+mn-ea"/>
              </a:rPr>
              <a:t>registeredFrom</a:t>
            </a:r>
            <a:r>
              <a:rPr lang="ja-JP" altLang="en-US" sz="1600" dirty="0">
                <a:latin typeface="+mn-ea"/>
              </a:rPr>
              <a:t>：名刺登録日</a:t>
            </a:r>
            <a:endParaRPr lang="en-US" altLang="ja-JP" sz="1600" dirty="0">
              <a:latin typeface="+mn-ea"/>
            </a:endParaRPr>
          </a:p>
          <a:p>
            <a:pPr marL="285750" indent="-285750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ja-JP" sz="1600" dirty="0" err="1">
                <a:latin typeface="+mn-ea"/>
              </a:rPr>
              <a:t>registeredTo</a:t>
            </a:r>
            <a:r>
              <a:rPr lang="ja-JP" altLang="en-US" sz="1600" dirty="0">
                <a:latin typeface="+mn-ea"/>
              </a:rPr>
              <a:t> ：名刺登録日</a:t>
            </a:r>
            <a:endParaRPr lang="en-US" altLang="ja-JP" sz="1600" dirty="0">
              <a:latin typeface="+mn-ea"/>
            </a:endParaRPr>
          </a:p>
          <a:p>
            <a:pPr marL="285750" indent="-285750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ja-JP" sz="1600" dirty="0" err="1">
                <a:latin typeface="+mn-ea"/>
              </a:rPr>
              <a:t>updatedFrom</a:t>
            </a:r>
            <a:r>
              <a:rPr lang="ja-JP" altLang="en-US" sz="1600" dirty="0">
                <a:latin typeface="+mn-ea"/>
              </a:rPr>
              <a:t>：名刺更新日</a:t>
            </a:r>
            <a:endParaRPr lang="en-US" altLang="ja-JP" sz="1600" dirty="0">
              <a:latin typeface="+mn-ea"/>
            </a:endParaRPr>
          </a:p>
          <a:p>
            <a:pPr marL="285750" indent="-285750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ja-JP" sz="1600" dirty="0" err="1">
                <a:latin typeface="+mn-ea"/>
              </a:rPr>
              <a:t>updatedTo</a:t>
            </a:r>
            <a:r>
              <a:rPr lang="ja-JP" altLang="en-US" sz="1600" dirty="0">
                <a:latin typeface="+mn-ea"/>
              </a:rPr>
              <a:t> ：名刺更新日</a:t>
            </a:r>
            <a:endParaRPr lang="en-US" altLang="ja-JP" sz="1600" dirty="0">
              <a:latin typeface="+mn-ea"/>
            </a:endParaRPr>
          </a:p>
          <a:p>
            <a:pPr marL="285750" indent="-285750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altLang="ja-JP" sz="1600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b="1" dirty="0">
                <a:latin typeface="+mn-ea"/>
              </a:rPr>
              <a:t>- </a:t>
            </a:r>
            <a:r>
              <a:rPr lang="ja-JP" altLang="en-US" sz="1600" b="1" dirty="0">
                <a:latin typeface="+mn-ea"/>
              </a:rPr>
              <a:t>レスポンス</a:t>
            </a:r>
            <a:endParaRPr lang="en-US" altLang="ja-JP" sz="1600" b="1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ja-JP" altLang="en-US" sz="1600" dirty="0">
                <a:latin typeface="+mn-ea"/>
              </a:rPr>
              <a:t>名刺オジェクト（後述）の</a:t>
            </a:r>
            <a:r>
              <a:rPr lang="en-US" altLang="ja-JP" sz="1600" dirty="0">
                <a:latin typeface="+mn-ea"/>
              </a:rPr>
              <a:t>Set</a:t>
            </a:r>
            <a:endParaRPr kumimoji="1" lang="en-US" altLang="ja-JP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024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Sansan </a:t>
            </a:r>
            <a:r>
              <a:rPr kumimoji="1" lang="ja-JP" altLang="en-US"/>
              <a:t>のご紹介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2384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</a:t>
            </a:r>
            <a:r>
              <a:rPr lang="ja-JP" altLang="en-US" dirty="0"/>
              <a:t>② </a:t>
            </a:r>
            <a:r>
              <a:rPr lang="en-US" altLang="ja-JP" sz="2400" dirty="0"/>
              <a:t>~</a:t>
            </a:r>
            <a:r>
              <a:rPr lang="ja-JP" altLang="en-US" sz="2400" dirty="0"/>
              <a:t>名刺</a:t>
            </a:r>
            <a:r>
              <a:rPr lang="en-US" altLang="ja-JP" sz="2400" dirty="0"/>
              <a:t>Set</a:t>
            </a:r>
            <a:r>
              <a:rPr lang="ja-JP" altLang="en-US" sz="2400" dirty="0"/>
              <a:t>取得（条件指定）</a:t>
            </a:r>
            <a:r>
              <a:rPr lang="en-US" altLang="ja-JP" sz="2400" dirty="0"/>
              <a:t>~</a:t>
            </a:r>
            <a:endParaRPr lang="ja-JP" altLang="en-US" dirty="0"/>
          </a:p>
        </p:txBody>
      </p:sp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076A-FE38-4902-A3BD-70DA550777B1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82565" y="1040766"/>
            <a:ext cx="7790915" cy="5484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b="1" dirty="0">
                <a:latin typeface="+mn-ea"/>
              </a:rPr>
              <a:t>- API</a:t>
            </a:r>
            <a:r>
              <a:rPr lang="ja-JP" altLang="en-US" sz="1600" b="1" dirty="0">
                <a:latin typeface="+mn-ea"/>
              </a:rPr>
              <a:t>概要</a:t>
            </a:r>
            <a:endParaRPr kumimoji="1" lang="en-US" altLang="ja-JP" sz="1600" b="1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600" dirty="0">
                <a:latin typeface="+mn-ea"/>
              </a:rPr>
              <a:t>人物の集合（セット）を条件指定で取得する</a:t>
            </a:r>
            <a:endParaRPr lang="en-US" altLang="ja-JP" sz="1600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ja-JP" altLang="en-US" sz="1600" dirty="0">
                <a:latin typeface="+mn-ea"/>
              </a:rPr>
              <a:t>アクセスしているユーザーが参照可能な名刺集合を返す</a:t>
            </a:r>
            <a:endParaRPr lang="en-US" altLang="ja-JP" sz="1600" b="1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b="1" dirty="0">
                <a:latin typeface="+mn-ea"/>
              </a:rPr>
              <a:t>- </a:t>
            </a:r>
            <a:r>
              <a:rPr lang="ja-JP" altLang="en-US" sz="1600" b="1" dirty="0">
                <a:latin typeface="+mn-ea"/>
              </a:rPr>
              <a:t>パラメータ</a:t>
            </a:r>
            <a:endParaRPr lang="en-US" altLang="ja-JP" sz="1600" b="1" dirty="0">
              <a:latin typeface="+mn-ea"/>
            </a:endParaRPr>
          </a:p>
          <a:p>
            <a:pPr marL="285750" indent="-285750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+mn-ea"/>
              </a:rPr>
              <a:t>マイデータフラグ </a:t>
            </a:r>
            <a:r>
              <a:rPr lang="en-US" altLang="ja-JP" sz="1600" dirty="0">
                <a:latin typeface="+mn-ea"/>
              </a:rPr>
              <a:t>[ me | all ]</a:t>
            </a:r>
            <a:r>
              <a:rPr lang="ja-JP" altLang="en-US" sz="1600" dirty="0">
                <a:latin typeface="+mn-ea"/>
              </a:rPr>
              <a:t>：当該所有者のデータのみを対象とするかどうか</a:t>
            </a:r>
            <a:endParaRPr lang="en-US" altLang="ja-JP" sz="1600" dirty="0">
              <a:latin typeface="+mn-ea"/>
            </a:endParaRPr>
          </a:p>
          <a:p>
            <a:pPr marL="285750" indent="-285750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ja-JP" sz="1600" dirty="0" err="1">
                <a:latin typeface="+mn-ea"/>
              </a:rPr>
              <a:t>companyName</a:t>
            </a:r>
            <a:r>
              <a:rPr lang="ja-JP" altLang="en-US" sz="1600" dirty="0">
                <a:latin typeface="+mn-ea"/>
              </a:rPr>
              <a:t>：会社名（省略可）</a:t>
            </a:r>
            <a:r>
              <a:rPr lang="en-US" altLang="ja-JP" sz="1600" dirty="0">
                <a:latin typeface="+mn-ea"/>
              </a:rPr>
              <a:t>※</a:t>
            </a:r>
            <a:r>
              <a:rPr lang="ja-JP" altLang="en-US" sz="1600" dirty="0">
                <a:latin typeface="+mn-ea"/>
              </a:rPr>
              <a:t>中間一致</a:t>
            </a:r>
            <a:endParaRPr lang="en-US" altLang="ja-JP" sz="1600" dirty="0">
              <a:latin typeface="+mn-ea"/>
            </a:endParaRPr>
          </a:p>
          <a:p>
            <a:pPr marL="285750" indent="-285750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ja-JP" sz="1600" dirty="0" err="1">
                <a:latin typeface="+mn-ea"/>
              </a:rPr>
              <a:t>personName</a:t>
            </a:r>
            <a:r>
              <a:rPr lang="ja-JP" altLang="en-US" sz="1600" dirty="0">
                <a:latin typeface="+mn-ea"/>
              </a:rPr>
              <a:t> ：姓名（省略可）</a:t>
            </a:r>
            <a:r>
              <a:rPr lang="en-US" altLang="ja-JP" sz="1600" dirty="0">
                <a:latin typeface="+mn-ea"/>
              </a:rPr>
              <a:t>※</a:t>
            </a:r>
            <a:r>
              <a:rPr lang="ja-JP" altLang="en-US" sz="1600" dirty="0">
                <a:latin typeface="+mn-ea"/>
              </a:rPr>
              <a:t>前方一致</a:t>
            </a:r>
            <a:endParaRPr lang="en-US" altLang="ja-JP" sz="1600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+mn-ea"/>
              </a:rPr>
              <a:t>email</a:t>
            </a:r>
            <a:r>
              <a:rPr lang="ja-JP" altLang="en-US" sz="1600" dirty="0">
                <a:latin typeface="+mn-ea"/>
              </a:rPr>
              <a:t>：メールアドレス（省略可）</a:t>
            </a:r>
            <a:r>
              <a:rPr lang="en-US" altLang="ja-JP" sz="1600" dirty="0">
                <a:latin typeface="+mn-ea"/>
              </a:rPr>
              <a:t>※</a:t>
            </a:r>
            <a:r>
              <a:rPr lang="ja-JP" altLang="en-US" sz="1600" dirty="0">
                <a:latin typeface="+mn-ea"/>
              </a:rPr>
              <a:t>完全一致</a:t>
            </a:r>
            <a:endParaRPr lang="en-US" altLang="ja-JP" sz="1600" dirty="0">
              <a:latin typeface="+mn-ea"/>
            </a:endParaRPr>
          </a:p>
          <a:p>
            <a:pPr marL="285750" indent="-285750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ja-JP" sz="1600" dirty="0" err="1">
                <a:latin typeface="+mn-ea"/>
              </a:rPr>
              <a:t>tel</a:t>
            </a:r>
            <a:r>
              <a:rPr lang="ja-JP" altLang="en-US" sz="1600" dirty="0">
                <a:latin typeface="+mn-ea"/>
              </a:rPr>
              <a:t>：代表電話（省略可）</a:t>
            </a:r>
            <a:r>
              <a:rPr lang="en-US" altLang="ja-JP" sz="1600" dirty="0">
                <a:latin typeface="+mn-ea"/>
              </a:rPr>
              <a:t>※</a:t>
            </a:r>
            <a:r>
              <a:rPr lang="ja-JP" altLang="en-US" sz="1600" dirty="0">
                <a:latin typeface="+mn-ea"/>
              </a:rPr>
              <a:t>部分一致</a:t>
            </a:r>
            <a:endParaRPr lang="en-US" altLang="ja-JP" sz="1600" dirty="0">
              <a:latin typeface="+mn-ea"/>
            </a:endParaRPr>
          </a:p>
          <a:p>
            <a:pPr marL="285750" indent="-285750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+mn-ea"/>
              </a:rPr>
              <a:t>mobile</a:t>
            </a:r>
            <a:r>
              <a:rPr lang="ja-JP" altLang="en-US" sz="1600" dirty="0">
                <a:latin typeface="+mn-ea"/>
              </a:rPr>
              <a:t>：携帯電話（省略可）</a:t>
            </a:r>
            <a:r>
              <a:rPr lang="en-US" altLang="ja-JP" sz="1600" dirty="0">
                <a:latin typeface="+mn-ea"/>
              </a:rPr>
              <a:t>※</a:t>
            </a:r>
            <a:r>
              <a:rPr lang="ja-JP" altLang="en-US" sz="1600" dirty="0">
                <a:latin typeface="+mn-ea"/>
              </a:rPr>
              <a:t>部分一致</a:t>
            </a:r>
            <a:endParaRPr lang="en-US" altLang="ja-JP" sz="1600" dirty="0">
              <a:latin typeface="+mn-ea"/>
            </a:endParaRPr>
          </a:p>
          <a:p>
            <a:pPr marL="285750" indent="-285750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+mn-ea"/>
              </a:rPr>
              <a:t>tag</a:t>
            </a:r>
            <a:r>
              <a:rPr lang="ja-JP" altLang="en-US" sz="1600" dirty="0">
                <a:latin typeface="+mn-ea"/>
              </a:rPr>
              <a:t>：タグ</a:t>
            </a:r>
            <a:r>
              <a:rPr lang="en-US" altLang="ja-JP" sz="1600" dirty="0">
                <a:latin typeface="+mn-ea"/>
              </a:rPr>
              <a:t>ID</a:t>
            </a:r>
            <a:r>
              <a:rPr lang="ja-JP" altLang="en-US" sz="1600" dirty="0">
                <a:latin typeface="+mn-ea"/>
              </a:rPr>
              <a:t>（省略可）</a:t>
            </a:r>
            <a:endParaRPr lang="en-US" altLang="ja-JP" sz="1600" b="1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b="1" dirty="0">
                <a:latin typeface="+mn-ea"/>
              </a:rPr>
              <a:t>- </a:t>
            </a:r>
            <a:r>
              <a:rPr lang="ja-JP" altLang="en-US" sz="1600" b="1" dirty="0">
                <a:latin typeface="+mn-ea"/>
              </a:rPr>
              <a:t>レスポンス</a:t>
            </a:r>
            <a:endParaRPr lang="en-US" altLang="ja-JP" sz="1600" b="1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ja-JP" altLang="en-US" sz="1600" dirty="0">
                <a:latin typeface="+mn-ea"/>
              </a:rPr>
              <a:t>名刺オジェクト（後述）の</a:t>
            </a:r>
            <a:r>
              <a:rPr lang="en-US" altLang="ja-JP" sz="1600" dirty="0">
                <a:latin typeface="+mn-ea"/>
              </a:rPr>
              <a:t>Set</a:t>
            </a:r>
            <a:endParaRPr kumimoji="1" lang="en-US" altLang="ja-JP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2234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</a:t>
            </a:r>
            <a:r>
              <a:rPr lang="ja-JP" altLang="en-US" dirty="0"/>
              <a:t>③ </a:t>
            </a:r>
            <a:r>
              <a:rPr lang="en-US" altLang="ja-JP" sz="2400" dirty="0"/>
              <a:t>~</a:t>
            </a:r>
            <a:r>
              <a:rPr lang="ja-JP" altLang="en-US" sz="2400" dirty="0"/>
              <a:t>名刺取得（名刺</a:t>
            </a:r>
            <a:r>
              <a:rPr lang="en-US" altLang="ja-JP" sz="2400" dirty="0"/>
              <a:t>ID</a:t>
            </a:r>
            <a:r>
              <a:rPr lang="ja-JP" altLang="en-US" sz="2400" dirty="0"/>
              <a:t>指定）</a:t>
            </a:r>
            <a:r>
              <a:rPr lang="en-US" altLang="ja-JP" sz="2400" dirty="0"/>
              <a:t>~</a:t>
            </a:r>
            <a:endParaRPr lang="ja-JP" altLang="en-US" dirty="0"/>
          </a:p>
        </p:txBody>
      </p:sp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076A-FE38-4902-A3BD-70DA550777B1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96809" y="1382069"/>
            <a:ext cx="3440365" cy="3793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b="1" dirty="0">
                <a:latin typeface="+mn-ea"/>
              </a:rPr>
              <a:t>- API</a:t>
            </a:r>
            <a:r>
              <a:rPr lang="ja-JP" altLang="en-US" sz="1600" b="1" dirty="0">
                <a:latin typeface="+mn-ea"/>
              </a:rPr>
              <a:t>概要</a:t>
            </a:r>
            <a:endParaRPr kumimoji="1" lang="en-US" altLang="ja-JP" sz="1600" b="1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ja-JP" altLang="en-US" sz="1600" dirty="0">
                <a:latin typeface="+mn-ea"/>
              </a:rPr>
              <a:t>指定された</a:t>
            </a:r>
            <a:r>
              <a:rPr lang="en-US" altLang="ja-JP" sz="1600" dirty="0">
                <a:latin typeface="+mn-ea"/>
              </a:rPr>
              <a:t>id</a:t>
            </a:r>
            <a:r>
              <a:rPr lang="ja-JP" altLang="en-US" sz="1600" dirty="0">
                <a:latin typeface="+mn-ea"/>
              </a:rPr>
              <a:t>を持つ名刺を返す</a:t>
            </a:r>
            <a:endParaRPr lang="en-US" altLang="ja-JP" sz="16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dirty="0">
                <a:solidFill>
                  <a:srgbClr val="002060"/>
                </a:solidFill>
                <a:latin typeface="+mn-ea"/>
              </a:rPr>
              <a:t>※id</a:t>
            </a:r>
            <a:r>
              <a:rPr lang="ja-JP" altLang="en-US" sz="1600" dirty="0">
                <a:solidFill>
                  <a:srgbClr val="002060"/>
                </a:solidFill>
                <a:latin typeface="+mn-ea"/>
              </a:rPr>
              <a:t>がわかっている場合に使用する</a:t>
            </a:r>
            <a:endParaRPr lang="en-US" altLang="ja-JP" sz="1600" dirty="0">
              <a:solidFill>
                <a:srgbClr val="002060"/>
              </a:solidFill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endParaRPr lang="en-US" altLang="ja-JP" sz="1600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b="1" dirty="0">
                <a:latin typeface="+mn-ea"/>
              </a:rPr>
              <a:t>- </a:t>
            </a:r>
            <a:r>
              <a:rPr lang="ja-JP" altLang="en-US" sz="1600" b="1" dirty="0">
                <a:latin typeface="+mn-ea"/>
              </a:rPr>
              <a:t>パラメータ</a:t>
            </a:r>
            <a:endParaRPr lang="en-US" altLang="ja-JP" sz="1600" b="1" dirty="0">
              <a:latin typeface="+mn-ea"/>
            </a:endParaRPr>
          </a:p>
          <a:p>
            <a:pPr marL="285750" indent="-285750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+mn-ea"/>
                <a:ea typeface="+mn-ea"/>
              </a:rPr>
              <a:t>id</a:t>
            </a:r>
          </a:p>
          <a:p>
            <a:pPr marL="285750" indent="-285750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kumimoji="1" lang="en-US" altLang="ja-JP" sz="1600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b="1" dirty="0">
                <a:latin typeface="+mn-ea"/>
              </a:rPr>
              <a:t>- </a:t>
            </a:r>
            <a:r>
              <a:rPr lang="ja-JP" altLang="en-US" sz="1600" b="1" dirty="0">
                <a:latin typeface="+mn-ea"/>
              </a:rPr>
              <a:t>レスポンス</a:t>
            </a:r>
            <a:endParaRPr lang="en-US" altLang="ja-JP" sz="1600" b="1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ja-JP" altLang="en-US" sz="1600" dirty="0">
                <a:latin typeface="+mn-ea"/>
              </a:rPr>
              <a:t>名刺オジェクト（後述）</a:t>
            </a:r>
            <a:endParaRPr kumimoji="1" lang="en-US" altLang="ja-JP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5891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</a:t>
            </a:r>
            <a:r>
              <a:rPr lang="ja-JP" altLang="en-US" dirty="0"/>
              <a:t>④ </a:t>
            </a:r>
            <a:r>
              <a:rPr lang="en-US" altLang="ja-JP" sz="2400" dirty="0"/>
              <a:t>~</a:t>
            </a:r>
            <a:r>
              <a:rPr lang="ja-JP" altLang="en-US" sz="2400" dirty="0"/>
              <a:t>名刺画像取得（名刺</a:t>
            </a:r>
            <a:r>
              <a:rPr lang="en-US" altLang="ja-JP" sz="2400" dirty="0"/>
              <a:t>ID</a:t>
            </a:r>
            <a:r>
              <a:rPr lang="ja-JP" altLang="en-US" sz="2400" dirty="0"/>
              <a:t>指定）</a:t>
            </a:r>
            <a:r>
              <a:rPr lang="en-US" altLang="ja-JP" sz="2400" dirty="0"/>
              <a:t>~</a:t>
            </a:r>
            <a:endParaRPr lang="ja-JP" altLang="en-US" dirty="0"/>
          </a:p>
        </p:txBody>
      </p:sp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076A-FE38-4902-A3BD-70DA550777B1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96809" y="1382069"/>
            <a:ext cx="3440365" cy="3793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b="1" dirty="0">
                <a:latin typeface="+mn-ea"/>
              </a:rPr>
              <a:t>- API</a:t>
            </a:r>
            <a:r>
              <a:rPr lang="ja-JP" altLang="en-US" sz="1600" b="1" dirty="0">
                <a:latin typeface="+mn-ea"/>
              </a:rPr>
              <a:t>概要</a:t>
            </a:r>
            <a:endParaRPr kumimoji="1" lang="en-US" altLang="ja-JP" sz="1600" b="1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ja-JP" altLang="en-US" sz="1600" dirty="0">
                <a:latin typeface="+mn-ea"/>
              </a:rPr>
              <a:t>指定された</a:t>
            </a:r>
            <a:r>
              <a:rPr lang="en-US" altLang="ja-JP" sz="1600" dirty="0">
                <a:latin typeface="+mn-ea"/>
              </a:rPr>
              <a:t>id</a:t>
            </a:r>
            <a:r>
              <a:rPr lang="ja-JP" altLang="en-US" sz="1600" dirty="0">
                <a:latin typeface="+mn-ea"/>
              </a:rPr>
              <a:t>を持つ名刺画像を返す</a:t>
            </a:r>
            <a:endParaRPr lang="en-US" altLang="ja-JP" sz="16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dirty="0">
                <a:solidFill>
                  <a:srgbClr val="002060"/>
                </a:solidFill>
                <a:latin typeface="+mn-ea"/>
              </a:rPr>
              <a:t>※id</a:t>
            </a:r>
            <a:r>
              <a:rPr lang="ja-JP" altLang="en-US" sz="1600" dirty="0">
                <a:solidFill>
                  <a:srgbClr val="002060"/>
                </a:solidFill>
                <a:latin typeface="+mn-ea"/>
              </a:rPr>
              <a:t>がわかっている場合に使用する</a:t>
            </a:r>
            <a:endParaRPr lang="en-US" altLang="ja-JP" sz="1600" dirty="0">
              <a:solidFill>
                <a:srgbClr val="002060"/>
              </a:solidFill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endParaRPr lang="en-US" altLang="ja-JP" sz="1600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b="1" dirty="0">
                <a:latin typeface="+mn-ea"/>
              </a:rPr>
              <a:t>- </a:t>
            </a:r>
            <a:r>
              <a:rPr lang="ja-JP" altLang="en-US" sz="1600" b="1" dirty="0">
                <a:latin typeface="+mn-ea"/>
              </a:rPr>
              <a:t>パラメータ</a:t>
            </a:r>
            <a:endParaRPr lang="en-US" altLang="ja-JP" sz="1600" b="1" dirty="0">
              <a:latin typeface="+mn-ea"/>
            </a:endParaRPr>
          </a:p>
          <a:p>
            <a:pPr marL="285750" indent="-285750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+mn-ea"/>
                <a:ea typeface="+mn-ea"/>
              </a:rPr>
              <a:t>id</a:t>
            </a:r>
          </a:p>
          <a:p>
            <a:pPr marL="285750" indent="-285750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kumimoji="1" lang="en-US" altLang="ja-JP" sz="1600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b="1" dirty="0">
                <a:latin typeface="+mn-ea"/>
              </a:rPr>
              <a:t>- </a:t>
            </a:r>
            <a:r>
              <a:rPr lang="ja-JP" altLang="en-US" sz="1600" b="1" dirty="0">
                <a:latin typeface="+mn-ea"/>
              </a:rPr>
              <a:t>レスポンス</a:t>
            </a:r>
            <a:endParaRPr lang="en-US" altLang="ja-JP" sz="1600" b="1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ja-JP" altLang="en-US" sz="1600" dirty="0">
                <a:latin typeface="+mn-ea"/>
              </a:rPr>
              <a:t>名刺画像（</a:t>
            </a:r>
            <a:r>
              <a:rPr lang="en-US" altLang="ja-JP" sz="1600" dirty="0">
                <a:latin typeface="+mn-ea"/>
              </a:rPr>
              <a:t>JPEG</a:t>
            </a:r>
            <a:r>
              <a:rPr lang="ja-JP" altLang="en-US" sz="1600" dirty="0">
                <a:latin typeface="+mn-ea"/>
              </a:rPr>
              <a:t>形式）</a:t>
            </a:r>
            <a:endParaRPr kumimoji="1" lang="en-US" altLang="ja-JP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2855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</a:t>
            </a:r>
            <a:r>
              <a:rPr lang="ja-JP" altLang="en-US" dirty="0"/>
              <a:t>⑤ </a:t>
            </a:r>
            <a:r>
              <a:rPr lang="en-US" altLang="ja-JP" sz="2400" dirty="0"/>
              <a:t>~</a:t>
            </a:r>
            <a:r>
              <a:rPr lang="ja-JP" altLang="en-US" sz="2400" dirty="0"/>
              <a:t>人物取得</a:t>
            </a:r>
            <a:r>
              <a:rPr lang="en-US" altLang="ja-JP" sz="2400" dirty="0"/>
              <a:t>~</a:t>
            </a:r>
            <a:endParaRPr lang="ja-JP" altLang="en-US" dirty="0"/>
          </a:p>
        </p:txBody>
      </p:sp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076A-FE38-4902-A3BD-70DA550777B1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96809" y="1382069"/>
            <a:ext cx="4248279" cy="3793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b="1" dirty="0">
                <a:latin typeface="+mn-ea"/>
              </a:rPr>
              <a:t>- API</a:t>
            </a:r>
            <a:r>
              <a:rPr lang="ja-JP" altLang="en-US" sz="1600" b="1" dirty="0">
                <a:latin typeface="+mn-ea"/>
              </a:rPr>
              <a:t>概要</a:t>
            </a:r>
            <a:endParaRPr kumimoji="1" lang="en-US" altLang="ja-JP" sz="1600" b="1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ja-JP" altLang="en-US" sz="1600" dirty="0">
                <a:latin typeface="+mn-ea"/>
              </a:rPr>
              <a:t>指定された</a:t>
            </a:r>
            <a:r>
              <a:rPr lang="en-US" altLang="ja-JP" sz="1600" dirty="0" err="1">
                <a:latin typeface="+mn-ea"/>
              </a:rPr>
              <a:t>personId</a:t>
            </a:r>
            <a:r>
              <a:rPr lang="ja-JP" altLang="en-US" sz="1600" dirty="0">
                <a:latin typeface="+mn-ea"/>
              </a:rPr>
              <a:t>を持つ人物情報を返す</a:t>
            </a:r>
            <a:endParaRPr lang="en-US" altLang="ja-JP" sz="16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dirty="0">
                <a:solidFill>
                  <a:srgbClr val="002060"/>
                </a:solidFill>
                <a:latin typeface="+mn-ea"/>
              </a:rPr>
              <a:t>※</a:t>
            </a:r>
            <a:r>
              <a:rPr lang="en-US" altLang="ja-JP" sz="1600" dirty="0" err="1">
                <a:solidFill>
                  <a:srgbClr val="002060"/>
                </a:solidFill>
                <a:latin typeface="+mn-ea"/>
              </a:rPr>
              <a:t>personId</a:t>
            </a:r>
            <a:r>
              <a:rPr lang="ja-JP" altLang="en-US" sz="1600" dirty="0">
                <a:solidFill>
                  <a:srgbClr val="002060"/>
                </a:solidFill>
                <a:latin typeface="+mn-ea"/>
              </a:rPr>
              <a:t>がわかっている場合に使用する</a:t>
            </a:r>
            <a:endParaRPr lang="en-US" altLang="ja-JP" sz="1600" dirty="0">
              <a:solidFill>
                <a:srgbClr val="002060"/>
              </a:solidFill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endParaRPr lang="en-US" altLang="ja-JP" sz="1600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b="1" dirty="0">
                <a:latin typeface="+mn-ea"/>
              </a:rPr>
              <a:t>- </a:t>
            </a:r>
            <a:r>
              <a:rPr lang="ja-JP" altLang="en-US" sz="1600" b="1" dirty="0">
                <a:latin typeface="+mn-ea"/>
              </a:rPr>
              <a:t>パラメータ</a:t>
            </a:r>
            <a:endParaRPr lang="en-US" altLang="ja-JP" sz="1600" b="1" dirty="0">
              <a:latin typeface="+mn-ea"/>
            </a:endParaRPr>
          </a:p>
          <a:p>
            <a:pPr marL="285750" indent="-285750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ja-JP" sz="1600" dirty="0" err="1">
                <a:latin typeface="+mn-ea"/>
              </a:rPr>
              <a:t>p</a:t>
            </a:r>
            <a:r>
              <a:rPr kumimoji="1" lang="en-US" altLang="ja-JP" sz="1600" dirty="0" err="1">
                <a:latin typeface="+mn-ea"/>
                <a:ea typeface="+mn-ea"/>
              </a:rPr>
              <a:t>ersonId</a:t>
            </a:r>
            <a:endParaRPr kumimoji="1" lang="en-US" altLang="ja-JP" sz="1600" dirty="0">
              <a:latin typeface="+mn-ea"/>
              <a:ea typeface="+mn-ea"/>
            </a:endParaRPr>
          </a:p>
          <a:p>
            <a:pPr marL="285750" indent="-285750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kumimoji="1" lang="en-US" altLang="ja-JP" sz="1600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b="1" dirty="0">
                <a:latin typeface="+mn-ea"/>
              </a:rPr>
              <a:t>- </a:t>
            </a:r>
            <a:r>
              <a:rPr lang="ja-JP" altLang="en-US" sz="1600" b="1" dirty="0">
                <a:latin typeface="+mn-ea"/>
              </a:rPr>
              <a:t>レスポンス</a:t>
            </a:r>
            <a:endParaRPr lang="en-US" altLang="ja-JP" sz="1600" b="1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ja-JP" altLang="en-US" sz="1600" dirty="0">
                <a:latin typeface="+mn-ea"/>
              </a:rPr>
              <a:t>人物オジェクト（後述）</a:t>
            </a:r>
            <a:endParaRPr kumimoji="1" lang="en-US" altLang="ja-JP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8633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</a:t>
            </a:r>
            <a:r>
              <a:rPr lang="ja-JP" altLang="en-US" dirty="0"/>
              <a:t>⑥ </a:t>
            </a:r>
            <a:r>
              <a:rPr lang="en-US" altLang="ja-JP" sz="2400" dirty="0"/>
              <a:t>~</a:t>
            </a:r>
            <a:r>
              <a:rPr lang="ja-JP" altLang="en-US" sz="2400" dirty="0"/>
              <a:t>名刺のタグ</a:t>
            </a:r>
            <a:r>
              <a:rPr lang="en-US" altLang="ja-JP" sz="2400" dirty="0"/>
              <a:t>Set</a:t>
            </a:r>
            <a:r>
              <a:rPr lang="ja-JP" altLang="en-US" sz="2400" dirty="0"/>
              <a:t>取得</a:t>
            </a:r>
            <a:r>
              <a:rPr lang="en-US" altLang="ja-JP" sz="2400" dirty="0"/>
              <a:t>~</a:t>
            </a:r>
            <a:endParaRPr lang="ja-JP" altLang="en-US" dirty="0"/>
          </a:p>
        </p:txBody>
      </p:sp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076A-FE38-4902-A3BD-70DA550777B1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96616" y="1268760"/>
            <a:ext cx="4876656" cy="3793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b="1" dirty="0">
                <a:latin typeface="+mn-ea"/>
              </a:rPr>
              <a:t>- API</a:t>
            </a:r>
            <a:r>
              <a:rPr lang="ja-JP" altLang="en-US" sz="1600" b="1" dirty="0">
                <a:latin typeface="+mn-ea"/>
              </a:rPr>
              <a:t>概要</a:t>
            </a:r>
            <a:endParaRPr kumimoji="1" lang="en-US" altLang="ja-JP" sz="1600" b="1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kumimoji="1" lang="ja-JP" altLang="en-US" sz="1600" dirty="0">
                <a:latin typeface="+mn-ea"/>
                <a:ea typeface="+mn-ea"/>
              </a:rPr>
              <a:t>指定</a:t>
            </a:r>
            <a:r>
              <a:rPr kumimoji="1" lang="en-US" altLang="ja-JP" sz="1600" dirty="0">
                <a:latin typeface="+mn-ea"/>
                <a:ea typeface="+mn-ea"/>
              </a:rPr>
              <a:t>id</a:t>
            </a:r>
            <a:r>
              <a:rPr kumimoji="1" lang="ja-JP" altLang="en-US" sz="1600" dirty="0">
                <a:latin typeface="+mn-ea"/>
                <a:ea typeface="+mn-ea"/>
              </a:rPr>
              <a:t>の名刺に付与されている</a:t>
            </a:r>
            <a:r>
              <a:rPr lang="ja-JP" altLang="en-US" sz="1600" dirty="0">
                <a:latin typeface="+mn-ea"/>
              </a:rPr>
              <a:t>タグ一覧を取得する</a:t>
            </a:r>
            <a:endParaRPr lang="en-US" altLang="ja-JP" sz="1600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endParaRPr kumimoji="1" lang="en-US" altLang="ja-JP" sz="1600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b="1" dirty="0">
                <a:latin typeface="+mn-ea"/>
              </a:rPr>
              <a:t>- </a:t>
            </a:r>
            <a:r>
              <a:rPr lang="ja-JP" altLang="en-US" sz="1600" b="1" dirty="0">
                <a:latin typeface="+mn-ea"/>
              </a:rPr>
              <a:t>パラメータ</a:t>
            </a:r>
            <a:endParaRPr lang="en-US" altLang="ja-JP" sz="1600" b="1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kumimoji="1" lang="ja-JP" altLang="en-US" sz="1600" dirty="0">
                <a:latin typeface="+mn-ea"/>
                <a:ea typeface="+mn-ea"/>
              </a:rPr>
              <a:t>なし</a:t>
            </a:r>
            <a:endParaRPr lang="en-US" altLang="ja-JP" sz="1600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dirty="0">
                <a:solidFill>
                  <a:srgbClr val="002060"/>
                </a:solidFill>
                <a:latin typeface="+mn-ea"/>
              </a:rPr>
              <a:t>※id</a:t>
            </a:r>
            <a:r>
              <a:rPr lang="ja-JP" altLang="en-US" sz="1600" dirty="0">
                <a:solidFill>
                  <a:srgbClr val="002060"/>
                </a:solidFill>
                <a:latin typeface="+mn-ea"/>
              </a:rPr>
              <a:t>は</a:t>
            </a:r>
            <a:r>
              <a:rPr lang="en-US" altLang="ja-JP" sz="1600" dirty="0">
                <a:solidFill>
                  <a:srgbClr val="002060"/>
                </a:solidFill>
                <a:latin typeface="+mn-ea"/>
              </a:rPr>
              <a:t>URI</a:t>
            </a:r>
            <a:r>
              <a:rPr lang="ja-JP" altLang="en-US" sz="1600" dirty="0">
                <a:solidFill>
                  <a:srgbClr val="002060"/>
                </a:solidFill>
                <a:latin typeface="+mn-ea"/>
              </a:rPr>
              <a:t>として指定</a:t>
            </a:r>
            <a:endParaRPr kumimoji="1" lang="en-US" altLang="ja-JP" sz="1600" dirty="0">
              <a:solidFill>
                <a:srgbClr val="002060"/>
              </a:solidFill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endParaRPr kumimoji="1" lang="en-US" altLang="ja-JP" sz="1600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b="1" dirty="0">
                <a:latin typeface="+mn-ea"/>
              </a:rPr>
              <a:t>- </a:t>
            </a:r>
            <a:r>
              <a:rPr lang="ja-JP" altLang="en-US" sz="1600" b="1" dirty="0">
                <a:latin typeface="+mn-ea"/>
              </a:rPr>
              <a:t>レスポンス</a:t>
            </a:r>
            <a:endParaRPr lang="en-US" altLang="ja-JP" sz="1600" b="1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ja-JP" altLang="en-US" sz="1600" dirty="0">
                <a:latin typeface="+mn-ea"/>
              </a:rPr>
              <a:t>タグオブジェクト（後述）の</a:t>
            </a:r>
            <a:r>
              <a:rPr lang="en-US" altLang="ja-JP" sz="1600" dirty="0">
                <a:latin typeface="+mn-ea"/>
              </a:rPr>
              <a:t>Set</a:t>
            </a:r>
            <a:endParaRPr kumimoji="1" lang="en-US" altLang="ja-JP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3573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</a:t>
            </a:r>
            <a:r>
              <a:rPr lang="ja-JP" altLang="en-US" dirty="0"/>
              <a:t>⑦ </a:t>
            </a:r>
            <a:r>
              <a:rPr lang="en-US" altLang="ja-JP" sz="2400" dirty="0"/>
              <a:t>~</a:t>
            </a:r>
            <a:r>
              <a:rPr lang="ja-JP" altLang="en-US" sz="2400" dirty="0"/>
              <a:t>タグ</a:t>
            </a:r>
            <a:r>
              <a:rPr lang="en-US" altLang="ja-JP" sz="2400" dirty="0"/>
              <a:t>Set</a:t>
            </a:r>
            <a:r>
              <a:rPr lang="ja-JP" altLang="en-US" sz="2400" dirty="0"/>
              <a:t>取得</a:t>
            </a:r>
            <a:r>
              <a:rPr lang="en-US" altLang="ja-JP" sz="2400" dirty="0"/>
              <a:t>~</a:t>
            </a:r>
            <a:endParaRPr lang="ja-JP" altLang="en-US" dirty="0"/>
          </a:p>
        </p:txBody>
      </p:sp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076A-FE38-4902-A3BD-70DA550777B1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96616" y="1268760"/>
            <a:ext cx="6476453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b="1" dirty="0">
                <a:latin typeface="+mn-ea"/>
              </a:rPr>
              <a:t>- API</a:t>
            </a:r>
            <a:r>
              <a:rPr lang="ja-JP" altLang="en-US" sz="1600" b="1" dirty="0">
                <a:latin typeface="+mn-ea"/>
              </a:rPr>
              <a:t>概要</a:t>
            </a:r>
            <a:endParaRPr kumimoji="1" lang="en-US" altLang="ja-JP" sz="1600" b="1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kumimoji="1" lang="en-US" altLang="ja-JP" sz="1600" dirty="0" err="1">
                <a:latin typeface="+mn-ea"/>
                <a:ea typeface="+mn-ea"/>
              </a:rPr>
              <a:t>Sansan</a:t>
            </a:r>
            <a:r>
              <a:rPr lang="ja-JP" altLang="en-US" sz="1600" dirty="0">
                <a:latin typeface="+mn-ea"/>
              </a:rPr>
              <a:t>にあるタグ一覧を取得する</a:t>
            </a:r>
            <a:endParaRPr lang="en-US" altLang="ja-JP" sz="1600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ja-JP" altLang="en-US" sz="1600" dirty="0">
                <a:latin typeface="+mn-ea"/>
              </a:rPr>
              <a:t>アクセスしているユーザーが参照可能なタグを返す</a:t>
            </a:r>
            <a:endParaRPr lang="en-US" altLang="ja-JP" sz="1600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endParaRPr kumimoji="1" lang="en-US" altLang="ja-JP" sz="1600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b="1" dirty="0">
                <a:latin typeface="+mn-ea"/>
              </a:rPr>
              <a:t>- </a:t>
            </a:r>
            <a:r>
              <a:rPr lang="ja-JP" altLang="en-US" sz="1600" b="1" dirty="0">
                <a:latin typeface="+mn-ea"/>
              </a:rPr>
              <a:t>パラメータ</a:t>
            </a:r>
            <a:endParaRPr lang="en-US" altLang="ja-JP" sz="1600" b="1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600" dirty="0">
                <a:latin typeface="+mn-ea"/>
              </a:rPr>
              <a:t>マイタグフラグ </a:t>
            </a:r>
            <a:r>
              <a:rPr lang="en-US" altLang="ja-JP" sz="1600" dirty="0">
                <a:latin typeface="+mn-ea"/>
              </a:rPr>
              <a:t>[ me | all ]</a:t>
            </a:r>
            <a:r>
              <a:rPr lang="ja-JP" altLang="en-US" sz="1600" dirty="0">
                <a:latin typeface="+mn-ea"/>
              </a:rPr>
              <a:t>：当該所有者のデータのみを対象とする</a:t>
            </a:r>
            <a:endParaRPr lang="en-US" altLang="ja-JP" sz="1600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endParaRPr kumimoji="1" lang="en-US" altLang="ja-JP" sz="1600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endParaRPr kumimoji="1" lang="en-US" altLang="ja-JP" sz="1600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b="1" dirty="0">
                <a:latin typeface="+mn-ea"/>
              </a:rPr>
              <a:t>- </a:t>
            </a:r>
            <a:r>
              <a:rPr lang="ja-JP" altLang="en-US" sz="1600" b="1" dirty="0">
                <a:latin typeface="+mn-ea"/>
              </a:rPr>
              <a:t>レスポンス</a:t>
            </a:r>
            <a:endParaRPr lang="en-US" altLang="ja-JP" sz="1600" b="1" dirty="0">
              <a:latin typeface="+mn-ea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ja-JP" altLang="en-US" sz="1600" dirty="0">
                <a:latin typeface="+mn-ea"/>
              </a:rPr>
              <a:t>タグオブジェクト（後述）の</a:t>
            </a:r>
            <a:r>
              <a:rPr lang="en-US" altLang="ja-JP" sz="1600" dirty="0">
                <a:latin typeface="+mn-ea"/>
              </a:rPr>
              <a:t>Set</a:t>
            </a:r>
            <a:endParaRPr kumimoji="1" lang="en-US" altLang="ja-JP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9093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496616" y="1340769"/>
            <a:ext cx="7776864" cy="5112567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レスポンスオブジェクト</a:t>
            </a:r>
            <a:r>
              <a:rPr lang="ja-JP" altLang="en-US" sz="2400"/>
              <a:t>（</a:t>
            </a:r>
            <a:r>
              <a:rPr lang="en-US" altLang="ja-JP" sz="2400"/>
              <a:t>1/2</a:t>
            </a:r>
            <a:r>
              <a:rPr lang="ja-JP" altLang="en-US" sz="2400"/>
              <a:t>）</a:t>
            </a:r>
            <a:endParaRPr lang="ja-JP" altLang="en-US" dirty="0"/>
          </a:p>
        </p:txBody>
      </p:sp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076A-FE38-4902-A3BD-70DA550777B1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50288" y="2389117"/>
            <a:ext cx="2351926" cy="3371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dirty="0"/>
              <a:t>id</a:t>
            </a:r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dirty="0" err="1"/>
              <a:t>companyId</a:t>
            </a:r>
            <a:endParaRPr lang="en-US" altLang="ja-JP" sz="1600" dirty="0"/>
          </a:p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dirty="0" err="1"/>
              <a:t>personId</a:t>
            </a:r>
            <a:endParaRPr lang="en-US" altLang="ja-JP" sz="1600" dirty="0"/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600" dirty="0"/>
              <a:t>名刺交換日</a:t>
            </a:r>
            <a:endParaRPr lang="en-US" altLang="ja-JP" sz="1600" dirty="0"/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600" dirty="0"/>
              <a:t>名刺登録日</a:t>
            </a:r>
            <a:endParaRPr lang="en-US" altLang="ja-JP" sz="1600" dirty="0"/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600" b="1" dirty="0">
                <a:solidFill>
                  <a:schemeClr val="tx1">
                    <a:lumMod val="50000"/>
                  </a:schemeClr>
                </a:solidFill>
              </a:rPr>
              <a:t>データ化ステータス</a:t>
            </a:r>
            <a:endParaRPr lang="en-US" altLang="ja-JP" sz="11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600" dirty="0"/>
              <a:t>メモ</a:t>
            </a:r>
            <a:endParaRPr lang="en-US" altLang="ja-JP" sz="1600" dirty="0"/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dirty="0"/>
              <a:t>[ </a:t>
            </a:r>
            <a:r>
              <a:rPr lang="ja-JP" altLang="en-US" sz="1600" dirty="0"/>
              <a:t>所有者オブジェクト </a:t>
            </a:r>
            <a:r>
              <a:rPr lang="en-US" altLang="ja-JP" sz="1600" dirty="0"/>
              <a:t>]</a:t>
            </a:r>
            <a:endParaRPr lang="en-US" altLang="ja-JP" sz="16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473280" y="2389117"/>
            <a:ext cx="1005403" cy="3793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600"/>
              <a:t>会社名</a:t>
            </a:r>
            <a:endParaRPr lang="en-US" altLang="ja-JP" sz="1600"/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600"/>
              <a:t>郵便番号</a:t>
            </a:r>
            <a:endParaRPr lang="en-US" altLang="ja-JP" sz="1600"/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600"/>
              <a:t>都道府県</a:t>
            </a:r>
            <a:endParaRPr lang="en-US" altLang="ja-JP" sz="1600"/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600"/>
              <a:t>市区町村</a:t>
            </a:r>
            <a:endParaRPr lang="en-US" altLang="ja-JP" sz="1600"/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600"/>
              <a:t>番地</a:t>
            </a:r>
            <a:endParaRPr lang="en-US" altLang="ja-JP" sz="1600"/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600"/>
              <a:t>ビル名</a:t>
            </a:r>
            <a:endParaRPr lang="en-US" altLang="ja-JP" sz="1600"/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en-US" altLang="ja-JP" sz="1600"/>
              <a:t>TEL</a:t>
            </a: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en-US" altLang="ja-JP" sz="1600"/>
              <a:t>FAX</a:t>
            </a: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kumimoji="1" lang="en-US" altLang="ja-JP" sz="1600">
                <a:latin typeface="+mn-ea"/>
                <a:ea typeface="+mn-ea"/>
              </a:rPr>
              <a:t>URL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47274" y="2394472"/>
            <a:ext cx="936475" cy="3588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/>
              <a:t>姓</a:t>
            </a:r>
            <a:endParaRPr lang="en-US" altLang="ja-JP"/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/>
              <a:t>名</a:t>
            </a:r>
            <a:endParaRPr lang="en-US" altLang="ja-JP"/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/>
              <a:t>姓カナ</a:t>
            </a:r>
            <a:endParaRPr lang="en-US" altLang="ja-JP"/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/>
              <a:t>名カナ</a:t>
            </a:r>
            <a:endParaRPr lang="en-US" altLang="ja-JP"/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/>
              <a:t>部署</a:t>
            </a:r>
            <a:br>
              <a:rPr lang="ja-JP" altLang="en-US"/>
            </a:br>
            <a:r>
              <a:rPr lang="ja-JP" altLang="en-US"/>
              <a:t>役職</a:t>
            </a:r>
            <a:endParaRPr lang="en-US" altLang="ja-JP"/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en-US" altLang="ja-JP"/>
              <a:t>email</a:t>
            </a: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en-US" altLang="ja-JP"/>
              <a:t>mobile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4160912" y="1053127"/>
            <a:ext cx="2412840" cy="43165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en-US" altLang="ja-JP" b="1">
                <a:latin typeface="+mn-ea"/>
              </a:rPr>
              <a:t>[ </a:t>
            </a:r>
            <a:r>
              <a:rPr lang="ja-JP" altLang="en-US" b="1">
                <a:latin typeface="+mn-ea"/>
              </a:rPr>
              <a:t>名刺オブジェクト </a:t>
            </a:r>
            <a:r>
              <a:rPr lang="en-US" altLang="ja-JP" b="1">
                <a:latin typeface="+mn-ea"/>
              </a:rPr>
              <a:t>]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50288" y="1772816"/>
            <a:ext cx="2031325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kumimoji="1" lang="ja-JP" altLang="en-US" sz="1600">
                <a:latin typeface="+mn-ea"/>
                <a:ea typeface="+mn-ea"/>
              </a:rPr>
              <a:t>＜名刺プロパティ＞</a:t>
            </a:r>
            <a:endParaRPr kumimoji="1" lang="ja-JP" altLang="en-US" sz="1600" dirty="0">
              <a:latin typeface="+mn-ea"/>
              <a:ea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77388" y="1772816"/>
            <a:ext cx="1415772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kumimoji="1" lang="ja-JP" altLang="en-US" sz="1600">
                <a:latin typeface="+mn-ea"/>
                <a:ea typeface="+mn-ea"/>
              </a:rPr>
              <a:t>＜人物情報＞</a:t>
            </a:r>
            <a:endParaRPr kumimoji="1" lang="ja-JP" altLang="en-US" sz="1600" dirty="0">
              <a:latin typeface="+mn-ea"/>
              <a:ea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22088" y="1772816"/>
            <a:ext cx="1415772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kumimoji="1" lang="ja-JP" altLang="en-US" sz="1600">
                <a:latin typeface="+mn-ea"/>
                <a:ea typeface="+mn-ea"/>
              </a:rPr>
              <a:t>＜会社情報＞</a:t>
            </a:r>
            <a:endParaRPr kumimoji="1" lang="ja-JP" altLang="en-US" sz="1600" dirty="0">
              <a:latin typeface="+mn-ea"/>
              <a:ea typeface="+mn-ea"/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1896145" y="2276872"/>
            <a:ext cx="252028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4992489" y="2276872"/>
            <a:ext cx="136873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7454412" y="2276872"/>
            <a:ext cx="136873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360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5961112" y="1515610"/>
            <a:ext cx="3096344" cy="1697366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698103" y="3955488"/>
            <a:ext cx="3096344" cy="2248194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3" name="正方形/長方形 2"/>
          <p:cNvSpPr/>
          <p:nvPr/>
        </p:nvSpPr>
        <p:spPr>
          <a:xfrm>
            <a:off x="1712640" y="1515610"/>
            <a:ext cx="3096344" cy="1697366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レスポンスオブジェクト</a:t>
            </a:r>
            <a:r>
              <a:rPr lang="ja-JP" altLang="en-US" sz="2400"/>
              <a:t>（</a:t>
            </a:r>
            <a:r>
              <a:rPr lang="en-US" altLang="ja-JP" sz="2400"/>
              <a:t>2/2</a:t>
            </a:r>
            <a:r>
              <a:rPr lang="ja-JP" altLang="en-US" sz="2400"/>
              <a:t>）</a:t>
            </a:r>
            <a:endParaRPr lang="ja-JP" altLang="en-US" dirty="0"/>
          </a:p>
        </p:txBody>
      </p:sp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076A-FE38-4902-A3BD-70DA550777B1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30151" y="4259368"/>
            <a:ext cx="2419252" cy="1680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dirty="0" err="1"/>
              <a:t>tagId</a:t>
            </a:r>
            <a:endParaRPr lang="en-US" altLang="ja-JP" sz="1600" dirty="0"/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600" dirty="0"/>
              <a:t>タグ名</a:t>
            </a:r>
            <a:endParaRPr lang="en-US" altLang="ja-JP" sz="1600" dirty="0"/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600" dirty="0"/>
              <a:t>タグ種別</a:t>
            </a:r>
            <a:endParaRPr lang="en-US" altLang="ja-JP" sz="1600" dirty="0"/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dirty="0"/>
              <a:t>[ </a:t>
            </a:r>
            <a:r>
              <a:rPr lang="ja-JP" altLang="en-US" sz="1600" dirty="0"/>
              <a:t>所有者オブジェクト </a:t>
            </a:r>
            <a:r>
              <a:rPr lang="en-US" altLang="ja-JP" sz="1600" dirty="0"/>
              <a:t>]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28664" y="1873820"/>
            <a:ext cx="2762295" cy="8351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dirty="0" err="1"/>
              <a:t>personId</a:t>
            </a:r>
            <a:endParaRPr lang="en-US" altLang="ja-JP" sz="1600" dirty="0"/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600" dirty="0"/>
              <a:t>最新の</a:t>
            </a:r>
            <a:r>
              <a:rPr lang="en-US" altLang="ja-JP" sz="1600" dirty="0"/>
              <a:t>[ </a:t>
            </a:r>
            <a:r>
              <a:rPr lang="ja-JP" altLang="en-US" sz="1600" dirty="0"/>
              <a:t>名刺オブジェクト</a:t>
            </a:r>
            <a:r>
              <a:rPr lang="en-US" altLang="ja-JP" sz="1600" dirty="0"/>
              <a:t> ]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58872" y="1945828"/>
            <a:ext cx="1005403" cy="835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dirty="0" err="1"/>
              <a:t>ownerId</a:t>
            </a:r>
            <a:endParaRPr lang="en-US" altLang="ja-JP" sz="1600" dirty="0"/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600" dirty="0"/>
              <a:t>所有者名</a:t>
            </a:r>
            <a:endParaRPr lang="en-US" altLang="ja-JP" sz="1600" dirty="0"/>
          </a:p>
        </p:txBody>
      </p:sp>
      <p:sp>
        <p:nvSpPr>
          <p:cNvPr id="9" name="正方形/長方形 8"/>
          <p:cNvSpPr/>
          <p:nvPr/>
        </p:nvSpPr>
        <p:spPr>
          <a:xfrm>
            <a:off x="2210958" y="1299781"/>
            <a:ext cx="2165978" cy="3939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b="1">
                <a:latin typeface="+mn-ea"/>
              </a:rPr>
              <a:t>[ </a:t>
            </a:r>
            <a:r>
              <a:rPr lang="ja-JP" altLang="en-US" sz="1600" b="1">
                <a:latin typeface="+mn-ea"/>
              </a:rPr>
              <a:t>人物オブジェクト </a:t>
            </a:r>
            <a:r>
              <a:rPr lang="en-US" altLang="ja-JP" sz="1600" b="1">
                <a:latin typeface="+mn-ea"/>
              </a:rPr>
              <a:t>]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2138949" y="3717032"/>
            <a:ext cx="2165979" cy="4124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b="1" dirty="0">
                <a:latin typeface="+mn-ea"/>
              </a:rPr>
              <a:t>[ </a:t>
            </a:r>
            <a:r>
              <a:rPr lang="ja-JP" altLang="en-US" sz="1600" b="1" dirty="0">
                <a:latin typeface="+mn-ea"/>
              </a:rPr>
              <a:t>タグオブジェクト </a:t>
            </a:r>
            <a:r>
              <a:rPr lang="en-US" altLang="ja-JP" sz="1600" b="1" dirty="0">
                <a:latin typeface="+mn-ea"/>
              </a:rPr>
              <a:t>]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6323702" y="1296754"/>
            <a:ext cx="2371163" cy="4124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b="1">
                <a:latin typeface="+mn-ea"/>
              </a:rPr>
              <a:t>[ </a:t>
            </a:r>
            <a:r>
              <a:rPr lang="ja-JP" altLang="en-US" sz="1600" b="1">
                <a:latin typeface="+mn-ea"/>
              </a:rPr>
              <a:t>所有者オブジェクト </a:t>
            </a:r>
            <a:r>
              <a:rPr lang="en-US" altLang="ja-JP" sz="1600" b="1">
                <a:latin typeface="+mn-ea"/>
              </a:rPr>
              <a:t>]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5506023" y="3955487"/>
            <a:ext cx="4006519" cy="2641865"/>
          </a:xfrm>
          <a:prstGeom prst="rect">
            <a:avLst/>
          </a:prstGeom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正方形/長方形 16"/>
          <p:cNvSpPr/>
          <p:nvPr/>
        </p:nvSpPr>
        <p:spPr>
          <a:xfrm>
            <a:off x="6323702" y="3749277"/>
            <a:ext cx="2371162" cy="4124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b="1" dirty="0">
                <a:latin typeface="+mn-ea"/>
              </a:rPr>
              <a:t>[ </a:t>
            </a:r>
            <a:r>
              <a:rPr lang="ja-JP" altLang="en-US" sz="1600" b="1" dirty="0">
                <a:latin typeface="+mn-ea"/>
              </a:rPr>
              <a:t>データ化ステータス </a:t>
            </a:r>
            <a:r>
              <a:rPr lang="en-US" altLang="ja-JP" sz="1600" b="1" dirty="0">
                <a:latin typeface="+mn-ea"/>
              </a:rPr>
              <a:t>]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50498" y="4259368"/>
            <a:ext cx="3930851" cy="216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400" b="1" dirty="0"/>
              <a:t>データ化中</a:t>
            </a:r>
            <a:endParaRPr lang="en-US" altLang="ja-JP" sz="1400" b="1" dirty="0"/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en-US" altLang="ja-JP" sz="1200" dirty="0"/>
              <a:t>OCR</a:t>
            </a:r>
            <a:r>
              <a:rPr lang="ja-JP" altLang="en-US" sz="1200" dirty="0"/>
              <a:t>処理のみの不確実なデータである</a:t>
            </a: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400" b="1" dirty="0"/>
              <a:t>データ化完了</a:t>
            </a:r>
            <a:endParaRPr lang="en-US" altLang="ja-JP" sz="1400" b="1" dirty="0"/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en-US" altLang="ja-JP" sz="1200" dirty="0" err="1"/>
              <a:t>Snasan</a:t>
            </a:r>
            <a:r>
              <a:rPr lang="ja-JP" altLang="en-US" sz="1200" dirty="0" err="1"/>
              <a:t>の保</a:t>
            </a:r>
            <a:r>
              <a:rPr lang="ja-JP" altLang="en-US" sz="1200" dirty="0"/>
              <a:t>証する精度でデータ化が完了している</a:t>
            </a: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400" b="1" dirty="0"/>
              <a:t>データ化不可</a:t>
            </a:r>
            <a:endParaRPr lang="en-US" altLang="ja-JP" sz="1200" b="1" dirty="0"/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200" dirty="0"/>
              <a:t>何らかの問題によりデータ化できなかった</a:t>
            </a:r>
          </a:p>
        </p:txBody>
      </p:sp>
    </p:spTree>
    <p:extLst>
      <p:ext uri="{BB962C8B-B14F-4D97-AF65-F5344CB8AC3E}">
        <p14:creationId xmlns:p14="http://schemas.microsoft.com/office/powerpoint/2010/main" val="1095831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パートナープログラムに関する問合せ先</a:t>
            </a:r>
          </a:p>
        </p:txBody>
      </p:sp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076A-FE38-4902-A3BD-70DA550777B1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68624" y="1484784"/>
            <a:ext cx="7776864" cy="3623556"/>
          </a:xfrm>
          <a:prstGeom prst="rect">
            <a:avLst/>
          </a:prstGeom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kumimoji="1" lang="en-US" altLang="ja-JP" sz="3200">
                <a:latin typeface="+mn-ea"/>
              </a:rPr>
              <a:t>Sansan</a:t>
            </a:r>
            <a:r>
              <a:rPr kumimoji="1" lang="ja-JP" altLang="en-US" sz="3200">
                <a:latin typeface="+mn-ea"/>
              </a:rPr>
              <a:t>株式会社 </a:t>
            </a:r>
            <a:r>
              <a:rPr kumimoji="1" lang="en-US" altLang="ja-JP" sz="3200">
                <a:latin typeface="+mn-ea"/>
              </a:rPr>
              <a:t>Sansan</a:t>
            </a:r>
            <a:r>
              <a:rPr kumimoji="1" lang="ja-JP" altLang="en-US" sz="3200">
                <a:latin typeface="+mn-ea"/>
              </a:rPr>
              <a:t>事業部</a:t>
            </a:r>
            <a:endParaRPr kumimoji="1" lang="en-US" altLang="ja-JP" sz="3200">
              <a:latin typeface="+mn-ea"/>
            </a:endParaRPr>
          </a:p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ja-JP" altLang="en-US" sz="3200">
                <a:latin typeface="+mn-ea"/>
              </a:rPr>
              <a:t>プロダクトアライアンスマネージャー</a:t>
            </a:r>
            <a:endParaRPr lang="en-US" altLang="ja-JP" sz="3200" dirty="0">
              <a:latin typeface="+mn-ea"/>
            </a:endParaRPr>
          </a:p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ja-JP" altLang="en-US" sz="3200">
                <a:latin typeface="+mn-ea"/>
              </a:rPr>
              <a:t>山田 尚孝（やまだ ひさのり）</a:t>
            </a:r>
            <a:endParaRPr lang="en-US" altLang="ja-JP" sz="3200">
              <a:latin typeface="+mn-ea"/>
            </a:endParaRPr>
          </a:p>
          <a:p>
            <a:pPr algn="ctr">
              <a:lnSpc>
                <a:spcPct val="130000"/>
              </a:lnSpc>
              <a:spcBef>
                <a:spcPts val="800"/>
              </a:spcBef>
            </a:pPr>
            <a:endParaRPr lang="en-US" altLang="ja-JP" sz="1600">
              <a:latin typeface="+mn-ea"/>
            </a:endParaRPr>
          </a:p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en-US" altLang="ja-JP" sz="4400">
                <a:solidFill>
                  <a:srgbClr val="FF0000"/>
                </a:solidFill>
                <a:latin typeface="+mn-ea"/>
              </a:rPr>
              <a:t>yamada@sansan.com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18063" y="5617753"/>
            <a:ext cx="3877985" cy="57246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kumimoji="1" lang="ja-JP" altLang="en-US" sz="2400">
                <a:latin typeface="+mn-ea"/>
              </a:rPr>
              <a:t>お気軽にお問合せください</a:t>
            </a:r>
            <a:endParaRPr kumimoji="1" lang="ja-JP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2726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22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Sansan</a:t>
            </a:r>
            <a:r>
              <a:rPr lang="ja-JP" altLang="en-US"/>
              <a:t>のサービス</a:t>
            </a:r>
            <a:endParaRPr lang="ja-JP" altLang="en-US" dirty="0"/>
          </a:p>
        </p:txBody>
      </p:sp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076A-FE38-4902-A3BD-70DA550777B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pic>
        <p:nvPicPr>
          <p:cNvPr id="7" name="図 6" descr="product_ logo_landscape_blue_transp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91267" y="836712"/>
            <a:ext cx="5042454" cy="141029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221486" y="4674519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u="sng">
                <a:solidFill>
                  <a:schemeClr val="accent2"/>
                </a:solidFill>
                <a:latin typeface="+mn-ea"/>
              </a:rPr>
              <a:t>Group / Sales</a:t>
            </a:r>
            <a:r>
              <a:rPr lang="ja-JP" altLang="en-US" u="sng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ja-JP" u="sng">
                <a:solidFill>
                  <a:schemeClr val="accent2"/>
                </a:solidFill>
                <a:latin typeface="+mn-ea"/>
              </a:rPr>
              <a:t>/ Professional </a:t>
            </a:r>
            <a:r>
              <a:rPr lang="ja-JP" altLang="en-US" u="sng">
                <a:solidFill>
                  <a:schemeClr val="accent2"/>
                </a:solidFill>
                <a:latin typeface="+mn-ea"/>
              </a:rPr>
              <a:t>プラン</a:t>
            </a:r>
            <a:endParaRPr kumimoji="1" lang="ja-JP" altLang="en-US"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160912" y="21328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>
                <a:solidFill>
                  <a:schemeClr val="accent2"/>
                </a:solidFill>
                <a:latin typeface="+mn-ea"/>
              </a:rPr>
              <a:t>名刺を企業の資産に変える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2523120"/>
            <a:ext cx="2815263" cy="1939237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6092187" y="468336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u="sng" dirty="0">
                <a:solidFill>
                  <a:schemeClr val="accent2"/>
                </a:solidFill>
                <a:latin typeface="+mn-ea"/>
              </a:rPr>
              <a:t>スマートフォン専用プラン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952610" y="5153818"/>
            <a:ext cx="3608902" cy="1201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sz="1400" dirty="0">
                <a:latin typeface="+mn-ea"/>
              </a:rPr>
              <a:t>機能を抑え、名刺管理・共有に特化したシンプルなプラン。初期費用無料で始められ、その後も名刺枚数に応じたストレージ課金でリーズナブルにご利用頂けます。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08584" y="5115408"/>
            <a:ext cx="4256974" cy="148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kumimoji="1" lang="en-US" altLang="ja-JP" sz="1400">
                <a:latin typeface="+mn-ea"/>
              </a:rPr>
              <a:t>Group</a:t>
            </a:r>
            <a:r>
              <a:rPr kumimoji="1" lang="ja-JP" altLang="en-US" sz="1400">
                <a:latin typeface="+mn-ea"/>
              </a:rPr>
              <a:t>プランは</a:t>
            </a:r>
            <a:r>
              <a:rPr lang="ja-JP" altLang="en-US" sz="1400">
                <a:latin typeface="+mn-ea"/>
              </a:rPr>
              <a:t>名刺管理・共有の基本機能を提供。</a:t>
            </a:r>
            <a:r>
              <a:rPr kumimoji="1" lang="en-US" altLang="ja-JP" sz="1400">
                <a:latin typeface="+mn-ea"/>
              </a:rPr>
              <a:t>Sales</a:t>
            </a:r>
            <a:r>
              <a:rPr kumimoji="1" lang="ja-JP" altLang="en-US" sz="1400">
                <a:latin typeface="+mn-ea"/>
              </a:rPr>
              <a:t>プラン</a:t>
            </a:r>
            <a:r>
              <a:rPr lang="ja-JP" altLang="en-US" sz="1400">
                <a:latin typeface="+mn-ea"/>
              </a:rPr>
              <a:t>営業</a:t>
            </a:r>
            <a:r>
              <a:rPr kumimoji="1" lang="ja-JP" altLang="en-US" sz="1400">
                <a:latin typeface="+mn-ea"/>
              </a:rPr>
              <a:t>支援の機能を、</a:t>
            </a:r>
            <a:r>
              <a:rPr kumimoji="1" lang="en-US" altLang="ja-JP" sz="1400">
                <a:latin typeface="+mn-ea"/>
              </a:rPr>
              <a:t>Professional</a:t>
            </a:r>
            <a:r>
              <a:rPr kumimoji="1" lang="ja-JP" altLang="en-US" sz="1400">
                <a:latin typeface="+mn-ea"/>
              </a:rPr>
              <a:t>プランは</a:t>
            </a:r>
            <a:r>
              <a:rPr lang="ja-JP" altLang="en-US" sz="1400">
                <a:latin typeface="+mn-ea"/>
              </a:rPr>
              <a:t>セキュリティレベルを柔軟にコントロール</a:t>
            </a:r>
            <a:r>
              <a:rPr kumimoji="1" lang="ja-JP" altLang="en-US" sz="1400">
                <a:latin typeface="+mn-ea"/>
              </a:rPr>
              <a:t>する機能を追加。いずれもマルチデバイスでお使い頂けます。</a:t>
            </a:r>
            <a:endParaRPr kumimoji="1" lang="ja-JP" altLang="en-US" sz="1400" dirty="0">
              <a:latin typeface="+mn-ea"/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5529064" y="2924944"/>
            <a:ext cx="0" cy="3600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04" y="2094711"/>
            <a:ext cx="3872132" cy="257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8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Sansan</a:t>
            </a:r>
            <a:r>
              <a:rPr lang="ja-JP" altLang="en-US"/>
              <a:t>の仕組み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076A-FE38-4902-A3BD-70DA550777B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249144" y="1268760"/>
            <a:ext cx="3312368" cy="518457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正方形/長方形 4"/>
          <p:cNvSpPr/>
          <p:nvPr/>
        </p:nvSpPr>
        <p:spPr>
          <a:xfrm>
            <a:off x="1208584" y="1268760"/>
            <a:ext cx="3312368" cy="518457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6" name="角丸四角形 5"/>
          <p:cNvSpPr/>
          <p:nvPr/>
        </p:nvSpPr>
        <p:spPr>
          <a:xfrm>
            <a:off x="6465168" y="4077072"/>
            <a:ext cx="2880320" cy="2160240"/>
          </a:xfrm>
          <a:prstGeom prst="roundRect">
            <a:avLst>
              <a:gd name="adj" fmla="val 867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7" name="角丸四角形 6"/>
          <p:cNvSpPr/>
          <p:nvPr/>
        </p:nvSpPr>
        <p:spPr>
          <a:xfrm>
            <a:off x="1424608" y="4077072"/>
            <a:ext cx="2880320" cy="2160240"/>
          </a:xfrm>
          <a:prstGeom prst="roundRect">
            <a:avLst>
              <a:gd name="adj" fmla="val 867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8" name="角丸四角形 7"/>
          <p:cNvSpPr/>
          <p:nvPr/>
        </p:nvSpPr>
        <p:spPr>
          <a:xfrm>
            <a:off x="6465168" y="1700808"/>
            <a:ext cx="2880320" cy="2160240"/>
          </a:xfrm>
          <a:prstGeom prst="roundRect">
            <a:avLst>
              <a:gd name="adj" fmla="val 867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pic>
        <p:nvPicPr>
          <p:cNvPr id="9" name="図 8" descr="cloud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1814" y="955882"/>
            <a:ext cx="2203444" cy="15738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角丸四角形 9"/>
          <p:cNvSpPr/>
          <p:nvPr/>
        </p:nvSpPr>
        <p:spPr>
          <a:xfrm>
            <a:off x="1424608" y="1700808"/>
            <a:ext cx="2880320" cy="2160240"/>
          </a:xfrm>
          <a:prstGeom prst="roundRect">
            <a:avLst>
              <a:gd name="adj" fmla="val 867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42683" y="1804754"/>
            <a:ext cx="182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kumimoji="1" lang="en-US" altLang="ja-JP" sz="1600" b="1">
                <a:solidFill>
                  <a:schemeClr val="accent2"/>
                </a:solidFill>
                <a:latin typeface="+mn-ea"/>
                <a:ea typeface="+mn-ea"/>
              </a:rPr>
              <a:t>①</a:t>
            </a:r>
            <a:r>
              <a:rPr kumimoji="1" lang="ja-JP" altLang="en-US" sz="1600" b="1">
                <a:solidFill>
                  <a:schemeClr val="accent2"/>
                </a:solidFill>
                <a:latin typeface="+mn-ea"/>
                <a:ea typeface="+mn-ea"/>
              </a:rPr>
              <a:t>名刺をスキャン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37176" y="1772816"/>
            <a:ext cx="2741042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kumimoji="1" lang="en-US" altLang="ja-JP" sz="1400" b="1">
                <a:solidFill>
                  <a:schemeClr val="accent2"/>
                </a:solidFill>
                <a:latin typeface="+mn-ea"/>
                <a:ea typeface="+mn-ea"/>
              </a:rPr>
              <a:t>③OCR</a:t>
            </a:r>
            <a:r>
              <a:rPr kumimoji="1" lang="ja-JP" altLang="en-US" sz="1400" b="1">
                <a:solidFill>
                  <a:schemeClr val="accent2"/>
                </a:solidFill>
                <a:latin typeface="+mn-ea"/>
                <a:ea typeface="+mn-ea"/>
              </a:rPr>
              <a:t>処理＆オペレーター入力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608568" y="3465875"/>
            <a:ext cx="26649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kumimoji="1" lang="en-US" altLang="ja-JP" sz="1200">
                <a:latin typeface="+mn-ea"/>
              </a:rPr>
              <a:t>OCR</a:t>
            </a:r>
            <a:r>
              <a:rPr kumimoji="1" lang="ja-JP" altLang="en-US" sz="1200">
                <a:latin typeface="+mn-ea"/>
              </a:rPr>
              <a:t>と</a:t>
            </a:r>
            <a:r>
              <a:rPr lang="ja-JP" altLang="en-US" sz="1200">
                <a:latin typeface="+mn-ea"/>
              </a:rPr>
              <a:t>オペレーターによる多重入力</a:t>
            </a:r>
            <a:endParaRPr kumimoji="1" lang="en-US" altLang="ja-JP" sz="1200">
              <a:latin typeface="+mn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583243" y="4181018"/>
            <a:ext cx="182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kumimoji="1" lang="en-US" altLang="ja-JP" sz="1600" b="1">
                <a:solidFill>
                  <a:schemeClr val="accent2"/>
                </a:solidFill>
                <a:latin typeface="+mn-ea"/>
                <a:ea typeface="+mn-ea"/>
              </a:rPr>
              <a:t>④</a:t>
            </a:r>
            <a:r>
              <a:rPr kumimoji="1" lang="ja-JP" altLang="en-US" sz="1600" b="1">
                <a:solidFill>
                  <a:schemeClr val="accent2"/>
                </a:solidFill>
                <a:latin typeface="+mn-ea"/>
                <a:ea typeface="+mn-ea"/>
              </a:rPr>
              <a:t>データベース化</a:t>
            </a:r>
            <a:endParaRPr kumimoji="1" lang="en-US" altLang="ja-JP" sz="1600" b="1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825208" y="5770324"/>
            <a:ext cx="1428596" cy="394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lnSpc>
                <a:spcPct val="50000"/>
              </a:lnSpc>
              <a:spcBef>
                <a:spcPts val="800"/>
              </a:spcBef>
              <a:buFont typeface="Arial"/>
              <a:buChar char="•"/>
            </a:pPr>
            <a:r>
              <a:rPr kumimoji="1" lang="ja-JP" altLang="en-US" sz="1200">
                <a:latin typeface="+mn-ea"/>
              </a:rPr>
              <a:t>テキストデータ</a:t>
            </a:r>
            <a:endParaRPr kumimoji="1" lang="en-US" altLang="ja-JP" sz="1200">
              <a:latin typeface="+mn-ea"/>
            </a:endParaRPr>
          </a:p>
          <a:p>
            <a:pPr marL="171450" indent="-171450" algn="l">
              <a:lnSpc>
                <a:spcPct val="50000"/>
              </a:lnSpc>
              <a:spcBef>
                <a:spcPts val="800"/>
              </a:spcBef>
              <a:buFont typeface="Arial"/>
              <a:buChar char="•"/>
            </a:pPr>
            <a:r>
              <a:rPr lang="ja-JP" altLang="en-US" sz="1200">
                <a:latin typeface="+mn-ea"/>
              </a:rPr>
              <a:t>画像データ</a:t>
            </a:r>
            <a:endParaRPr kumimoji="1" lang="en-US" altLang="ja-JP" sz="120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14034" y="4181018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en-US" altLang="ja-JP" sz="1600" b="1">
                <a:solidFill>
                  <a:schemeClr val="accent2"/>
                </a:solidFill>
                <a:latin typeface="+mn-ea"/>
              </a:rPr>
              <a:t>⑤</a:t>
            </a:r>
            <a:r>
              <a:rPr kumimoji="1" lang="ja-JP" altLang="en-US" sz="1600" b="1">
                <a:solidFill>
                  <a:schemeClr val="accent2"/>
                </a:solidFill>
                <a:latin typeface="+mn-ea"/>
              </a:rPr>
              <a:t>アプリケーションで活用</a:t>
            </a:r>
            <a:endParaRPr kumimoji="1" lang="en-US" altLang="ja-JP" sz="1600" b="1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707411" y="4509120"/>
            <a:ext cx="18774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kumimoji="1" lang="ja-JP" altLang="en-US" sz="1200">
                <a:latin typeface="+mn-ea"/>
                <a:ea typeface="+mn-ea"/>
              </a:rPr>
              <a:t>名刺の検索・閲覧・編集</a:t>
            </a:r>
            <a:endParaRPr kumimoji="1" lang="en-US" altLang="ja-JP" sz="1200">
              <a:latin typeface="+mn-ea"/>
              <a:ea typeface="+mn-ea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672112" y="1481589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800"/>
              </a:spcBef>
            </a:pPr>
            <a:r>
              <a:rPr kumimoji="1" lang="en-US" altLang="ja-JP" sz="1600" b="1">
                <a:solidFill>
                  <a:srgbClr val="244773"/>
                </a:solidFill>
                <a:latin typeface="+mn-ea"/>
                <a:ea typeface="+mn-ea"/>
              </a:rPr>
              <a:t>②</a:t>
            </a:r>
            <a:r>
              <a:rPr kumimoji="1" lang="ja-JP" altLang="en-US" sz="1600" b="1">
                <a:solidFill>
                  <a:srgbClr val="244773"/>
                </a:solidFill>
                <a:latin typeface="+mn-ea"/>
                <a:ea typeface="+mn-ea"/>
              </a:rPr>
              <a:t>データ送信</a:t>
            </a:r>
            <a:endParaRPr kumimoji="1" lang="en-US" altLang="ja-JP" sz="1600" b="1">
              <a:solidFill>
                <a:srgbClr val="244773"/>
              </a:solidFill>
              <a:latin typeface="+mn-ea"/>
              <a:ea typeface="+mn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97254" y="2457763"/>
            <a:ext cx="12618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kumimoji="1" lang="ja-JP" altLang="en-US" sz="1200">
                <a:latin typeface="+mn-ea"/>
                <a:ea typeface="+mn-ea"/>
              </a:rPr>
              <a:t>インターネット</a:t>
            </a:r>
            <a:endParaRPr kumimoji="1" lang="en-US" altLang="ja-JP" sz="1200">
              <a:latin typeface="+mn-ea"/>
              <a:ea typeface="+mn-ea"/>
            </a:endParaRPr>
          </a:p>
        </p:txBody>
      </p:sp>
      <p:pic>
        <p:nvPicPr>
          <p:cNvPr id="20" name="図 19" descr="operator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3386" y="2235479"/>
            <a:ext cx="2448248" cy="119352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1" name="図 20" descr="DB化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5207" y="4683348"/>
            <a:ext cx="2413425" cy="1049908"/>
          </a:xfrm>
          <a:prstGeom prst="rect">
            <a:avLst/>
          </a:prstGeom>
        </p:spPr>
      </p:pic>
      <p:pic>
        <p:nvPicPr>
          <p:cNvPr id="22" name="図 21" descr="プロファイラ_スキャナ_20140902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3380" y="2108770"/>
            <a:ext cx="2081810" cy="1111200"/>
          </a:xfrm>
          <a:prstGeom prst="rect">
            <a:avLst/>
          </a:prstGeom>
        </p:spPr>
      </p:pic>
      <p:sp>
        <p:nvSpPr>
          <p:cNvPr id="23" name="正方形/長方形 22"/>
          <p:cNvSpPr/>
          <p:nvPr/>
        </p:nvSpPr>
        <p:spPr>
          <a:xfrm>
            <a:off x="1424608" y="1052736"/>
            <a:ext cx="28803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algn="ctr"/>
            <a:r>
              <a:rPr kumimoji="1" lang="ja-JP" altLang="en-US" b="1">
                <a:solidFill>
                  <a:schemeClr val="accent2"/>
                </a:solidFill>
              </a:rPr>
              <a:t>お客様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465168" y="1052736"/>
            <a:ext cx="2808312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 descr="product_ logo_landscape_transper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7517" y="1084339"/>
            <a:ext cx="1343615" cy="375787"/>
          </a:xfrm>
          <a:prstGeom prst="rect">
            <a:avLst/>
          </a:prstGeom>
        </p:spPr>
      </p:pic>
      <p:grpSp>
        <p:nvGrpSpPr>
          <p:cNvPr id="29" name="グループ化 28"/>
          <p:cNvGrpSpPr/>
          <p:nvPr/>
        </p:nvGrpSpPr>
        <p:grpSpPr>
          <a:xfrm>
            <a:off x="2795302" y="1880126"/>
            <a:ext cx="6141484" cy="4119488"/>
            <a:chOff x="2356110" y="1880126"/>
            <a:chExt cx="6141484" cy="4119488"/>
          </a:xfrm>
        </p:grpSpPr>
        <p:sp>
          <p:nvSpPr>
            <p:cNvPr id="30" name="環状矢印 29"/>
            <p:cNvSpPr/>
            <p:nvPr/>
          </p:nvSpPr>
          <p:spPr>
            <a:xfrm rot="15731524">
              <a:off x="2804653" y="1431583"/>
              <a:ext cx="3972800" cy="4869885"/>
            </a:xfrm>
            <a:prstGeom prst="circularArrow">
              <a:avLst>
                <a:gd name="adj1" fmla="val 1337"/>
                <a:gd name="adj2" fmla="val 305930"/>
                <a:gd name="adj3" fmla="val 2920622"/>
                <a:gd name="adj4" fmla="val 19580490"/>
                <a:gd name="adj5" fmla="val 2917"/>
              </a:avLst>
            </a:prstGeom>
            <a:solidFill>
              <a:schemeClr val="accent2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1" name="環状矢印 30"/>
            <p:cNvSpPr/>
            <p:nvPr/>
          </p:nvSpPr>
          <p:spPr>
            <a:xfrm rot="4982691">
              <a:off x="3082331" y="1578271"/>
              <a:ext cx="3972800" cy="4869885"/>
            </a:xfrm>
            <a:prstGeom prst="circularArrow">
              <a:avLst>
                <a:gd name="adj1" fmla="val 1337"/>
                <a:gd name="adj2" fmla="val 305930"/>
                <a:gd name="adj3" fmla="val 2920622"/>
                <a:gd name="adj4" fmla="val 19580490"/>
                <a:gd name="adj5" fmla="val 2917"/>
              </a:avLst>
            </a:prstGeom>
            <a:solidFill>
              <a:schemeClr val="accent2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2" name="環状矢印 31"/>
            <p:cNvSpPr/>
            <p:nvPr/>
          </p:nvSpPr>
          <p:spPr>
            <a:xfrm rot="1800000">
              <a:off x="7192008" y="3337605"/>
              <a:ext cx="1305586" cy="1600397"/>
            </a:xfrm>
            <a:prstGeom prst="circularArrow">
              <a:avLst>
                <a:gd name="adj1" fmla="val 4262"/>
                <a:gd name="adj2" fmla="val 929111"/>
                <a:gd name="adj3" fmla="val 20084955"/>
                <a:gd name="adj4" fmla="val 17707187"/>
                <a:gd name="adj5" fmla="val 7067"/>
              </a:avLst>
            </a:prstGeom>
            <a:solidFill>
              <a:schemeClr val="accent2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33" name="円形吹き出し 32"/>
          <p:cNvSpPr/>
          <p:nvPr/>
        </p:nvSpPr>
        <p:spPr>
          <a:xfrm>
            <a:off x="4867596" y="3021679"/>
            <a:ext cx="1623178" cy="814642"/>
          </a:xfrm>
          <a:prstGeom prst="wedgeEllipseCallout">
            <a:avLst>
              <a:gd name="adj1" fmla="val 63081"/>
              <a:gd name="adj2" fmla="val -246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/>
              <a:t>入力</a:t>
            </a:r>
            <a:br>
              <a:rPr lang="en-US" altLang="ja-JP" sz="1600"/>
            </a:br>
            <a:r>
              <a:rPr lang="ja-JP" altLang="en-US" sz="1600"/>
              <a:t>サービス</a:t>
            </a:r>
            <a:endParaRPr kumimoji="1" lang="ja-JP" altLang="en-US" sz="1600"/>
          </a:p>
        </p:txBody>
      </p:sp>
      <p:sp>
        <p:nvSpPr>
          <p:cNvPr id="34" name="円形吹き出し 33"/>
          <p:cNvSpPr/>
          <p:nvPr/>
        </p:nvSpPr>
        <p:spPr>
          <a:xfrm>
            <a:off x="4319238" y="4437112"/>
            <a:ext cx="1539821" cy="720081"/>
          </a:xfrm>
          <a:prstGeom prst="wedgeEllipseCallout">
            <a:avLst>
              <a:gd name="adj1" fmla="val -57329"/>
              <a:gd name="adj2" fmla="val 730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クラウド</a:t>
            </a:r>
            <a:br>
              <a:rPr kumimoji="1" lang="en-US" altLang="ja-JP" sz="1600"/>
            </a:br>
            <a:r>
              <a:rPr kumimoji="1" lang="ja-JP" altLang="en-US" sz="1600"/>
              <a:t>サービス</a:t>
            </a:r>
          </a:p>
        </p:txBody>
      </p:sp>
      <p:sp>
        <p:nvSpPr>
          <p:cNvPr id="35" name="円柱 34"/>
          <p:cNvSpPr/>
          <p:nvPr/>
        </p:nvSpPr>
        <p:spPr>
          <a:xfrm>
            <a:off x="8011964" y="4894006"/>
            <a:ext cx="1222935" cy="804310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Database</a:t>
            </a:r>
            <a:endParaRPr kumimoji="1" lang="ja-JP" altLang="en-US" sz="1200"/>
          </a:p>
        </p:txBody>
      </p:sp>
      <p:pic>
        <p:nvPicPr>
          <p:cNvPr id="36" name="図 35" descr="detail_img_01.jpg"/>
          <p:cNvPicPr>
            <a:picLocks noGrp="1" noChangeAspect="1"/>
          </p:cNvPicPr>
          <p:nvPr isPhoto="1"/>
        </p:nvPicPr>
        <p:blipFill rotWithShape="1"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46244" y="3218514"/>
            <a:ext cx="1421359" cy="631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05" y="4553330"/>
            <a:ext cx="2532635" cy="16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0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85940" y="189828"/>
            <a:ext cx="8280920" cy="634082"/>
          </a:xfrm>
        </p:spPr>
        <p:txBody>
          <a:bodyPr/>
          <a:lstStyle/>
          <a:p>
            <a:r>
              <a:rPr lang="en-US" altLang="ja-JP" dirty="0"/>
              <a:t>5,500</a:t>
            </a:r>
            <a:r>
              <a:rPr lang="ja-JP" altLang="en-US" dirty="0"/>
              <a:t>社を超える導入（</a:t>
            </a:r>
            <a:r>
              <a:rPr lang="en-US" altLang="ja-JP" dirty="0" err="1"/>
              <a:t>Sansan</a:t>
            </a:r>
            <a:r>
              <a:rPr lang="ja-JP" altLang="en-US" dirty="0"/>
              <a:t>）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076A-FE38-4902-A3BD-70DA550777B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pic>
        <p:nvPicPr>
          <p:cNvPr id="98" name="Picture 2" descr="C:\Users\ohnishi\Desktop\ロゴ\三井不動産リアルティ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58656" y="4319862"/>
            <a:ext cx="2310147" cy="253611"/>
          </a:xfrm>
          <a:prstGeom prst="rect">
            <a:avLst/>
          </a:prstGeom>
          <a:noFill/>
        </p:spPr>
      </p:pic>
      <p:pic>
        <p:nvPicPr>
          <p:cNvPr id="101" name="Picture 4" descr="C:\Users\ohnishi\Desktop\ロゴ\エン・ジャパン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51986" y="991889"/>
            <a:ext cx="725900" cy="429296"/>
          </a:xfrm>
          <a:prstGeom prst="rect">
            <a:avLst/>
          </a:prstGeom>
          <a:noFill/>
        </p:spPr>
      </p:pic>
      <p:pic>
        <p:nvPicPr>
          <p:cNvPr id="103" name="Picture 8" descr="C:\Users\ohnishi\Desktop\ロゴ\東急リバブル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70190" y="3605721"/>
            <a:ext cx="848744" cy="496606"/>
          </a:xfrm>
          <a:prstGeom prst="rect">
            <a:avLst/>
          </a:prstGeom>
          <a:noFill/>
        </p:spPr>
      </p:pic>
      <p:pic>
        <p:nvPicPr>
          <p:cNvPr id="114" name="Picture 1" descr="大和小田急建設株式会社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37389" y="2945511"/>
            <a:ext cx="1463456" cy="543569"/>
          </a:xfrm>
          <a:prstGeom prst="rect">
            <a:avLst/>
          </a:prstGeom>
          <a:noFill/>
        </p:spPr>
      </p:pic>
      <p:pic>
        <p:nvPicPr>
          <p:cNvPr id="115" name="Picture 2" descr="五洋建設株式会社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19702" y="3643340"/>
            <a:ext cx="1910366" cy="404116"/>
          </a:xfrm>
          <a:prstGeom prst="rect">
            <a:avLst/>
          </a:prstGeom>
          <a:noFill/>
        </p:spPr>
      </p:pic>
      <p:pic>
        <p:nvPicPr>
          <p:cNvPr id="123" name="Picture 3" descr="徳島県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219814" y="976120"/>
            <a:ext cx="1315526" cy="372958"/>
          </a:xfrm>
          <a:prstGeom prst="rect">
            <a:avLst/>
          </a:prstGeom>
          <a:noFill/>
        </p:spPr>
      </p:pic>
      <p:pic>
        <p:nvPicPr>
          <p:cNvPr id="125" name="Picture 1" descr="川崎汽船株式会社"/>
          <p:cNvPicPr>
            <a:picLocks noChangeAspect="1" noChangeArrowheads="1"/>
          </p:cNvPicPr>
          <p:nvPr/>
        </p:nvPicPr>
        <p:blipFill>
          <a:blip r:embed="rId13" cstate="print"/>
          <a:srcRect t="30000" b="32500"/>
          <a:stretch>
            <a:fillRect/>
          </a:stretch>
        </p:blipFill>
        <p:spPr bwMode="auto">
          <a:xfrm>
            <a:off x="8323410" y="2223766"/>
            <a:ext cx="1188797" cy="297199"/>
          </a:xfrm>
          <a:prstGeom prst="rect">
            <a:avLst/>
          </a:prstGeom>
          <a:noFill/>
        </p:spPr>
      </p:pic>
      <p:pic>
        <p:nvPicPr>
          <p:cNvPr id="127" name="図 1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524" y="3086401"/>
            <a:ext cx="2517892" cy="382554"/>
          </a:xfrm>
          <a:prstGeom prst="rect">
            <a:avLst/>
          </a:prstGeom>
        </p:spPr>
      </p:pic>
      <p:pic>
        <p:nvPicPr>
          <p:cNvPr id="138" name="図 1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880" y="1531875"/>
            <a:ext cx="1425431" cy="413376"/>
          </a:xfrm>
          <a:prstGeom prst="rect">
            <a:avLst/>
          </a:prstGeom>
        </p:spPr>
      </p:pic>
      <p:pic>
        <p:nvPicPr>
          <p:cNvPr id="139" name="図 138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" t="22609" r="6826" b="22609"/>
          <a:stretch/>
        </p:blipFill>
        <p:spPr>
          <a:xfrm>
            <a:off x="6136449" y="854140"/>
            <a:ext cx="1704960" cy="635256"/>
          </a:xfrm>
          <a:prstGeom prst="rect">
            <a:avLst/>
          </a:prstGeom>
        </p:spPr>
      </p:pic>
      <p:pic>
        <p:nvPicPr>
          <p:cNvPr id="140" name="図 139" descr="logo_itochu.gi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2211749" y="2189262"/>
            <a:ext cx="899611" cy="374838"/>
          </a:xfrm>
          <a:prstGeom prst="rect">
            <a:avLst/>
          </a:prstGeom>
        </p:spPr>
      </p:pic>
      <p:pic>
        <p:nvPicPr>
          <p:cNvPr id="142" name="図 141" descr="logo_ted.gif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641340" y="4810612"/>
            <a:ext cx="1422225" cy="391112"/>
          </a:xfrm>
          <a:prstGeom prst="rect">
            <a:avLst/>
          </a:prstGeom>
        </p:spPr>
      </p:pic>
      <p:pic>
        <p:nvPicPr>
          <p:cNvPr id="143" name="図 142" descr="logo_marubeni.gif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41769" y="2214715"/>
            <a:ext cx="1642693" cy="277994"/>
          </a:xfrm>
          <a:prstGeom prst="rect">
            <a:avLst/>
          </a:prstGeom>
        </p:spPr>
      </p:pic>
      <p:pic>
        <p:nvPicPr>
          <p:cNvPr id="146" name="図 145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6" t="12133" r="26170" b="8768"/>
          <a:stretch/>
        </p:blipFill>
        <p:spPr>
          <a:xfrm>
            <a:off x="1221864" y="2172010"/>
            <a:ext cx="691212" cy="779185"/>
          </a:xfrm>
          <a:prstGeom prst="rect">
            <a:avLst/>
          </a:prstGeom>
        </p:spPr>
      </p:pic>
      <p:pic>
        <p:nvPicPr>
          <p:cNvPr id="147" name="図 14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t="35825" r="8000" b="35825"/>
          <a:stretch/>
        </p:blipFill>
        <p:spPr>
          <a:xfrm>
            <a:off x="3307016" y="2639197"/>
            <a:ext cx="1833405" cy="333346"/>
          </a:xfrm>
          <a:prstGeom prst="rect">
            <a:avLst/>
          </a:prstGeom>
        </p:spPr>
      </p:pic>
      <p:pic>
        <p:nvPicPr>
          <p:cNvPr id="148" name="図 14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207" y="1041508"/>
            <a:ext cx="1422463" cy="244837"/>
          </a:xfrm>
          <a:prstGeom prst="rect">
            <a:avLst/>
          </a:prstGeom>
        </p:spPr>
      </p:pic>
      <p:pic>
        <p:nvPicPr>
          <p:cNvPr id="153" name="図 15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187" y="4887941"/>
            <a:ext cx="940455" cy="241707"/>
          </a:xfrm>
          <a:prstGeom prst="rect">
            <a:avLst/>
          </a:prstGeom>
        </p:spPr>
      </p:pic>
      <p:pic>
        <p:nvPicPr>
          <p:cNvPr id="160" name="図 159" descr="macromill_logo_original_size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56135" y="4861738"/>
            <a:ext cx="1524010" cy="294107"/>
          </a:xfrm>
          <a:prstGeom prst="rect">
            <a:avLst/>
          </a:prstGeom>
        </p:spPr>
      </p:pic>
      <p:pic>
        <p:nvPicPr>
          <p:cNvPr id="177" name="Picture 2" descr="Z:\200.営業／案件\210.Webマーケティング\91.サイト更新(素材・html)\html\casestudy\img\logo\logo_gmopg.gif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6415951" y="4823929"/>
            <a:ext cx="970165" cy="404235"/>
          </a:xfrm>
          <a:prstGeom prst="rect">
            <a:avLst/>
          </a:prstGeom>
          <a:noFill/>
        </p:spPr>
      </p:pic>
      <p:pic>
        <p:nvPicPr>
          <p:cNvPr id="182" name="図 96" descr="logo_CA.gi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906" y="4771670"/>
            <a:ext cx="1207734" cy="43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" name="Picture 2" descr="C:\Users\ishioka\Desktop\logo (1).gif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980" y="5456907"/>
            <a:ext cx="1298287" cy="3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図 193" descr="logo_uchidayoko.gif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251480" y="5412500"/>
            <a:ext cx="910916" cy="400803"/>
          </a:xfrm>
          <a:prstGeom prst="rect">
            <a:avLst/>
          </a:prstGeom>
        </p:spPr>
      </p:pic>
      <p:pic>
        <p:nvPicPr>
          <p:cNvPr id="201" name="Picture 12" descr="株式会社朝日新聞社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8132090" y="2995697"/>
            <a:ext cx="1460203" cy="356938"/>
          </a:xfrm>
          <a:prstGeom prst="rect">
            <a:avLst/>
          </a:prstGeom>
          <a:noFill/>
        </p:spPr>
      </p:pic>
      <p:pic>
        <p:nvPicPr>
          <p:cNvPr id="204" name="Picture 2" descr="C:\Users\ohnishi\Desktop\ロゴ\SCSK.gif"/>
          <p:cNvPicPr>
            <a:picLocks noChangeAspect="1" noChangeArrowheads="1"/>
          </p:cNvPicPr>
          <p:nvPr/>
        </p:nvPicPr>
        <p:blipFill>
          <a:blip r:embed="rId30" cstate="print"/>
          <a:srcRect b="30007"/>
          <a:stretch>
            <a:fillRect/>
          </a:stretch>
        </p:blipFill>
        <p:spPr bwMode="auto">
          <a:xfrm>
            <a:off x="3473647" y="4347428"/>
            <a:ext cx="970814" cy="284741"/>
          </a:xfrm>
          <a:prstGeom prst="rect">
            <a:avLst/>
          </a:prstGeom>
          <a:noFill/>
        </p:spPr>
      </p:pic>
      <p:pic>
        <p:nvPicPr>
          <p:cNvPr id="216" name="Picture 2" descr="http://jp.sansan.com/casestudy/uploads/logo_konicaminoltabj.gif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287" y="1559731"/>
            <a:ext cx="2001697" cy="44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図 216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037" y="4249836"/>
            <a:ext cx="1504948" cy="393662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016740" y="5308306"/>
            <a:ext cx="1010349" cy="557435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586" y="1544867"/>
            <a:ext cx="1825598" cy="456400"/>
          </a:xfrm>
          <a:prstGeom prst="rect">
            <a:avLst/>
          </a:prstGeom>
        </p:spPr>
      </p:pic>
      <p:sp>
        <p:nvSpPr>
          <p:cNvPr id="50" name="正方形/長方形 49"/>
          <p:cNvSpPr/>
          <p:nvPr/>
        </p:nvSpPr>
        <p:spPr>
          <a:xfrm>
            <a:off x="1477398" y="6100089"/>
            <a:ext cx="7890709" cy="1088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大手保険会社、政府系金融機関の導入実績あり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8" name="Picture 4" descr="トヨタフリートリース株式会社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50" y="3236632"/>
            <a:ext cx="2312506" cy="12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516192" y="5338633"/>
            <a:ext cx="2069920" cy="49678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17" y="3541909"/>
            <a:ext cx="2334470" cy="710491"/>
          </a:xfrm>
          <a:prstGeom prst="rect">
            <a:avLst/>
          </a:prstGeom>
        </p:spPr>
      </p:pic>
      <p:pic>
        <p:nvPicPr>
          <p:cNvPr id="2050" name="Picture 2" descr="http://www.jonessewandvac.com/wp-content/uploads/2015/04/brother-logo-1.png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417" y="2252300"/>
            <a:ext cx="1239018" cy="50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livedoor.blogimg.jp/psoccerlife181/imgs/0/9/090ccaa5-s.jpg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06" y="4318410"/>
            <a:ext cx="1140756" cy="33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ipros.jp/c/public/company/image/00c/2030567/IPROS1829113057914337497_220x220.jpg"/>
          <p:cNvPicPr>
            <a:picLocks noChangeAspect="1" noChangeArrowheads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4" b="36397"/>
          <a:stretch/>
        </p:blipFill>
        <p:spPr bwMode="auto">
          <a:xfrm>
            <a:off x="5320620" y="3573986"/>
            <a:ext cx="1888797" cy="49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3.bp.blogspot.com/-TYZ0zgW-ylI/UNnwBdBGV-I/AAAAAAAAHNA/kaQdpy3ucKs/s1600/Toyota+Logo+4.jpg"/>
          <p:cNvPicPr>
            <a:picLocks noChangeAspect="1" noChangeArrowheads="1"/>
          </p:cNvPicPr>
          <p:nvPr/>
        </p:nvPicPr>
        <p:blipFill rotWithShape="1"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36" b="37847"/>
          <a:stretch/>
        </p:blipFill>
        <p:spPr bwMode="auto">
          <a:xfrm>
            <a:off x="5788748" y="1647117"/>
            <a:ext cx="1465600" cy="25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brand-yurai.net/logoimg/aV2439gCm6LZHR81.gif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405" y="5296341"/>
            <a:ext cx="1459514" cy="65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490" y="2197681"/>
            <a:ext cx="758952" cy="51206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398" y="821089"/>
            <a:ext cx="1362166" cy="71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6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名刺のこれまでとこれから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076A-FE38-4902-A3BD-70DA550777B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7516713" y="2553259"/>
            <a:ext cx="1512168" cy="1512168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>
                <a:solidFill>
                  <a:schemeClr val="bg2">
                    <a:lumMod val="75000"/>
                  </a:schemeClr>
                </a:solidFill>
              </a:rPr>
              <a:t>？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31485" y="1412776"/>
            <a:ext cx="1980029" cy="877163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kumimoji="1" lang="ja-JP" altLang="en-US" sz="2000">
                <a:solidFill>
                  <a:schemeClr val="accent2"/>
                </a:solidFill>
                <a:latin typeface="+mn-ea"/>
              </a:rPr>
              <a:t>名刺が紙だけで</a:t>
            </a:r>
            <a:br>
              <a:rPr lang="en-US" altLang="ja-JP" sz="2000">
                <a:solidFill>
                  <a:schemeClr val="accent2"/>
                </a:solidFill>
                <a:latin typeface="+mn-ea"/>
              </a:rPr>
            </a:br>
            <a:r>
              <a:rPr kumimoji="1" lang="ja-JP" altLang="en-US" sz="2000">
                <a:solidFill>
                  <a:schemeClr val="accent2"/>
                </a:solidFill>
                <a:latin typeface="+mn-ea"/>
              </a:rPr>
              <a:t>管理される世界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39797" y="1412776"/>
            <a:ext cx="2492990" cy="877163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kumimoji="1" lang="ja-JP" altLang="en-US" sz="2000">
                <a:solidFill>
                  <a:schemeClr val="accent2"/>
                </a:solidFill>
                <a:latin typeface="+mn-ea"/>
              </a:rPr>
              <a:t>名刺が</a:t>
            </a:r>
            <a:br>
              <a:rPr kumimoji="1" lang="en-US" altLang="ja-JP" sz="2000">
                <a:solidFill>
                  <a:schemeClr val="accent2"/>
                </a:solidFill>
                <a:latin typeface="+mn-ea"/>
              </a:rPr>
            </a:br>
            <a:r>
              <a:rPr kumimoji="1" lang="ja-JP" altLang="en-US" sz="2000">
                <a:solidFill>
                  <a:schemeClr val="accent2"/>
                </a:solidFill>
                <a:latin typeface="+mn-ea"/>
              </a:rPr>
              <a:t>データ化される世界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212538" y="1399709"/>
            <a:ext cx="2492990" cy="877163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kumimoji="1" lang="ja-JP" altLang="en-US" sz="2000">
                <a:solidFill>
                  <a:schemeClr val="accent2"/>
                </a:solidFill>
                <a:latin typeface="+mn-ea"/>
              </a:rPr>
              <a:t>名刺データを自由に</a:t>
            </a:r>
            <a:br>
              <a:rPr kumimoji="1" lang="en-US" altLang="ja-JP" sz="2000">
                <a:solidFill>
                  <a:schemeClr val="accent2"/>
                </a:solidFill>
                <a:latin typeface="+mn-ea"/>
              </a:rPr>
            </a:br>
            <a:r>
              <a:rPr kumimoji="1" lang="ja-JP" altLang="en-US" sz="2000">
                <a:solidFill>
                  <a:schemeClr val="accent2"/>
                </a:solidFill>
                <a:latin typeface="+mn-ea"/>
              </a:rPr>
              <a:t>活用できる世界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168187" y="4934576"/>
            <a:ext cx="2236510" cy="877163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kumimoji="1" lang="ja-JP" altLang="en-US" sz="2000">
                <a:latin typeface="+mn-ea"/>
              </a:rPr>
              <a:t>誰も</a:t>
            </a:r>
            <a:br>
              <a:rPr kumimoji="1" lang="en-US" altLang="ja-JP" sz="2000">
                <a:latin typeface="+mn-ea"/>
              </a:rPr>
            </a:br>
            <a:r>
              <a:rPr kumimoji="1" lang="ja-JP" altLang="en-US" sz="2000">
                <a:latin typeface="+mn-ea"/>
              </a:rPr>
              <a:t>想像できていない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95771" y="4934576"/>
            <a:ext cx="1775922" cy="12926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ja-JP" altLang="en-US" sz="2000">
                <a:latin typeface="+mn-ea"/>
              </a:rPr>
              <a:t>管理が煩雑でその後情報が活用されない</a:t>
            </a:r>
            <a:endParaRPr kumimoji="1" lang="ja-JP" altLang="en-US" sz="200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51274" y="4919187"/>
            <a:ext cx="1857604" cy="12926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ja-JP" altLang="en-US" sz="2000">
                <a:latin typeface="+mn-ea"/>
              </a:rPr>
              <a:t>検索・共有等が可能になり便利さを体感</a:t>
            </a:r>
            <a:endParaRPr kumimoji="1" lang="en-US" altLang="ja-JP" sz="2000">
              <a:latin typeface="+mn-ea"/>
            </a:endParaRPr>
          </a:p>
        </p:txBody>
      </p:sp>
      <p:pic>
        <p:nvPicPr>
          <p:cNvPr id="4" name="図 3" descr="a0002_003879_m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1485" y="2484899"/>
            <a:ext cx="2176383" cy="1542846"/>
          </a:xfrm>
          <a:prstGeom prst="rect">
            <a:avLst/>
          </a:prstGeom>
        </p:spPr>
      </p:pic>
      <p:pic>
        <p:nvPicPr>
          <p:cNvPr id="17" name="図 16" descr="スクリーンショット 2015-05-07 18.13.51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9956" y="2486305"/>
            <a:ext cx="2181712" cy="1541440"/>
          </a:xfrm>
          <a:prstGeom prst="rect">
            <a:avLst/>
          </a:prstGeom>
          <a:ln w="3175" cmpd="sng">
            <a:solidFill>
              <a:schemeClr val="tx2"/>
            </a:solidFill>
          </a:ln>
        </p:spPr>
      </p:pic>
      <p:cxnSp>
        <p:nvCxnSpPr>
          <p:cNvPr id="20" name="直線コネクタ 19"/>
          <p:cNvCxnSpPr/>
          <p:nvPr/>
        </p:nvCxnSpPr>
        <p:spPr>
          <a:xfrm>
            <a:off x="2283732" y="4221088"/>
            <a:ext cx="0" cy="713488"/>
          </a:xfrm>
          <a:prstGeom prst="line">
            <a:avLst/>
          </a:prstGeom>
          <a:ln w="3175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5380076" y="4221088"/>
            <a:ext cx="0" cy="713488"/>
          </a:xfrm>
          <a:prstGeom prst="line">
            <a:avLst/>
          </a:prstGeom>
          <a:ln w="3175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8308801" y="4221088"/>
            <a:ext cx="0" cy="713488"/>
          </a:xfrm>
          <a:prstGeom prst="line">
            <a:avLst/>
          </a:prstGeom>
          <a:ln w="3175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二等辺三角形 22"/>
          <p:cNvSpPr/>
          <p:nvPr/>
        </p:nvSpPr>
        <p:spPr>
          <a:xfrm rot="5400000">
            <a:off x="3554732" y="3256303"/>
            <a:ext cx="648072" cy="19802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6690193" y="3256303"/>
            <a:ext cx="648072" cy="19802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pic>
        <p:nvPicPr>
          <p:cNvPr id="25" name="図 24" descr="event_movie.png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7789" y="3243180"/>
            <a:ext cx="2541395" cy="1121924"/>
          </a:xfrm>
          <a:prstGeom prst="rect">
            <a:avLst/>
          </a:prstGeom>
        </p:spPr>
      </p:pic>
      <p:sp>
        <p:nvSpPr>
          <p:cNvPr id="5" name="円形吹き出し 4"/>
          <p:cNvSpPr/>
          <p:nvPr/>
        </p:nvSpPr>
        <p:spPr>
          <a:xfrm>
            <a:off x="5579957" y="908720"/>
            <a:ext cx="1317259" cy="720080"/>
          </a:xfrm>
          <a:prstGeom prst="wedgeEllipseCallou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現在</a:t>
            </a:r>
          </a:p>
        </p:txBody>
      </p:sp>
      <p:sp>
        <p:nvSpPr>
          <p:cNvPr id="14" name="ホームベース 13"/>
          <p:cNvSpPr/>
          <p:nvPr/>
        </p:nvSpPr>
        <p:spPr>
          <a:xfrm>
            <a:off x="7428562" y="6021288"/>
            <a:ext cx="1755195" cy="469039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/>
              <a:t>オープン化へ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0716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オープン化とパートナープログラム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9073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API</a:t>
            </a:r>
            <a:r>
              <a:rPr kumimoji="1" lang="ja-JP" altLang="en-US"/>
              <a:t>の解放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076A-FE38-4902-A3BD-70DA550777B1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52600" y="4992617"/>
            <a:ext cx="8208912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ja-JP" altLang="en-US" dirty="0"/>
              <a:t>ご利用の</a:t>
            </a:r>
            <a:r>
              <a:rPr lang="en-US" altLang="ja-JP" dirty="0" err="1"/>
              <a:t>Sansan</a:t>
            </a:r>
            <a:r>
              <a:rPr lang="ja-JP" altLang="en-US" dirty="0"/>
              <a:t>にある名刺データを</a:t>
            </a:r>
            <a:r>
              <a:rPr lang="en-US" altLang="ja-JP" dirty="0"/>
              <a:t>API</a:t>
            </a:r>
            <a:r>
              <a:rPr lang="ja-JP" altLang="en-US" dirty="0"/>
              <a:t>経由で取得することが可能になりました。</a:t>
            </a:r>
            <a:r>
              <a:rPr lang="en-US" altLang="ja-JP" dirty="0" err="1"/>
              <a:t>Sansan</a:t>
            </a:r>
            <a:r>
              <a:rPr lang="ja-JP" altLang="en-US" dirty="0"/>
              <a:t>上にある名刺を元にした人脈データにアクセスできるだけでなく、 営業を強くするさまざまな情報を</a:t>
            </a:r>
            <a:r>
              <a:rPr lang="ja-JP" altLang="en-US" b="1" dirty="0">
                <a:solidFill>
                  <a:schemeClr val="accent6"/>
                </a:solidFill>
              </a:rPr>
              <a:t>「必要な時に」「必要な粒度で」</a:t>
            </a:r>
            <a:r>
              <a:rPr lang="ja-JP" altLang="en-US" dirty="0">
                <a:solidFill>
                  <a:schemeClr val="accent6"/>
                </a:solidFill>
              </a:rPr>
              <a:t> </a:t>
            </a:r>
            <a:r>
              <a:rPr lang="ja-JP" altLang="en-US" dirty="0"/>
              <a:t>取り出すことができます。</a:t>
            </a:r>
            <a:endParaRPr kumimoji="1" lang="ja-JP" altLang="en-US" sz="1800" dirty="0">
              <a:latin typeface="+mn-ea"/>
              <a:ea typeface="+mn-ea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6622052" y="1495064"/>
            <a:ext cx="1440160" cy="86409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GPS</a:t>
            </a:r>
          </a:p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サービス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787623" y="1548622"/>
            <a:ext cx="1440160" cy="8640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IP</a:t>
            </a:r>
            <a:r>
              <a:rPr kumimoji="1" lang="ja-JP" altLang="en-US" sz="1600"/>
              <a:t>電話</a:t>
            </a:r>
            <a:endParaRPr kumimoji="1" lang="ja-JP" altLang="en-US" sz="1600" dirty="0"/>
          </a:p>
        </p:txBody>
      </p:sp>
      <p:sp>
        <p:nvSpPr>
          <p:cNvPr id="10" name="円/楕円 9"/>
          <p:cNvSpPr/>
          <p:nvPr/>
        </p:nvSpPr>
        <p:spPr>
          <a:xfrm>
            <a:off x="4826642" y="980728"/>
            <a:ext cx="1440160" cy="8640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配送</a:t>
            </a:r>
            <a:endParaRPr lang="en-US" altLang="ja-JP" sz="1600">
              <a:solidFill>
                <a:schemeClr val="tx1"/>
              </a:solidFill>
            </a:endParaRPr>
          </a:p>
          <a:p>
            <a:pPr algn="ctr"/>
            <a:r>
              <a:rPr lang="ja-JP" altLang="en-US" sz="1600">
                <a:solidFill>
                  <a:schemeClr val="tx1"/>
                </a:solidFill>
              </a:rPr>
              <a:t>サービス</a:t>
            </a:r>
            <a:endParaRPr lang="en-US" altLang="ja-JP" sz="160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2201609" y="2799507"/>
            <a:ext cx="1440160" cy="864096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CRM</a:t>
            </a:r>
          </a:p>
        </p:txBody>
      </p:sp>
      <p:sp>
        <p:nvSpPr>
          <p:cNvPr id="12" name="円/楕円 11"/>
          <p:cNvSpPr/>
          <p:nvPr/>
        </p:nvSpPr>
        <p:spPr>
          <a:xfrm>
            <a:off x="7257256" y="2640700"/>
            <a:ext cx="1440160" cy="8640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SFA</a:t>
            </a:r>
          </a:p>
        </p:txBody>
      </p:sp>
      <p:sp>
        <p:nvSpPr>
          <p:cNvPr id="13" name="円/楕円 12"/>
          <p:cNvSpPr/>
          <p:nvPr/>
        </p:nvSpPr>
        <p:spPr>
          <a:xfrm>
            <a:off x="6018033" y="3717032"/>
            <a:ext cx="1440160" cy="8640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BI</a:t>
            </a:r>
          </a:p>
        </p:txBody>
      </p:sp>
      <p:sp>
        <p:nvSpPr>
          <p:cNvPr id="14" name="円/楕円 13"/>
          <p:cNvSpPr/>
          <p:nvPr/>
        </p:nvSpPr>
        <p:spPr>
          <a:xfrm>
            <a:off x="3696194" y="3789040"/>
            <a:ext cx="1440160" cy="86409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MA</a:t>
            </a:r>
          </a:p>
        </p:txBody>
      </p:sp>
      <p:sp>
        <p:nvSpPr>
          <p:cNvPr id="24" name="右矢印 23"/>
          <p:cNvSpPr/>
          <p:nvPr/>
        </p:nvSpPr>
        <p:spPr>
          <a:xfrm>
            <a:off x="6648522" y="2521871"/>
            <a:ext cx="288032" cy="70968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5" name="右矢印 24"/>
          <p:cNvSpPr/>
          <p:nvPr/>
        </p:nvSpPr>
        <p:spPr>
          <a:xfrm rot="10800000">
            <a:off x="3948758" y="2521871"/>
            <a:ext cx="323500" cy="70968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6" name="右矢印 25"/>
          <p:cNvSpPr/>
          <p:nvPr/>
        </p:nvSpPr>
        <p:spPr>
          <a:xfrm rot="16200000">
            <a:off x="5397221" y="1693957"/>
            <a:ext cx="279371" cy="783071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9" name="右矢印 28"/>
          <p:cNvSpPr/>
          <p:nvPr/>
        </p:nvSpPr>
        <p:spPr>
          <a:xfrm rot="5400000">
            <a:off x="5395008" y="3284581"/>
            <a:ext cx="283797" cy="783071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208" y="2016684"/>
            <a:ext cx="2233418" cy="14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ジョイントによりビジネスを加速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076A-FE38-4902-A3BD-70DA550777B1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08584" y="1121693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altLang="ja-JP" dirty="0" err="1"/>
              <a:t>Sansan</a:t>
            </a:r>
            <a:r>
              <a:rPr lang="ja-JP" altLang="en-US" dirty="0"/>
              <a:t>は多くの企業に採用されている、製品・サービスを持つ企業と</a:t>
            </a:r>
            <a:br>
              <a:rPr lang="en-US" altLang="ja-JP" dirty="0"/>
            </a:br>
            <a:r>
              <a:rPr lang="ja-JP" altLang="en-US" b="1" dirty="0">
                <a:solidFill>
                  <a:srgbClr val="A62121"/>
                </a:solidFill>
              </a:rPr>
              <a:t>パートナーシップ</a:t>
            </a:r>
            <a:r>
              <a:rPr lang="ja-JP" altLang="en-US" dirty="0"/>
              <a:t>を結びました。</a:t>
            </a:r>
            <a:endParaRPr kumimoji="1" lang="ja-JP" altLang="en-US" sz="1800" dirty="0">
              <a:latin typeface="+mn-ea"/>
              <a:ea typeface="+mn-ea"/>
            </a:endParaRPr>
          </a:p>
        </p:txBody>
      </p:sp>
      <p:pic>
        <p:nvPicPr>
          <p:cNvPr id="6" name="Picture 2" descr="http://jp.sansan.com/biz/uploads/logo_zohocr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1" b="32033"/>
          <a:stretch/>
        </p:blipFill>
        <p:spPr bwMode="auto">
          <a:xfrm>
            <a:off x="5536139" y="3633153"/>
            <a:ext cx="1538378" cy="56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1352600" y="2132856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2" b="12940"/>
          <a:stretch/>
        </p:blipFill>
        <p:spPr bwMode="auto">
          <a:xfrm>
            <a:off x="1652426" y="2390223"/>
            <a:ext cx="1066179" cy="82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jp.sansan.com/biz/uploads/logo_zapier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7" t="26436" r="13624" b="31880"/>
          <a:stretch/>
        </p:blipFill>
        <p:spPr bwMode="auto">
          <a:xfrm>
            <a:off x="2925173" y="2422337"/>
            <a:ext cx="1146681" cy="65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jp.sansan.com/biz/uploads/logo_b2bll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71" b="32454"/>
          <a:stretch/>
        </p:blipFill>
        <p:spPr bwMode="auto">
          <a:xfrm>
            <a:off x="4334322" y="2476703"/>
            <a:ext cx="1887059" cy="70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://jp.sansan.com/biz/uploads/logo_progoffic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7" b="28361"/>
          <a:stretch/>
        </p:blipFill>
        <p:spPr bwMode="auto">
          <a:xfrm>
            <a:off x="6349799" y="2596673"/>
            <a:ext cx="1483521" cy="57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jp.sansan.com/biz/uploads/logo_omotenashidenwa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3" r="26300"/>
          <a:stretch/>
        </p:blipFill>
        <p:spPr bwMode="auto">
          <a:xfrm>
            <a:off x="8783463" y="4342386"/>
            <a:ext cx="723670" cy="135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http://jp.sansan.com/biz/uploads/logo_dynamicscrm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93" b="25934"/>
          <a:stretch/>
        </p:blipFill>
        <p:spPr bwMode="auto">
          <a:xfrm>
            <a:off x="1670743" y="3534365"/>
            <a:ext cx="1561036" cy="70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http://www.highone.co.jp/content/img/kintone_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99" y="3409627"/>
            <a:ext cx="1196720" cy="86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91" y="3852103"/>
            <a:ext cx="1628842" cy="293922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83" y="4837666"/>
            <a:ext cx="1922355" cy="360142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893" y="2597400"/>
            <a:ext cx="1683593" cy="58792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733" y="4759412"/>
            <a:ext cx="669820" cy="534598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446" y="4841516"/>
            <a:ext cx="1445716" cy="37039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599" y="5495505"/>
            <a:ext cx="2095500" cy="85725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700" y="5458545"/>
            <a:ext cx="1922355" cy="786418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643" y="5487591"/>
            <a:ext cx="2088917" cy="854557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240" y="4563308"/>
            <a:ext cx="1694801" cy="69332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20" y="5852510"/>
            <a:ext cx="1685617" cy="39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169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6tc5lZwGHCad3cgmDRv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x07OtKbWOemiIUClh9q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9CnMj8ltLucNcEaB7ARo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W2RFlrkYa1PvuBFQI1nWW"/>
</p:tagLst>
</file>

<file path=ppt/theme/theme1.xml><?xml version="1.0" encoding="utf-8"?>
<a:theme xmlns:a="http://schemas.openxmlformats.org/drawingml/2006/main" name="基本フォーマットA">
  <a:themeElements>
    <a:clrScheme name="Sansan　Ver1.7">
      <a:dk1>
        <a:srgbClr val="424242"/>
      </a:dk1>
      <a:lt1>
        <a:srgbClr val="FFFFFF"/>
      </a:lt1>
      <a:dk2>
        <a:srgbClr val="858585"/>
      </a:dk2>
      <a:lt2>
        <a:srgbClr val="E9E9E9"/>
      </a:lt2>
      <a:accent1>
        <a:srgbClr val="212121"/>
      </a:accent1>
      <a:accent2>
        <a:srgbClr val="244773"/>
      </a:accent2>
      <a:accent3>
        <a:srgbClr val="A6C8E9"/>
      </a:accent3>
      <a:accent4>
        <a:srgbClr val="C1D5E9"/>
      </a:accent4>
      <a:accent5>
        <a:srgbClr val="2185E9"/>
      </a:accent5>
      <a:accent6>
        <a:srgbClr val="A62121"/>
      </a:accent6>
      <a:hlink>
        <a:srgbClr val="A62121"/>
      </a:hlink>
      <a:folHlink>
        <a:srgbClr val="A62121"/>
      </a:folHlink>
    </a:clrScheme>
    <a:fontScheme name="Sansanフォント">
      <a:majorFont>
        <a:latin typeface="メイリオ"/>
        <a:ea typeface="メイリオ"/>
        <a:cs typeface="Helvetica"/>
      </a:majorFont>
      <a:minorFont>
        <a:latin typeface="メイリオ"/>
        <a:ea typeface="メイリオ"/>
        <a:cs typeface="Avenir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kumimoji="1" sz="2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45720" rIns="91440" bIns="45720" rtlCol="0">
        <a:spAutoFit/>
      </a:bodyPr>
      <a:lstStyle>
        <a:defPPr>
          <a:lnSpc>
            <a:spcPct val="130000"/>
          </a:lnSpc>
          <a:spcBef>
            <a:spcPts val="800"/>
          </a:spcBef>
          <a:defRPr kumimoji="1" dirty="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基本フォーマットB">
  <a:themeElements>
    <a:clrScheme name="Sansan　Ver1.7">
      <a:dk1>
        <a:srgbClr val="424242"/>
      </a:dk1>
      <a:lt1>
        <a:srgbClr val="FFFFFF"/>
      </a:lt1>
      <a:dk2>
        <a:srgbClr val="858585"/>
      </a:dk2>
      <a:lt2>
        <a:srgbClr val="E9E9E9"/>
      </a:lt2>
      <a:accent1>
        <a:srgbClr val="212121"/>
      </a:accent1>
      <a:accent2>
        <a:srgbClr val="244773"/>
      </a:accent2>
      <a:accent3>
        <a:srgbClr val="A6C8E9"/>
      </a:accent3>
      <a:accent4>
        <a:srgbClr val="C1D5E9"/>
      </a:accent4>
      <a:accent5>
        <a:srgbClr val="2185E9"/>
      </a:accent5>
      <a:accent6>
        <a:srgbClr val="A62121"/>
      </a:accent6>
      <a:hlink>
        <a:srgbClr val="A62121"/>
      </a:hlink>
      <a:folHlink>
        <a:srgbClr val="A62121"/>
      </a:folHlink>
    </a:clrScheme>
    <a:fontScheme name="Sansanフォント">
      <a:majorFont>
        <a:latin typeface="メイリオ"/>
        <a:ea typeface="メイリオ"/>
        <a:cs typeface="Helvetica"/>
      </a:majorFont>
      <a:minorFont>
        <a:latin typeface="メイリオ"/>
        <a:ea typeface="メイリオ"/>
        <a:cs typeface="Avenir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kumimoji="1" sz="2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spcBef>
            <a:spcPts val="800"/>
          </a:spcBef>
          <a:defRPr kumimoji="1" sz="1800" dirty="0" smtClean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2935</TotalTime>
  <Words>1493</Words>
  <Application>Microsoft Office PowerPoint</Application>
  <PresentationFormat>A4 210 x 297 mm</PresentationFormat>
  <Paragraphs>307</Paragraphs>
  <Slides>29</Slides>
  <Notes>27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29</vt:i4>
      </vt:variant>
    </vt:vector>
  </HeadingPairs>
  <TitlesOfParts>
    <vt:vector size="39" baseType="lpstr">
      <vt:lpstr>Avenir Roman</vt:lpstr>
      <vt:lpstr>HGPｺﾞｼｯｸE</vt:lpstr>
      <vt:lpstr>ＭＳ Ｐゴシック</vt:lpstr>
      <vt:lpstr>メイリオ</vt:lpstr>
      <vt:lpstr>Arial</vt:lpstr>
      <vt:lpstr>Calibri</vt:lpstr>
      <vt:lpstr>Helvetica</vt:lpstr>
      <vt:lpstr>Wingdings</vt:lpstr>
      <vt:lpstr>基本フォーマットA</vt:lpstr>
      <vt:lpstr>基本フォーマットB</vt:lpstr>
      <vt:lpstr>Sansan API パートナープログラム 説明資料</vt:lpstr>
      <vt:lpstr>Sansan のご紹介</vt:lpstr>
      <vt:lpstr>Sansanのサービス</vt:lpstr>
      <vt:lpstr>Sansanの仕組み</vt:lpstr>
      <vt:lpstr>5,500社を超える導入（Sansan）</vt:lpstr>
      <vt:lpstr>名刺のこれまでとこれから</vt:lpstr>
      <vt:lpstr>オープン化とパートナープログラム</vt:lpstr>
      <vt:lpstr>APIの解放</vt:lpstr>
      <vt:lpstr>ジョイントによりビジネスを加速</vt:lpstr>
      <vt:lpstr>提供形態と利用条件</vt:lpstr>
      <vt:lpstr>「自己利用」及び「商用利用」の定義</vt:lpstr>
      <vt:lpstr>API利用チャート</vt:lpstr>
      <vt:lpstr>API利用までの流れ（含む商用利用時）</vt:lpstr>
      <vt:lpstr>APIの利用方法</vt:lpstr>
      <vt:lpstr>Sansanのご導入について</vt:lpstr>
      <vt:lpstr>Sansan API でできること</vt:lpstr>
      <vt:lpstr>Sansan API 利用イメージ</vt:lpstr>
      <vt:lpstr>Sansan API で参照できる名刺情報</vt:lpstr>
      <vt:lpstr>API① ~名刺Set取得（期間指定）~</vt:lpstr>
      <vt:lpstr>API② ~名刺Set取得（条件指定）~</vt:lpstr>
      <vt:lpstr>API③ ~名刺取得（名刺ID指定）~</vt:lpstr>
      <vt:lpstr>API④ ~名刺画像取得（名刺ID指定）~</vt:lpstr>
      <vt:lpstr>API⑤ ~人物取得~</vt:lpstr>
      <vt:lpstr>API⑥ ~名刺のタグSet取得~</vt:lpstr>
      <vt:lpstr>API⑦ ~タグSet取得~</vt:lpstr>
      <vt:lpstr>レスポンスオブジェクト（1/2）</vt:lpstr>
      <vt:lpstr>レスポンスオブジェクト（2/2）</vt:lpstr>
      <vt:lpstr>パートナープログラムに関する問合せ先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tanabe yasushi</dc:creator>
  <cp:lastModifiedBy>yamada hisanori</cp:lastModifiedBy>
  <cp:revision>396</cp:revision>
  <cp:lastPrinted>2015-06-22T05:15:53Z</cp:lastPrinted>
  <dcterms:created xsi:type="dcterms:W3CDTF">2014-10-17T08:02:15Z</dcterms:created>
  <dcterms:modified xsi:type="dcterms:W3CDTF">2017-02-20T23:28:08Z</dcterms:modified>
</cp:coreProperties>
</file>