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719" r:id="rId6"/>
    <p:sldId id="1855" r:id="rId7"/>
    <p:sldId id="1864" r:id="rId8"/>
    <p:sldId id="1900" r:id="rId9"/>
    <p:sldId id="1902" r:id="rId10"/>
    <p:sldId id="1901" r:id="rId11"/>
    <p:sldId id="1906" r:id="rId12"/>
    <p:sldId id="1925" r:id="rId13"/>
    <p:sldId id="1907" r:id="rId14"/>
    <p:sldId id="1910" r:id="rId15"/>
    <p:sldId id="1928" r:id="rId16"/>
    <p:sldId id="1908" r:id="rId17"/>
    <p:sldId id="1929" r:id="rId18"/>
    <p:sldId id="1926" r:id="rId19"/>
    <p:sldId id="1909" r:id="rId20"/>
    <p:sldId id="1930" r:id="rId21"/>
    <p:sldId id="1927" r:id="rId22"/>
    <p:sldId id="1919" r:id="rId23"/>
    <p:sldId id="1932" r:id="rId24"/>
    <p:sldId id="1881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55"/>
            <p14:sldId id="1864"/>
            <p14:sldId id="1900"/>
            <p14:sldId id="1902"/>
            <p14:sldId id="1901"/>
            <p14:sldId id="1906"/>
            <p14:sldId id="1925"/>
            <p14:sldId id="1907"/>
            <p14:sldId id="1910"/>
            <p14:sldId id="1928"/>
            <p14:sldId id="1908"/>
            <p14:sldId id="1929"/>
            <p14:sldId id="1926"/>
            <p14:sldId id="1909"/>
            <p14:sldId id="1930"/>
            <p14:sldId id="1927"/>
            <p14:sldId id="1919"/>
            <p14:sldId id="1932"/>
            <p14:sldId id="1881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291"/>
    <a:srgbClr val="005291"/>
    <a:srgbClr val="0577D5"/>
    <a:srgbClr val="D2D2D2"/>
    <a:srgbClr val="737373"/>
    <a:srgbClr val="008272"/>
    <a:srgbClr val="004B50"/>
    <a:srgbClr val="E6E6E6"/>
    <a:srgbClr val="000000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7" autoAdjust="0"/>
    <p:restoredTop sz="92109" autoAdjust="0"/>
  </p:normalViewPr>
  <p:slideViewPr>
    <p:cSldViewPr snapToGrid="0">
      <p:cViewPr varScale="1">
        <p:scale>
          <a:sx n="145" d="100"/>
          <a:sy n="145" d="100"/>
        </p:scale>
        <p:origin x="80" y="43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10/12/20 1:04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10/12/20 1:01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10/12/20 1:04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66BCD-BB6E-4C1F-B6A4-4A2E459747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78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677F1-4F4B-436E-8F9F-88DC78B8C8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68909-FEDE-490B-AFCF-7B11CFE7F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730238-8EC1-4303-AF1D-49F959CC7E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D6CD3-5406-4FCF-8DE5-70E6794B3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002D7-22F6-4863-924E-6230666594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2E9CF-654E-4010-90BF-5087A4E2B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CE246-5F22-43A3-A37B-911052DCF7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73AB0-BDE4-4B6C-82F3-EDD94C8F40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1106" y="1007337"/>
            <a:ext cx="5260347" cy="45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E3A6C-79EE-4007-92C5-113B034501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4DD8-F045-4679-B1CC-D447C2E5BC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F57-A43A-4FD7-BD93-F384B68BCD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1984" y="4529873"/>
            <a:ext cx="2057403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age1image4674016">
            <a:extLst>
              <a:ext uri="{FF2B5EF4-FFF2-40B4-BE49-F238E27FC236}">
                <a16:creationId xmlns:a16="http://schemas.microsoft.com/office/drawing/2014/main" id="{1C232FFC-3650-B345-B7C1-F3C2BBD26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73" y="6303530"/>
            <a:ext cx="1403592" cy="7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page1image4673392">
            <a:extLst>
              <a:ext uri="{FF2B5EF4-FFF2-40B4-BE49-F238E27FC236}">
                <a16:creationId xmlns:a16="http://schemas.microsoft.com/office/drawing/2014/main" id="{3D72BD4F-1721-E145-B7A3-3C89EE8D81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6" y="6390329"/>
            <a:ext cx="893765" cy="5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0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" y="1592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 userDrawn="1"/>
        </p:nvSpPr>
        <p:spPr>
          <a:xfrm>
            <a:off x="0" y="368660"/>
            <a:ext cx="12192000" cy="900000"/>
          </a:xfrm>
          <a:prstGeom prst="rect">
            <a:avLst/>
          </a:prstGeom>
          <a:solidFill>
            <a:srgbClr val="01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b="0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ijdelijke aanduiding voor voettekst 4"/>
          <p:cNvSpPr txBox="1">
            <a:spLocks/>
          </p:cNvSpPr>
          <p:nvPr userDrawn="1"/>
        </p:nvSpPr>
        <p:spPr>
          <a:xfrm>
            <a:off x="47330" y="6525348"/>
            <a:ext cx="7787051" cy="340147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19727" y="6522950"/>
            <a:ext cx="8224130" cy="304974"/>
          </a:xfrm>
        </p:spPr>
        <p:txBody>
          <a:bodyPr anchor="t">
            <a:noAutofit/>
          </a:bodyPr>
          <a:lstStyle>
            <a:lvl1pPr>
              <a:buNone/>
              <a:defRPr sz="8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GB" noProof="0" dirty="0"/>
              <a:t>Use this part for footnotes and sources</a:t>
            </a:r>
          </a:p>
          <a:p>
            <a:pPr lvl="0"/>
            <a:r>
              <a:rPr lang="en-GB" noProof="0" dirty="0"/>
              <a:t>Two lines of text maximum</a:t>
            </a:r>
          </a:p>
        </p:txBody>
      </p:sp>
      <p:sp>
        <p:nvSpPr>
          <p:cNvPr id="13" name="Tijdelijke aanduiding voor dianummer 5"/>
          <p:cNvSpPr txBox="1">
            <a:spLocks/>
          </p:cNvSpPr>
          <p:nvPr userDrawn="1"/>
        </p:nvSpPr>
        <p:spPr>
          <a:xfrm>
            <a:off x="11178119" y="6492812"/>
            <a:ext cx="443077" cy="36000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BB7F8-4740-437E-9A3B-0174BE960DE5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31" name="Rechte verbindingslijn 8"/>
          <p:cNvCxnSpPr/>
          <p:nvPr userDrawn="1"/>
        </p:nvCxnSpPr>
        <p:spPr>
          <a:xfrm>
            <a:off x="553846" y="6480000"/>
            <a:ext cx="11076923" cy="0"/>
          </a:xfrm>
          <a:prstGeom prst="line">
            <a:avLst/>
          </a:prstGeom>
          <a:ln w="12700">
            <a:solidFill>
              <a:srgbClr val="01529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6847" y="467671"/>
            <a:ext cx="11078309" cy="706090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‘Action Title’</a:t>
            </a:r>
          </a:p>
        </p:txBody>
      </p:sp>
    </p:spTree>
    <p:extLst>
      <p:ext uri="{BB962C8B-B14F-4D97-AF65-F5344CB8AC3E}">
        <p14:creationId xmlns:p14="http://schemas.microsoft.com/office/powerpoint/2010/main" val="11567870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1532">
          <p15:clr>
            <a:srgbClr val="FBAE40"/>
          </p15:clr>
        </p15:guide>
        <p15:guide id="3" pos="3233">
          <p15:clr>
            <a:srgbClr val="FBAE40"/>
          </p15:clr>
        </p15:guide>
        <p15:guide id="4" pos="5955">
          <p15:clr>
            <a:srgbClr val="FBAE40"/>
          </p15:clr>
        </p15:guide>
        <p15:guide id="5" pos="285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614">
          <p15:clr>
            <a:srgbClr val="FBAE40"/>
          </p15:clr>
        </p15:guide>
        <p15:guide id="8" orient="horz" pos="3974">
          <p15:clr>
            <a:srgbClr val="FBAE40"/>
          </p15:clr>
        </p15:guide>
        <p15:guide id="9" pos="4708">
          <p15:clr>
            <a:srgbClr val="FBAE40"/>
          </p15:clr>
        </p15:guide>
        <p15:guide id="10" pos="3007">
          <p15:clr>
            <a:srgbClr val="FBAE40"/>
          </p15:clr>
        </p15:guide>
        <p15:guide id="11" pos="1759">
          <p15:clr>
            <a:srgbClr val="FBAE40"/>
          </p15:clr>
        </p15:guide>
        <p15:guide id="12" pos="44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742" r:id="rId6"/>
    <p:sldLayoutId id="2147484241" r:id="rId7"/>
    <p:sldLayoutId id="2147484474" r:id="rId8"/>
    <p:sldLayoutId id="2147484245" r:id="rId9"/>
    <p:sldLayoutId id="2147484247" r:id="rId10"/>
    <p:sldLayoutId id="2147484639" r:id="rId11"/>
    <p:sldLayoutId id="2147484603" r:id="rId12"/>
    <p:sldLayoutId id="2147484700" r:id="rId13"/>
    <p:sldLayoutId id="2147484701" r:id="rId14"/>
    <p:sldLayoutId id="2147484702" r:id="rId15"/>
    <p:sldLayoutId id="2147484249" r:id="rId16"/>
    <p:sldLayoutId id="2147484640" r:id="rId17"/>
    <p:sldLayoutId id="2147484582" r:id="rId18"/>
    <p:sldLayoutId id="2147484641" r:id="rId19"/>
    <p:sldLayoutId id="2147484584" r:id="rId20"/>
    <p:sldLayoutId id="2147484583" r:id="rId21"/>
    <p:sldLayoutId id="2147484256" r:id="rId22"/>
    <p:sldLayoutId id="2147484257" r:id="rId23"/>
    <p:sldLayoutId id="2147484585" r:id="rId24"/>
    <p:sldLayoutId id="2147484299" r:id="rId25"/>
    <p:sldLayoutId id="214748426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1image4674016">
            <a:extLst>
              <a:ext uri="{FF2B5EF4-FFF2-40B4-BE49-F238E27FC236}">
                <a16:creationId xmlns:a16="http://schemas.microsoft.com/office/drawing/2014/main" id="{EDBA1674-A7CC-0840-A631-CECFA9FB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31" y="213214"/>
            <a:ext cx="2431918" cy="1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610209"/>
            <a:ext cx="4167887" cy="923330"/>
          </a:xfrm>
        </p:spPr>
        <p:txBody>
          <a:bodyPr/>
          <a:lstStyle/>
          <a:p>
            <a:r>
              <a:rPr lang="en-GB" sz="2000" dirty="0"/>
              <a:t>The impact of house characteristics and demographics on energy consumption in Dutch homes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Robbert Manders</a:t>
            </a:r>
          </a:p>
        </p:txBody>
      </p:sp>
      <p:pic>
        <p:nvPicPr>
          <p:cNvPr id="1025" name="Picture 1" descr="page1image4673392">
            <a:extLst>
              <a:ext uri="{FF2B5EF4-FFF2-40B4-BE49-F238E27FC236}">
                <a16:creationId xmlns:a16="http://schemas.microsoft.com/office/drawing/2014/main" id="{DBD44062-BC77-D94F-BACB-ECCF788B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2" y="291832"/>
            <a:ext cx="1616414" cy="100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classify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 as </a:t>
            </a:r>
            <a:r>
              <a:rPr lang="nl-NL" dirty="0" err="1"/>
              <a:t>efficient</a:t>
            </a:r>
            <a:r>
              <a:rPr lang="nl-NL" dirty="0"/>
              <a:t> or </a:t>
            </a:r>
            <a:r>
              <a:rPr lang="nl-NL" dirty="0" err="1"/>
              <a:t>inefficient</a:t>
            </a:r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BEE083-279A-994D-9FB4-A46EF679E101}"/>
              </a:ext>
            </a:extLst>
          </p:cNvPr>
          <p:cNvSpPr txBox="1"/>
          <p:nvPr/>
        </p:nvSpPr>
        <p:spPr>
          <a:xfrm>
            <a:off x="4687365" y="2301760"/>
            <a:ext cx="28172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Combining the data sets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5F8276-7A5B-3B4C-8419-D1010AB3BEE8}"/>
              </a:ext>
            </a:extLst>
          </p:cNvPr>
          <p:cNvSpPr txBox="1"/>
          <p:nvPr/>
        </p:nvSpPr>
        <p:spPr>
          <a:xfrm>
            <a:off x="1358955" y="2797650"/>
            <a:ext cx="22370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Identify inefficient clusters in the </a:t>
            </a:r>
            <a:r>
              <a:rPr lang="en-GB" sz="1400" dirty="0" err="1"/>
              <a:t>Republiq</a:t>
            </a:r>
            <a:r>
              <a:rPr lang="en-GB" sz="1400" dirty="0"/>
              <a:t> data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50A15-E844-3A4E-A29C-A5138CE85F28}"/>
              </a:ext>
            </a:extLst>
          </p:cNvPr>
          <p:cNvSpPr txBox="1"/>
          <p:nvPr/>
        </p:nvSpPr>
        <p:spPr>
          <a:xfrm>
            <a:off x="4934493" y="2894366"/>
            <a:ext cx="2237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Translate to CBS data set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5D547-EC78-B149-B2A5-450529D6C73E}"/>
              </a:ext>
            </a:extLst>
          </p:cNvPr>
          <p:cNvSpPr txBox="1"/>
          <p:nvPr/>
        </p:nvSpPr>
        <p:spPr>
          <a:xfrm>
            <a:off x="8510032" y="2797650"/>
            <a:ext cx="22370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Determine cut-off value for inefficiency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77926-55B5-C846-9E7D-68CD61EB9BD7}"/>
              </a:ext>
            </a:extLst>
          </p:cNvPr>
          <p:cNvCxnSpPr>
            <a:cxnSpLocks/>
          </p:cNvCxnSpPr>
          <p:nvPr/>
        </p:nvCxnSpPr>
        <p:spPr>
          <a:xfrm flipH="1">
            <a:off x="5693549" y="2641459"/>
            <a:ext cx="804901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91BF3-3BED-2445-AE7B-FFEF5549F989}"/>
              </a:ext>
            </a:extLst>
          </p:cNvPr>
          <p:cNvCxnSpPr/>
          <p:nvPr/>
        </p:nvCxnSpPr>
        <p:spPr>
          <a:xfrm>
            <a:off x="3837506" y="3013093"/>
            <a:ext cx="949574" cy="0"/>
          </a:xfrm>
          <a:prstGeom prst="straightConnector1">
            <a:avLst/>
          </a:prstGeom>
          <a:ln w="85725">
            <a:solidFill>
              <a:srgbClr val="01529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2F4EFC-D0E1-4140-9938-57FDEA1F6670}"/>
              </a:ext>
            </a:extLst>
          </p:cNvPr>
          <p:cNvCxnSpPr/>
          <p:nvPr/>
        </p:nvCxnSpPr>
        <p:spPr>
          <a:xfrm>
            <a:off x="7374944" y="3004558"/>
            <a:ext cx="949574" cy="0"/>
          </a:xfrm>
          <a:prstGeom prst="straightConnector1">
            <a:avLst/>
          </a:prstGeom>
          <a:ln w="85725">
            <a:solidFill>
              <a:srgbClr val="01529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86F7F1-DE08-B243-AB87-653444B49CDF}"/>
              </a:ext>
            </a:extLst>
          </p:cNvPr>
          <p:cNvCxnSpPr>
            <a:cxnSpLocks/>
          </p:cNvCxnSpPr>
          <p:nvPr/>
        </p:nvCxnSpPr>
        <p:spPr>
          <a:xfrm>
            <a:off x="2170794" y="3500398"/>
            <a:ext cx="7567230" cy="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736DE3-AEED-E648-9D7C-BFA8C7C421F3}"/>
              </a:ext>
            </a:extLst>
          </p:cNvPr>
          <p:cNvSpPr txBox="1"/>
          <p:nvPr/>
        </p:nvSpPr>
        <p:spPr>
          <a:xfrm>
            <a:off x="4656191" y="4253620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Modelling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F229C4-1A36-F841-A81D-BF9CB8F6F0E7}"/>
              </a:ext>
            </a:extLst>
          </p:cNvPr>
          <p:cNvCxnSpPr>
            <a:cxnSpLocks/>
          </p:cNvCxnSpPr>
          <p:nvPr/>
        </p:nvCxnSpPr>
        <p:spPr>
          <a:xfrm flipH="1">
            <a:off x="5747681" y="4562514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0287BE-CFFE-A24D-AEA6-4734BDFAB3F8}"/>
              </a:ext>
            </a:extLst>
          </p:cNvPr>
          <p:cNvSpPr txBox="1"/>
          <p:nvPr/>
        </p:nvSpPr>
        <p:spPr>
          <a:xfrm>
            <a:off x="2942148" y="4796849"/>
            <a:ext cx="2366634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We use four different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K-Nearest-Neighbours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Neural Networks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9D9B1D-CAA2-044B-88AE-E590189DBDBD}"/>
              </a:ext>
            </a:extLst>
          </p:cNvPr>
          <p:cNvSpPr txBox="1"/>
          <p:nvPr/>
        </p:nvSpPr>
        <p:spPr>
          <a:xfrm>
            <a:off x="6883220" y="4796849"/>
            <a:ext cx="236663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In addition we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Undersampling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Oversampling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C2D7B466-8E93-8E4C-8175-35C26AB2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220" y="1784734"/>
            <a:ext cx="540000" cy="54000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8AFDA462-ADDA-FC4A-ACA3-457B42514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5999" y="370364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classifying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 as </a:t>
            </a:r>
            <a:r>
              <a:rPr lang="nl-NL" dirty="0" err="1"/>
              <a:t>efficient</a:t>
            </a:r>
            <a:r>
              <a:rPr lang="nl-NL" dirty="0"/>
              <a:t> or </a:t>
            </a:r>
            <a:r>
              <a:rPr lang="nl-NL" dirty="0" err="1"/>
              <a:t>inefficient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11B02-B73C-944A-B035-D2DB3FB8A2FA}"/>
              </a:ext>
            </a:extLst>
          </p:cNvPr>
          <p:cNvSpPr txBox="1"/>
          <p:nvPr/>
        </p:nvSpPr>
        <p:spPr>
          <a:xfrm>
            <a:off x="4460970" y="1936889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7BAEA-2454-A640-947B-15D29FC8E9CD}"/>
              </a:ext>
            </a:extLst>
          </p:cNvPr>
          <p:cNvCxnSpPr>
            <a:cxnSpLocks/>
          </p:cNvCxnSpPr>
          <p:nvPr/>
        </p:nvCxnSpPr>
        <p:spPr>
          <a:xfrm flipH="1">
            <a:off x="5552460" y="2245783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Presentation with bar chart">
            <a:extLst>
              <a:ext uri="{FF2B5EF4-FFF2-40B4-BE49-F238E27FC236}">
                <a16:creationId xmlns:a16="http://schemas.microsoft.com/office/drawing/2014/main" id="{394A0989-D320-6240-AC86-4D4B18F0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9999" y="1430054"/>
            <a:ext cx="540000" cy="5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9A45E0-C336-CC42-ABF8-79358A97D2DE}"/>
              </a:ext>
            </a:extLst>
          </p:cNvPr>
          <p:cNvSpPr txBox="1"/>
          <p:nvPr/>
        </p:nvSpPr>
        <p:spPr>
          <a:xfrm>
            <a:off x="2224278" y="3021874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Accuracy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19182-DF49-3541-937C-4788AFB8C906}"/>
              </a:ext>
            </a:extLst>
          </p:cNvPr>
          <p:cNvCxnSpPr>
            <a:cxnSpLocks/>
          </p:cNvCxnSpPr>
          <p:nvPr/>
        </p:nvCxnSpPr>
        <p:spPr>
          <a:xfrm flipH="1">
            <a:off x="3298184" y="3330768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2084D2-FEBE-5240-9EA8-609355D23332}"/>
              </a:ext>
            </a:extLst>
          </p:cNvPr>
          <p:cNvSpPr txBox="1"/>
          <p:nvPr/>
        </p:nvSpPr>
        <p:spPr>
          <a:xfrm>
            <a:off x="6976081" y="3054043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932C1D-664F-C842-B451-C9870C1DBB3F}"/>
              </a:ext>
            </a:extLst>
          </p:cNvPr>
          <p:cNvCxnSpPr>
            <a:cxnSpLocks/>
          </p:cNvCxnSpPr>
          <p:nvPr/>
        </p:nvCxnSpPr>
        <p:spPr>
          <a:xfrm flipH="1">
            <a:off x="8067571" y="3362937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9C1C1-E3AC-834D-A379-F2BF03C1B718}"/>
              </a:ext>
            </a:extLst>
          </p:cNvPr>
          <p:cNvSpPr txBox="1"/>
          <p:nvPr/>
        </p:nvSpPr>
        <p:spPr>
          <a:xfrm>
            <a:off x="1816805" y="3454118"/>
            <a:ext cx="35269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Excellent performance for 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Performance drop for unbalanced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BB4C7-1D69-5642-95C3-7264FA657190}"/>
              </a:ext>
            </a:extLst>
          </p:cNvPr>
          <p:cNvSpPr txBox="1"/>
          <p:nvPr/>
        </p:nvSpPr>
        <p:spPr>
          <a:xfrm>
            <a:off x="6562515" y="3454118"/>
            <a:ext cx="352695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Excellent performance for 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Performance drop for unbalanced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performance on unbalanced data can be increased through </a:t>
            </a:r>
            <a:r>
              <a:rPr lang="en-GB" sz="1400" dirty="0" err="1"/>
              <a:t>undersampling</a:t>
            </a:r>
            <a:endParaRPr lang="en-GB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5ED637-300B-6647-BD5B-F8FC88D6A11F}"/>
              </a:ext>
            </a:extLst>
          </p:cNvPr>
          <p:cNvCxnSpPr>
            <a:cxnSpLocks/>
          </p:cNvCxnSpPr>
          <p:nvPr/>
        </p:nvCxnSpPr>
        <p:spPr>
          <a:xfrm>
            <a:off x="3671024" y="3976478"/>
            <a:ext cx="0" cy="792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12E1E7-90FE-D94D-9BFA-8F7F76E3AB6C}"/>
              </a:ext>
            </a:extLst>
          </p:cNvPr>
          <p:cNvSpPr txBox="1"/>
          <p:nvPr/>
        </p:nvSpPr>
        <p:spPr>
          <a:xfrm>
            <a:off x="1907548" y="4787109"/>
            <a:ext cx="35269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The models can be used to create equal divisions between efficient and inefficient houses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ABD0A8-FAED-A647-8298-581360CA35E2}"/>
              </a:ext>
            </a:extLst>
          </p:cNvPr>
          <p:cNvCxnSpPr>
            <a:cxnSpLocks/>
          </p:cNvCxnSpPr>
          <p:nvPr/>
        </p:nvCxnSpPr>
        <p:spPr>
          <a:xfrm>
            <a:off x="8424681" y="4634102"/>
            <a:ext cx="0" cy="359936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572C4C-3F4C-294B-8B30-BC4D9ECFAA37}"/>
              </a:ext>
            </a:extLst>
          </p:cNvPr>
          <p:cNvSpPr txBox="1"/>
          <p:nvPr/>
        </p:nvSpPr>
        <p:spPr>
          <a:xfrm>
            <a:off x="6661205" y="5002553"/>
            <a:ext cx="35269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The models can be used to identify highly inefficient homes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D8A917-F97C-AE4A-96C1-BFE81335F0DA}"/>
              </a:ext>
            </a:extLst>
          </p:cNvPr>
          <p:cNvCxnSpPr>
            <a:cxnSpLocks/>
          </p:cNvCxnSpPr>
          <p:nvPr/>
        </p:nvCxnSpPr>
        <p:spPr>
          <a:xfrm>
            <a:off x="5914581" y="2479435"/>
            <a:ext cx="0" cy="3633262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6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03A13A-6B0F-2E4A-8DA2-925E78011677}"/>
              </a:ext>
            </a:extLst>
          </p:cNvPr>
          <p:cNvSpPr/>
          <p:nvPr/>
        </p:nvSpPr>
        <p:spPr bwMode="auto">
          <a:xfrm>
            <a:off x="8097718" y="2420940"/>
            <a:ext cx="2775837" cy="8607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1E2CD9-B956-434D-9FA0-62BE67739C56}"/>
              </a:ext>
            </a:extLst>
          </p:cNvPr>
          <p:cNvSpPr/>
          <p:nvPr/>
        </p:nvSpPr>
        <p:spPr bwMode="auto">
          <a:xfrm>
            <a:off x="9179697" y="3696416"/>
            <a:ext cx="2171172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0B0E-2999-C544-9527-5669C8D0A9DE}"/>
              </a:ext>
            </a:extLst>
          </p:cNvPr>
          <p:cNvSpPr/>
          <p:nvPr/>
        </p:nvSpPr>
        <p:spPr bwMode="auto">
          <a:xfrm>
            <a:off x="1052279" y="2440161"/>
            <a:ext cx="4170345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104A2-344E-A143-BC3E-1DAB6FB828B8}"/>
              </a:ext>
            </a:extLst>
          </p:cNvPr>
          <p:cNvSpPr/>
          <p:nvPr/>
        </p:nvSpPr>
        <p:spPr bwMode="auto">
          <a:xfrm>
            <a:off x="708944" y="3728511"/>
            <a:ext cx="4915577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529FA-2AD9-ED4F-9B00-8C231DA87686}"/>
              </a:ext>
            </a:extLst>
          </p:cNvPr>
          <p:cNvSpPr/>
          <p:nvPr/>
        </p:nvSpPr>
        <p:spPr bwMode="auto">
          <a:xfrm>
            <a:off x="5780306" y="4106068"/>
            <a:ext cx="2171172" cy="131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774D53-B755-C144-A7CA-3377D83A1630}"/>
              </a:ext>
            </a:extLst>
          </p:cNvPr>
          <p:cNvSpPr/>
          <p:nvPr/>
        </p:nvSpPr>
        <p:spPr bwMode="auto">
          <a:xfrm>
            <a:off x="5926546" y="4458812"/>
            <a:ext cx="2171172" cy="131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2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predicting</a:t>
            </a:r>
            <a:r>
              <a:rPr lang="nl-NL" dirty="0"/>
              <a:t> energy </a:t>
            </a:r>
            <a:r>
              <a:rPr lang="nl-NL" dirty="0" err="1"/>
              <a:t>consumption</a:t>
            </a:r>
            <a:r>
              <a:rPr lang="nl-NL" dirty="0"/>
              <a:t> as a </a:t>
            </a:r>
            <a:r>
              <a:rPr lang="nl-NL" dirty="0" err="1"/>
              <a:t>function</a:t>
            </a:r>
            <a:r>
              <a:rPr lang="nl-NL" dirty="0"/>
              <a:t> of </a:t>
            </a:r>
            <a:r>
              <a:rPr lang="nl-NL" dirty="0" err="1"/>
              <a:t>housing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endParaRPr lang="en-NL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86F7F1-DE08-B243-AB87-653444B49CDF}"/>
              </a:ext>
            </a:extLst>
          </p:cNvPr>
          <p:cNvCxnSpPr>
            <a:cxnSpLocks/>
          </p:cNvCxnSpPr>
          <p:nvPr/>
        </p:nvCxnSpPr>
        <p:spPr>
          <a:xfrm>
            <a:off x="2170794" y="3500398"/>
            <a:ext cx="7567230" cy="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736DE3-AEED-E648-9D7C-BFA8C7C421F3}"/>
              </a:ext>
            </a:extLst>
          </p:cNvPr>
          <p:cNvSpPr txBox="1"/>
          <p:nvPr/>
        </p:nvSpPr>
        <p:spPr>
          <a:xfrm>
            <a:off x="4656191" y="4253620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Modelling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F229C4-1A36-F841-A81D-BF9CB8F6F0E7}"/>
              </a:ext>
            </a:extLst>
          </p:cNvPr>
          <p:cNvCxnSpPr>
            <a:cxnSpLocks/>
          </p:cNvCxnSpPr>
          <p:nvPr/>
        </p:nvCxnSpPr>
        <p:spPr>
          <a:xfrm flipH="1">
            <a:off x="5747681" y="4562514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C9D9B1D-CAA2-044B-88AE-E590189DBDBD}"/>
              </a:ext>
            </a:extLst>
          </p:cNvPr>
          <p:cNvSpPr txBox="1"/>
          <p:nvPr/>
        </p:nvSpPr>
        <p:spPr>
          <a:xfrm>
            <a:off x="6883219" y="4796849"/>
            <a:ext cx="372909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In addition we developed different models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Including surface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Interaction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Small clusters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8AFDA462-ADDA-FC4A-ACA3-457B4251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999" y="3703645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7211EE-7094-434B-9693-4E451C7DB458}"/>
              </a:ext>
            </a:extLst>
          </p:cNvPr>
          <p:cNvSpPr txBox="1"/>
          <p:nvPr/>
        </p:nvSpPr>
        <p:spPr>
          <a:xfrm>
            <a:off x="2942146" y="4796849"/>
            <a:ext cx="241253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We use four different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Elastic 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49853-0C3D-3D4C-BF11-016BC84B6DA0}"/>
              </a:ext>
            </a:extLst>
          </p:cNvPr>
          <p:cNvSpPr txBox="1"/>
          <p:nvPr/>
        </p:nvSpPr>
        <p:spPr>
          <a:xfrm>
            <a:off x="4647399" y="2516153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Multicollinearity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99D051-D4B0-D948-A8AA-5982C4CDB63F}"/>
              </a:ext>
            </a:extLst>
          </p:cNvPr>
          <p:cNvCxnSpPr>
            <a:cxnSpLocks/>
          </p:cNvCxnSpPr>
          <p:nvPr/>
        </p:nvCxnSpPr>
        <p:spPr>
          <a:xfrm flipH="1">
            <a:off x="5728130" y="2827372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01923D9B-FF46-0C4D-AF32-E05A46A9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9571" y="203802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predicting</a:t>
            </a:r>
            <a:r>
              <a:rPr lang="nl-NL" dirty="0"/>
              <a:t> energy </a:t>
            </a:r>
            <a:r>
              <a:rPr lang="nl-NL" dirty="0" err="1"/>
              <a:t>consumption</a:t>
            </a:r>
            <a:r>
              <a:rPr lang="nl-NL" dirty="0"/>
              <a:t> as a </a:t>
            </a:r>
            <a:r>
              <a:rPr lang="nl-NL" dirty="0" err="1"/>
              <a:t>function</a:t>
            </a:r>
            <a:r>
              <a:rPr lang="nl-NL" dirty="0"/>
              <a:t> of </a:t>
            </a:r>
            <a:r>
              <a:rPr lang="nl-NL" dirty="0" err="1"/>
              <a:t>housing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595111-5281-1742-B4CC-0BF0A3089D72}"/>
              </a:ext>
            </a:extLst>
          </p:cNvPr>
          <p:cNvCxnSpPr>
            <a:cxnSpLocks/>
          </p:cNvCxnSpPr>
          <p:nvPr/>
        </p:nvCxnSpPr>
        <p:spPr>
          <a:xfrm>
            <a:off x="3971481" y="1573823"/>
            <a:ext cx="0" cy="4521285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8C7E0C-D27D-F446-9159-4C4C6C3D43DE}"/>
              </a:ext>
            </a:extLst>
          </p:cNvPr>
          <p:cNvSpPr txBox="1"/>
          <p:nvPr/>
        </p:nvSpPr>
        <p:spPr>
          <a:xfrm>
            <a:off x="635858" y="2657852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Model selection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4B120-213A-7B4E-8ECD-A6298C06A187}"/>
              </a:ext>
            </a:extLst>
          </p:cNvPr>
          <p:cNvCxnSpPr>
            <a:cxnSpLocks/>
          </p:cNvCxnSpPr>
          <p:nvPr/>
        </p:nvCxnSpPr>
        <p:spPr>
          <a:xfrm flipH="1">
            <a:off x="1727348" y="2966746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A6BFFC-E2E1-0543-B71C-2224FD4AEA83}"/>
              </a:ext>
            </a:extLst>
          </p:cNvPr>
          <p:cNvSpPr txBox="1"/>
          <p:nvPr/>
        </p:nvSpPr>
        <p:spPr>
          <a:xfrm>
            <a:off x="541010" y="3244921"/>
            <a:ext cx="308689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Including surface area lead to worse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Using small clusters lead to better performance for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Including interaction variables leads to better performance for gas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11B02-B73C-944A-B035-D2DB3FB8A2FA}"/>
              </a:ext>
            </a:extLst>
          </p:cNvPr>
          <p:cNvSpPr txBox="1"/>
          <p:nvPr/>
        </p:nvSpPr>
        <p:spPr>
          <a:xfrm>
            <a:off x="6272184" y="2244616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7BAEA-2454-A640-947B-15D29FC8E9CD}"/>
              </a:ext>
            </a:extLst>
          </p:cNvPr>
          <p:cNvCxnSpPr>
            <a:cxnSpLocks/>
          </p:cNvCxnSpPr>
          <p:nvPr/>
        </p:nvCxnSpPr>
        <p:spPr>
          <a:xfrm flipH="1">
            <a:off x="7363674" y="2553510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Presentation with bar chart">
            <a:extLst>
              <a:ext uri="{FF2B5EF4-FFF2-40B4-BE49-F238E27FC236}">
                <a16:creationId xmlns:a16="http://schemas.microsoft.com/office/drawing/2014/main" id="{394A0989-D320-6240-AC86-4D4B18F0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1213" y="1737781"/>
            <a:ext cx="540000" cy="5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9A45E0-C336-CC42-ABF8-79358A97D2DE}"/>
              </a:ext>
            </a:extLst>
          </p:cNvPr>
          <p:cNvSpPr txBox="1"/>
          <p:nvPr/>
        </p:nvSpPr>
        <p:spPr>
          <a:xfrm>
            <a:off x="4554237" y="2986700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Electricity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19182-DF49-3541-937C-4788AFB8C906}"/>
              </a:ext>
            </a:extLst>
          </p:cNvPr>
          <p:cNvCxnSpPr>
            <a:cxnSpLocks/>
          </p:cNvCxnSpPr>
          <p:nvPr/>
        </p:nvCxnSpPr>
        <p:spPr>
          <a:xfrm flipH="1">
            <a:off x="5628143" y="3295594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2084D2-FEBE-5240-9EA8-609355D23332}"/>
              </a:ext>
            </a:extLst>
          </p:cNvPr>
          <p:cNvSpPr txBox="1"/>
          <p:nvPr/>
        </p:nvSpPr>
        <p:spPr>
          <a:xfrm>
            <a:off x="8532319" y="3018869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Gas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932C1D-664F-C842-B451-C9870C1DBB3F}"/>
              </a:ext>
            </a:extLst>
          </p:cNvPr>
          <p:cNvCxnSpPr>
            <a:cxnSpLocks/>
          </p:cNvCxnSpPr>
          <p:nvPr/>
        </p:nvCxnSpPr>
        <p:spPr>
          <a:xfrm flipH="1">
            <a:off x="9623809" y="3327763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9C1C1-E3AC-834D-A379-F2BF03C1B718}"/>
              </a:ext>
            </a:extLst>
          </p:cNvPr>
          <p:cNvSpPr txBox="1"/>
          <p:nvPr/>
        </p:nvSpPr>
        <p:spPr>
          <a:xfrm>
            <a:off x="4146764" y="3418944"/>
            <a:ext cx="364322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Retrofitted homes consume less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Larger homes consume more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Newer homes consume more electricity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BB4C7-1D69-5642-95C3-7264FA657190}"/>
              </a:ext>
            </a:extLst>
          </p:cNvPr>
          <p:cNvSpPr txBox="1"/>
          <p:nvPr/>
        </p:nvSpPr>
        <p:spPr>
          <a:xfrm>
            <a:off x="8118753" y="3418944"/>
            <a:ext cx="352695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Retrofitted homes consume marginally less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Larger homes consume more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Older homes consume more gas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3DBDEEFE-9960-754F-B853-44FB0E3E5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4887" y="1983259"/>
            <a:ext cx="540000" cy="5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A06A67-E130-AC48-806E-1788B2DA65B6}"/>
              </a:ext>
            </a:extLst>
          </p:cNvPr>
          <p:cNvCxnSpPr>
            <a:cxnSpLocks/>
          </p:cNvCxnSpPr>
          <p:nvPr/>
        </p:nvCxnSpPr>
        <p:spPr>
          <a:xfrm>
            <a:off x="6003126" y="4567281"/>
            <a:ext cx="0" cy="46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37924A-50AD-E245-B2F4-827A9FEDF03F}"/>
              </a:ext>
            </a:extLst>
          </p:cNvPr>
          <p:cNvCxnSpPr>
            <a:cxnSpLocks/>
          </p:cNvCxnSpPr>
          <p:nvPr/>
        </p:nvCxnSpPr>
        <p:spPr>
          <a:xfrm>
            <a:off x="10001348" y="4801281"/>
            <a:ext cx="9703" cy="234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C01095-413C-0648-B7E2-7D94022D51E0}"/>
              </a:ext>
            </a:extLst>
          </p:cNvPr>
          <p:cNvSpPr txBox="1"/>
          <p:nvPr/>
        </p:nvSpPr>
        <p:spPr>
          <a:xfrm>
            <a:off x="4146764" y="5129165"/>
            <a:ext cx="36432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Focus on apartments for retrofitting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Focus for newer homes for retrofitting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7BFF43-2A29-5E41-B7C4-196B4618CAF6}"/>
              </a:ext>
            </a:extLst>
          </p:cNvPr>
          <p:cNvSpPr txBox="1"/>
          <p:nvPr/>
        </p:nvSpPr>
        <p:spPr>
          <a:xfrm>
            <a:off x="8159309" y="5132275"/>
            <a:ext cx="3643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Focus on older homes for retrofitting</a:t>
            </a:r>
          </a:p>
        </p:txBody>
      </p:sp>
    </p:spTree>
    <p:extLst>
      <p:ext uri="{BB962C8B-B14F-4D97-AF65-F5344CB8AC3E}">
        <p14:creationId xmlns:p14="http://schemas.microsoft.com/office/powerpoint/2010/main" val="44000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03A13A-6B0F-2E4A-8DA2-925E78011677}"/>
              </a:ext>
            </a:extLst>
          </p:cNvPr>
          <p:cNvSpPr/>
          <p:nvPr/>
        </p:nvSpPr>
        <p:spPr bwMode="auto">
          <a:xfrm>
            <a:off x="8097718" y="2420940"/>
            <a:ext cx="2775837" cy="8607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1E2CD9-B956-434D-9FA0-62BE67739C56}"/>
              </a:ext>
            </a:extLst>
          </p:cNvPr>
          <p:cNvSpPr/>
          <p:nvPr/>
        </p:nvSpPr>
        <p:spPr bwMode="auto">
          <a:xfrm>
            <a:off x="9179697" y="3696416"/>
            <a:ext cx="2171172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0B0E-2999-C544-9527-5669C8D0A9DE}"/>
              </a:ext>
            </a:extLst>
          </p:cNvPr>
          <p:cNvSpPr/>
          <p:nvPr/>
        </p:nvSpPr>
        <p:spPr bwMode="auto">
          <a:xfrm>
            <a:off x="1052279" y="2440161"/>
            <a:ext cx="4170345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104A2-344E-A143-BC3E-1DAB6FB828B8}"/>
              </a:ext>
            </a:extLst>
          </p:cNvPr>
          <p:cNvSpPr/>
          <p:nvPr/>
        </p:nvSpPr>
        <p:spPr bwMode="auto">
          <a:xfrm>
            <a:off x="708944" y="3728511"/>
            <a:ext cx="4915577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529FA-2AD9-ED4F-9B00-8C231DA87686}"/>
              </a:ext>
            </a:extLst>
          </p:cNvPr>
          <p:cNvSpPr/>
          <p:nvPr/>
        </p:nvSpPr>
        <p:spPr bwMode="auto">
          <a:xfrm>
            <a:off x="6079650" y="4054231"/>
            <a:ext cx="2171172" cy="3860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2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predicting</a:t>
            </a:r>
            <a:r>
              <a:rPr lang="nl-NL" dirty="0"/>
              <a:t> energy </a:t>
            </a:r>
            <a:r>
              <a:rPr lang="nl-NL" dirty="0" err="1"/>
              <a:t>consumption</a:t>
            </a:r>
            <a:r>
              <a:rPr lang="nl-NL" dirty="0"/>
              <a:t> as a </a:t>
            </a:r>
            <a:r>
              <a:rPr lang="nl-NL" dirty="0" err="1"/>
              <a:t>function</a:t>
            </a:r>
            <a:r>
              <a:rPr lang="nl-NL" dirty="0"/>
              <a:t> of </a:t>
            </a:r>
            <a:r>
              <a:rPr lang="nl-NL" dirty="0" err="1"/>
              <a:t>occupant</a:t>
            </a:r>
            <a:r>
              <a:rPr lang="nl-NL" dirty="0"/>
              <a:t> </a:t>
            </a:r>
            <a:r>
              <a:rPr lang="nl-NL" dirty="0" err="1"/>
              <a:t>demographics</a:t>
            </a:r>
            <a:endParaRPr lang="en-NL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86F7F1-DE08-B243-AB87-653444B49CDF}"/>
              </a:ext>
            </a:extLst>
          </p:cNvPr>
          <p:cNvCxnSpPr>
            <a:cxnSpLocks/>
          </p:cNvCxnSpPr>
          <p:nvPr/>
        </p:nvCxnSpPr>
        <p:spPr>
          <a:xfrm>
            <a:off x="2170794" y="3500398"/>
            <a:ext cx="7567230" cy="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736DE3-AEED-E648-9D7C-BFA8C7C421F3}"/>
              </a:ext>
            </a:extLst>
          </p:cNvPr>
          <p:cNvSpPr txBox="1"/>
          <p:nvPr/>
        </p:nvSpPr>
        <p:spPr>
          <a:xfrm>
            <a:off x="4656191" y="4253620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Modelling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F229C4-1A36-F841-A81D-BF9CB8F6F0E7}"/>
              </a:ext>
            </a:extLst>
          </p:cNvPr>
          <p:cNvCxnSpPr>
            <a:cxnSpLocks/>
          </p:cNvCxnSpPr>
          <p:nvPr/>
        </p:nvCxnSpPr>
        <p:spPr>
          <a:xfrm flipH="1">
            <a:off x="5747681" y="4562514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C9D9B1D-CAA2-044B-88AE-E590189DBDBD}"/>
              </a:ext>
            </a:extLst>
          </p:cNvPr>
          <p:cNvSpPr txBox="1"/>
          <p:nvPr/>
        </p:nvSpPr>
        <p:spPr>
          <a:xfrm>
            <a:off x="6883219" y="4796849"/>
            <a:ext cx="37290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In addition we developed different models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Interaction variables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8AFDA462-ADDA-FC4A-ACA3-457B4251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999" y="3703645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7211EE-7094-434B-9693-4E451C7DB458}"/>
              </a:ext>
            </a:extLst>
          </p:cNvPr>
          <p:cNvSpPr txBox="1"/>
          <p:nvPr/>
        </p:nvSpPr>
        <p:spPr>
          <a:xfrm>
            <a:off x="2942146" y="4796849"/>
            <a:ext cx="241253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We use four different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Elastic 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49853-0C3D-3D4C-BF11-016BC84B6DA0}"/>
              </a:ext>
            </a:extLst>
          </p:cNvPr>
          <p:cNvSpPr txBox="1"/>
          <p:nvPr/>
        </p:nvSpPr>
        <p:spPr>
          <a:xfrm>
            <a:off x="4647399" y="2516153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Multicollinearity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99D051-D4B0-D948-A8AA-5982C4CDB63F}"/>
              </a:ext>
            </a:extLst>
          </p:cNvPr>
          <p:cNvCxnSpPr>
            <a:cxnSpLocks/>
          </p:cNvCxnSpPr>
          <p:nvPr/>
        </p:nvCxnSpPr>
        <p:spPr>
          <a:xfrm flipH="1">
            <a:off x="5728130" y="2827372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01923D9B-FF46-0C4D-AF32-E05A46A9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9571" y="203802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1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predicting</a:t>
            </a:r>
            <a:r>
              <a:rPr lang="nl-NL" dirty="0"/>
              <a:t> energy </a:t>
            </a:r>
            <a:r>
              <a:rPr lang="nl-NL" dirty="0" err="1"/>
              <a:t>consumption</a:t>
            </a:r>
            <a:r>
              <a:rPr lang="nl-NL" dirty="0"/>
              <a:t> as a </a:t>
            </a:r>
            <a:r>
              <a:rPr lang="nl-NL" dirty="0" err="1"/>
              <a:t>function</a:t>
            </a:r>
            <a:r>
              <a:rPr lang="nl-NL" dirty="0"/>
              <a:t> of </a:t>
            </a:r>
            <a:r>
              <a:rPr lang="nl-NL" dirty="0" err="1"/>
              <a:t>occupant</a:t>
            </a:r>
            <a:r>
              <a:rPr lang="nl-NL" dirty="0"/>
              <a:t> </a:t>
            </a:r>
            <a:r>
              <a:rPr lang="nl-NL" dirty="0" err="1"/>
              <a:t>demographics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595111-5281-1742-B4CC-0BF0A3089D72}"/>
              </a:ext>
            </a:extLst>
          </p:cNvPr>
          <p:cNvCxnSpPr>
            <a:cxnSpLocks/>
          </p:cNvCxnSpPr>
          <p:nvPr/>
        </p:nvCxnSpPr>
        <p:spPr>
          <a:xfrm>
            <a:off x="3971481" y="1573823"/>
            <a:ext cx="0" cy="4521285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C11B02-B73C-944A-B035-D2DB3FB8A2FA}"/>
              </a:ext>
            </a:extLst>
          </p:cNvPr>
          <p:cNvSpPr txBox="1"/>
          <p:nvPr/>
        </p:nvSpPr>
        <p:spPr>
          <a:xfrm>
            <a:off x="6272184" y="2007222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7BAEA-2454-A640-947B-15D29FC8E9CD}"/>
              </a:ext>
            </a:extLst>
          </p:cNvPr>
          <p:cNvCxnSpPr>
            <a:cxnSpLocks/>
          </p:cNvCxnSpPr>
          <p:nvPr/>
        </p:nvCxnSpPr>
        <p:spPr>
          <a:xfrm flipH="1">
            <a:off x="7363674" y="2316116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Presentation with bar chart">
            <a:extLst>
              <a:ext uri="{FF2B5EF4-FFF2-40B4-BE49-F238E27FC236}">
                <a16:creationId xmlns:a16="http://schemas.microsoft.com/office/drawing/2014/main" id="{394A0989-D320-6240-AC86-4D4B18F0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1213" y="1500387"/>
            <a:ext cx="540000" cy="5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9A45E0-C336-CC42-ABF8-79358A97D2DE}"/>
              </a:ext>
            </a:extLst>
          </p:cNvPr>
          <p:cNvSpPr txBox="1"/>
          <p:nvPr/>
        </p:nvSpPr>
        <p:spPr>
          <a:xfrm>
            <a:off x="4554237" y="2511913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Electricity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19182-DF49-3541-937C-4788AFB8C906}"/>
              </a:ext>
            </a:extLst>
          </p:cNvPr>
          <p:cNvCxnSpPr>
            <a:cxnSpLocks/>
          </p:cNvCxnSpPr>
          <p:nvPr/>
        </p:nvCxnSpPr>
        <p:spPr>
          <a:xfrm flipH="1">
            <a:off x="5628143" y="2820807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2084D2-FEBE-5240-9EA8-609355D23332}"/>
              </a:ext>
            </a:extLst>
          </p:cNvPr>
          <p:cNvSpPr txBox="1"/>
          <p:nvPr/>
        </p:nvSpPr>
        <p:spPr>
          <a:xfrm>
            <a:off x="8532319" y="2544082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Gas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932C1D-664F-C842-B451-C9870C1DBB3F}"/>
              </a:ext>
            </a:extLst>
          </p:cNvPr>
          <p:cNvCxnSpPr>
            <a:cxnSpLocks/>
          </p:cNvCxnSpPr>
          <p:nvPr/>
        </p:nvCxnSpPr>
        <p:spPr>
          <a:xfrm flipH="1">
            <a:off x="9623809" y="2852976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9C1C1-E3AC-834D-A379-F2BF03C1B718}"/>
              </a:ext>
            </a:extLst>
          </p:cNvPr>
          <p:cNvSpPr txBox="1"/>
          <p:nvPr/>
        </p:nvSpPr>
        <p:spPr>
          <a:xfrm>
            <a:off x="4146763" y="2944157"/>
            <a:ext cx="374872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Men consume more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People between 25 and 44 consume less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Western migrants consume more electricity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BB4C7-1D69-5642-95C3-7264FA657190}"/>
              </a:ext>
            </a:extLst>
          </p:cNvPr>
          <p:cNvSpPr txBox="1"/>
          <p:nvPr/>
        </p:nvSpPr>
        <p:spPr>
          <a:xfrm>
            <a:off x="8118753" y="2944157"/>
            <a:ext cx="352695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Men consume more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People between 25 and 44 consume less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Dutch people consume more gas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E16CA0-FB89-C44E-BC9E-D183B0636657}"/>
              </a:ext>
            </a:extLst>
          </p:cNvPr>
          <p:cNvSpPr txBox="1"/>
          <p:nvPr/>
        </p:nvSpPr>
        <p:spPr>
          <a:xfrm>
            <a:off x="635858" y="2657852"/>
            <a:ext cx="2897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Model selection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981EA4-58A3-9340-9E5E-736ED6285E18}"/>
              </a:ext>
            </a:extLst>
          </p:cNvPr>
          <p:cNvCxnSpPr>
            <a:cxnSpLocks/>
          </p:cNvCxnSpPr>
          <p:nvPr/>
        </p:nvCxnSpPr>
        <p:spPr>
          <a:xfrm flipH="1">
            <a:off x="1727348" y="2966746"/>
            <a:ext cx="755079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FD7BD1-98D4-C541-A64B-167C72240CDB}"/>
              </a:ext>
            </a:extLst>
          </p:cNvPr>
          <p:cNvSpPr txBox="1"/>
          <p:nvPr/>
        </p:nvSpPr>
        <p:spPr>
          <a:xfrm>
            <a:off x="541010" y="3244921"/>
            <a:ext cx="30868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Including interaction variables leads to marginally better performance for both electricity and gas</a:t>
            </a:r>
          </a:p>
        </p:txBody>
      </p:sp>
      <p:pic>
        <p:nvPicPr>
          <p:cNvPr id="36" name="Graphic 35" descr="Bar graph with upward trend">
            <a:extLst>
              <a:ext uri="{FF2B5EF4-FFF2-40B4-BE49-F238E27FC236}">
                <a16:creationId xmlns:a16="http://schemas.microsoft.com/office/drawing/2014/main" id="{8CB1F868-5BD9-E944-9064-F4947BFB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4887" y="1983259"/>
            <a:ext cx="540000" cy="54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E45B898-824E-354A-A3F6-201FC866C880}"/>
              </a:ext>
            </a:extLst>
          </p:cNvPr>
          <p:cNvSpPr txBox="1"/>
          <p:nvPr/>
        </p:nvSpPr>
        <p:spPr>
          <a:xfrm>
            <a:off x="5419841" y="5111870"/>
            <a:ext cx="482417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People in the age group 25 – 44 should be exempted from </a:t>
            </a:r>
            <a:r>
              <a:rPr lang="en-GB" sz="1400" dirty="0" err="1"/>
              <a:t>behavior</a:t>
            </a:r>
            <a:r>
              <a:rPr lang="en-GB" sz="1400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Men should be disproportionally targeted for </a:t>
            </a:r>
            <a:r>
              <a:rPr lang="en-GB" sz="1400" dirty="0" err="1"/>
              <a:t>behavior</a:t>
            </a:r>
            <a:r>
              <a:rPr lang="en-GB" sz="1400" dirty="0"/>
              <a:t> change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4EA621-7E85-0C42-8510-49AA838C6303}"/>
              </a:ext>
            </a:extLst>
          </p:cNvPr>
          <p:cNvCxnSpPr>
            <a:cxnSpLocks/>
          </p:cNvCxnSpPr>
          <p:nvPr/>
        </p:nvCxnSpPr>
        <p:spPr>
          <a:xfrm>
            <a:off x="5812628" y="4347474"/>
            <a:ext cx="0" cy="286073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DCFAC4-FAB1-504F-B7AA-6033CD964894}"/>
              </a:ext>
            </a:extLst>
          </p:cNvPr>
          <p:cNvCxnSpPr>
            <a:cxnSpLocks/>
          </p:cNvCxnSpPr>
          <p:nvPr/>
        </p:nvCxnSpPr>
        <p:spPr>
          <a:xfrm>
            <a:off x="9780889" y="4347474"/>
            <a:ext cx="0" cy="286073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6516D9-6296-FE4B-8D73-3AF15C0D3D02}"/>
              </a:ext>
            </a:extLst>
          </p:cNvPr>
          <p:cNvCxnSpPr>
            <a:cxnSpLocks/>
          </p:cNvCxnSpPr>
          <p:nvPr/>
        </p:nvCxnSpPr>
        <p:spPr>
          <a:xfrm flipH="1">
            <a:off x="5812628" y="4633547"/>
            <a:ext cx="3968261" cy="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92E0A3-E402-EA4E-BBE6-7F4DD2160FBB}"/>
              </a:ext>
            </a:extLst>
          </p:cNvPr>
          <p:cNvCxnSpPr>
            <a:cxnSpLocks/>
          </p:cNvCxnSpPr>
          <p:nvPr/>
        </p:nvCxnSpPr>
        <p:spPr>
          <a:xfrm>
            <a:off x="7800601" y="4702097"/>
            <a:ext cx="0" cy="286073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7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0B0E-2999-C544-9527-5669C8D0A9DE}"/>
              </a:ext>
            </a:extLst>
          </p:cNvPr>
          <p:cNvSpPr/>
          <p:nvPr/>
        </p:nvSpPr>
        <p:spPr bwMode="auto">
          <a:xfrm>
            <a:off x="1052279" y="2440161"/>
            <a:ext cx="8206011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104A2-344E-A143-BC3E-1DAB6FB828B8}"/>
              </a:ext>
            </a:extLst>
          </p:cNvPr>
          <p:cNvSpPr/>
          <p:nvPr/>
        </p:nvSpPr>
        <p:spPr bwMode="auto">
          <a:xfrm>
            <a:off x="708944" y="3728511"/>
            <a:ext cx="8004227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3AA30-69BF-F84F-A10D-47338158BE1F}"/>
              </a:ext>
            </a:extLst>
          </p:cNvPr>
          <p:cNvSpPr txBox="1"/>
          <p:nvPr/>
        </p:nvSpPr>
        <p:spPr>
          <a:xfrm>
            <a:off x="913582" y="3681015"/>
            <a:ext cx="29473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Classify inefficient homes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C26C1-B989-5342-97FC-929223AAF39C}"/>
              </a:ext>
            </a:extLst>
          </p:cNvPr>
          <p:cNvSpPr txBox="1"/>
          <p:nvPr/>
        </p:nvSpPr>
        <p:spPr>
          <a:xfrm>
            <a:off x="4920476" y="3676303"/>
            <a:ext cx="23510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Building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9104-E3D8-884A-A031-1BCF6DCA834E}"/>
              </a:ext>
            </a:extLst>
          </p:cNvPr>
          <p:cNvSpPr txBox="1"/>
          <p:nvPr/>
        </p:nvSpPr>
        <p:spPr>
          <a:xfrm>
            <a:off x="8563372" y="3686250"/>
            <a:ext cx="2444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Occupant demographics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757653-6E43-7946-A0D7-E33EA3FEC359}"/>
              </a:ext>
            </a:extLst>
          </p:cNvPr>
          <p:cNvCxnSpPr>
            <a:cxnSpLocks/>
          </p:cNvCxnSpPr>
          <p:nvPr/>
        </p:nvCxnSpPr>
        <p:spPr>
          <a:xfrm>
            <a:off x="7935990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CB98E-4904-BC48-BDE4-0064DBE63834}"/>
              </a:ext>
            </a:extLst>
          </p:cNvPr>
          <p:cNvCxnSpPr>
            <a:cxnSpLocks/>
          </p:cNvCxnSpPr>
          <p:nvPr/>
        </p:nvCxnSpPr>
        <p:spPr>
          <a:xfrm>
            <a:off x="4236823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669E7-E506-824D-98E7-14323CDF1560}"/>
              </a:ext>
            </a:extLst>
          </p:cNvPr>
          <p:cNvCxnSpPr>
            <a:cxnSpLocks/>
          </p:cNvCxnSpPr>
          <p:nvPr/>
        </p:nvCxnSpPr>
        <p:spPr>
          <a:xfrm>
            <a:off x="1962876" y="3992870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F0F2B-B754-2548-9F3B-B6828F53C05F}"/>
              </a:ext>
            </a:extLst>
          </p:cNvPr>
          <p:cNvCxnSpPr>
            <a:cxnSpLocks/>
          </p:cNvCxnSpPr>
          <p:nvPr/>
        </p:nvCxnSpPr>
        <p:spPr>
          <a:xfrm>
            <a:off x="5662043" y="3992870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47E2D-5BAE-4347-8CE9-597C9F4A39EE}"/>
              </a:ext>
            </a:extLst>
          </p:cNvPr>
          <p:cNvCxnSpPr>
            <a:cxnSpLocks/>
          </p:cNvCxnSpPr>
          <p:nvPr/>
        </p:nvCxnSpPr>
        <p:spPr>
          <a:xfrm>
            <a:off x="9361210" y="4020407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5A5BE9A7-0BB5-7748-9959-E5736E5A0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000" y="2933329"/>
            <a:ext cx="540000" cy="540000"/>
          </a:xfrm>
          <a:prstGeom prst="rect">
            <a:avLst/>
          </a:prstGeom>
        </p:spPr>
      </p:pic>
      <p:pic>
        <p:nvPicPr>
          <p:cNvPr id="23" name="Graphic 22" descr="Man and woman">
            <a:extLst>
              <a:ext uri="{FF2B5EF4-FFF2-40B4-BE49-F238E27FC236}">
                <a16:creationId xmlns:a16="http://schemas.microsoft.com/office/drawing/2014/main" id="{EC302FAB-8477-F748-BCA5-0FCB9FF33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5572" y="2933329"/>
            <a:ext cx="540000" cy="540000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FBD43489-E59F-224B-8367-C0452AA56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7238" y="293332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7"/>
            <a:ext cx="12192000" cy="3427447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15C2626E-5501-9441-BF23-8CFE4728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3957862"/>
            <a:ext cx="720000" cy="72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D94FAC-EE04-D949-A960-49DB66B9C015}"/>
              </a:ext>
            </a:extLst>
          </p:cNvPr>
          <p:cNvCxnSpPr/>
          <p:nvPr/>
        </p:nvCxnSpPr>
        <p:spPr>
          <a:xfrm>
            <a:off x="1459145" y="4988178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31139F-C7F5-7143-9AFC-6B682D2AE384}"/>
              </a:ext>
            </a:extLst>
          </p:cNvPr>
          <p:cNvCxnSpPr>
            <a:cxnSpLocks/>
          </p:cNvCxnSpPr>
          <p:nvPr/>
        </p:nvCxnSpPr>
        <p:spPr>
          <a:xfrm>
            <a:off x="1459146" y="4814701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CD0F0-D76A-9A4C-B1F3-706DF3D26ABA}"/>
              </a:ext>
            </a:extLst>
          </p:cNvPr>
          <p:cNvCxnSpPr>
            <a:cxnSpLocks/>
          </p:cNvCxnSpPr>
          <p:nvPr/>
        </p:nvCxnSpPr>
        <p:spPr>
          <a:xfrm>
            <a:off x="10513563" y="4814701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558016-62B8-984B-AD71-533C299EEC8F}"/>
              </a:ext>
            </a:extLst>
          </p:cNvPr>
          <p:cNvSpPr txBox="1"/>
          <p:nvPr/>
        </p:nvSpPr>
        <p:spPr>
          <a:xfrm>
            <a:off x="759531" y="5187823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78D04-0F3E-9C42-A48D-716B5C3EF0A6}"/>
              </a:ext>
            </a:extLst>
          </p:cNvPr>
          <p:cNvSpPr txBox="1"/>
          <p:nvPr/>
        </p:nvSpPr>
        <p:spPr>
          <a:xfrm>
            <a:off x="3548344" y="5187823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1A452-9F00-1E4C-9B80-1907D21E889D}"/>
              </a:ext>
            </a:extLst>
          </p:cNvPr>
          <p:cNvSpPr txBox="1"/>
          <p:nvPr/>
        </p:nvSpPr>
        <p:spPr>
          <a:xfrm>
            <a:off x="6409838" y="5187823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C6446-0982-1D41-873A-1B074E3E9319}"/>
              </a:ext>
            </a:extLst>
          </p:cNvPr>
          <p:cNvSpPr txBox="1"/>
          <p:nvPr/>
        </p:nvSpPr>
        <p:spPr>
          <a:xfrm>
            <a:off x="2165732" y="1362400"/>
            <a:ext cx="78605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47169-7EE5-EA48-AF7A-CB6809439509}"/>
              </a:ext>
            </a:extLst>
          </p:cNvPr>
          <p:cNvSpPr txBox="1"/>
          <p:nvPr/>
        </p:nvSpPr>
        <p:spPr>
          <a:xfrm>
            <a:off x="9833889" y="5187823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ED570-EF0E-8845-ADBB-4D974C186E78}"/>
              </a:ext>
            </a:extLst>
          </p:cNvPr>
          <p:cNvCxnSpPr>
            <a:cxnSpLocks/>
          </p:cNvCxnSpPr>
          <p:nvPr/>
        </p:nvCxnSpPr>
        <p:spPr>
          <a:xfrm>
            <a:off x="4477285" y="4814701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CEA047-A8FC-E941-9E61-D6E961F281C8}"/>
              </a:ext>
            </a:extLst>
          </p:cNvPr>
          <p:cNvCxnSpPr>
            <a:cxnSpLocks/>
          </p:cNvCxnSpPr>
          <p:nvPr/>
        </p:nvCxnSpPr>
        <p:spPr>
          <a:xfrm>
            <a:off x="7495424" y="4814701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86D9E3C1-A1F3-064A-80B4-87A8355DD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3957862"/>
            <a:ext cx="720000" cy="720000"/>
          </a:xfrm>
          <a:prstGeom prst="rect">
            <a:avLst/>
          </a:prstGeom>
        </p:spPr>
      </p:pic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B8AE8CE8-45CC-C44E-AECC-6FE61B220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3957862"/>
            <a:ext cx="720000" cy="720000"/>
          </a:xfrm>
          <a:prstGeom prst="rect">
            <a:avLst/>
          </a:prstGeom>
        </p:spPr>
      </p:pic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20B5BB8A-E411-CA42-9031-27B5A3234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3957862"/>
            <a:ext cx="720000" cy="7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49B26B-002A-F742-A602-43129A5E81B6}"/>
              </a:ext>
            </a:extLst>
          </p:cNvPr>
          <p:cNvSpPr txBox="1"/>
          <p:nvPr/>
        </p:nvSpPr>
        <p:spPr>
          <a:xfrm>
            <a:off x="6409838" y="5490801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3511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92724-E41E-CC46-A83A-B1D1BC258282}"/>
              </a:ext>
            </a:extLst>
          </p:cNvPr>
          <p:cNvSpPr txBox="1"/>
          <p:nvPr/>
        </p:nvSpPr>
        <p:spPr>
          <a:xfrm>
            <a:off x="3052795" y="3121223"/>
            <a:ext cx="608641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1624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03A13A-6B0F-2E4A-8DA2-925E78011677}"/>
              </a:ext>
            </a:extLst>
          </p:cNvPr>
          <p:cNvSpPr/>
          <p:nvPr/>
        </p:nvSpPr>
        <p:spPr bwMode="auto">
          <a:xfrm>
            <a:off x="3193322" y="2420940"/>
            <a:ext cx="7680234" cy="8607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1E2CD9-B956-434D-9FA0-62BE67739C56}"/>
              </a:ext>
            </a:extLst>
          </p:cNvPr>
          <p:cNvSpPr/>
          <p:nvPr/>
        </p:nvSpPr>
        <p:spPr bwMode="auto">
          <a:xfrm>
            <a:off x="3295307" y="3696416"/>
            <a:ext cx="8055562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0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Cook, J., Oreskes, N., Doran, P. T., Anderegg, W. R., </a:t>
            </a:r>
            <a:r>
              <a:rPr lang="en-GB" dirty="0" err="1"/>
              <a:t>Verheggen</a:t>
            </a:r>
            <a:r>
              <a:rPr lang="en-GB" dirty="0"/>
              <a:t>, B., </a:t>
            </a:r>
            <a:r>
              <a:rPr lang="en-GB" dirty="0" err="1"/>
              <a:t>Maibach</a:t>
            </a:r>
            <a:r>
              <a:rPr lang="en-GB" dirty="0"/>
              <a:t>, E. W., . . . others (2016). Consensus on consensus: a synthesis of consensus estimates on human-caused global warming. Environmental Research Letters, 11(4), 048002. 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relevance of our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3AA30-69BF-F84F-A10D-47338158BE1F}"/>
              </a:ext>
            </a:extLst>
          </p:cNvPr>
          <p:cNvSpPr txBox="1"/>
          <p:nvPr/>
        </p:nvSpPr>
        <p:spPr>
          <a:xfrm>
            <a:off x="913582" y="2538015"/>
            <a:ext cx="29473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Consensus on anthropogenic climate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C26C1-B989-5342-97FC-929223AAF39C}"/>
              </a:ext>
            </a:extLst>
          </p:cNvPr>
          <p:cNvSpPr txBox="1"/>
          <p:nvPr/>
        </p:nvSpPr>
        <p:spPr>
          <a:xfrm>
            <a:off x="5209013" y="2784237"/>
            <a:ext cx="17547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Paris agreement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9104-E3D8-884A-A031-1BCF6DCA834E}"/>
              </a:ext>
            </a:extLst>
          </p:cNvPr>
          <p:cNvSpPr txBox="1"/>
          <p:nvPr/>
        </p:nvSpPr>
        <p:spPr>
          <a:xfrm>
            <a:off x="8699451" y="2784237"/>
            <a:ext cx="21722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Housing associations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D3F8D-0B4B-644C-828B-64FB1E3E533C}"/>
              </a:ext>
            </a:extLst>
          </p:cNvPr>
          <p:cNvSpPr txBox="1"/>
          <p:nvPr/>
        </p:nvSpPr>
        <p:spPr>
          <a:xfrm>
            <a:off x="4377118" y="3543302"/>
            <a:ext cx="343776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 temperature rise to 2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Adapt to climate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Redirect financial flows towards sustainable development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757653-6E43-7946-A0D7-E33EA3FEC359}"/>
              </a:ext>
            </a:extLst>
          </p:cNvPr>
          <p:cNvCxnSpPr>
            <a:cxnSpLocks/>
          </p:cNvCxnSpPr>
          <p:nvPr/>
        </p:nvCxnSpPr>
        <p:spPr>
          <a:xfrm>
            <a:off x="7935990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CB98E-4904-BC48-BDE4-0064DBE63834}"/>
              </a:ext>
            </a:extLst>
          </p:cNvPr>
          <p:cNvCxnSpPr>
            <a:cxnSpLocks/>
          </p:cNvCxnSpPr>
          <p:nvPr/>
        </p:nvCxnSpPr>
        <p:spPr>
          <a:xfrm>
            <a:off x="4236823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669E7-E506-824D-98E7-14323CDF1560}"/>
              </a:ext>
            </a:extLst>
          </p:cNvPr>
          <p:cNvCxnSpPr>
            <a:cxnSpLocks/>
          </p:cNvCxnSpPr>
          <p:nvPr/>
        </p:nvCxnSpPr>
        <p:spPr>
          <a:xfrm>
            <a:off x="1962876" y="309605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F0F2B-B754-2548-9F3B-B6828F53C05F}"/>
              </a:ext>
            </a:extLst>
          </p:cNvPr>
          <p:cNvCxnSpPr>
            <a:cxnSpLocks/>
          </p:cNvCxnSpPr>
          <p:nvPr/>
        </p:nvCxnSpPr>
        <p:spPr>
          <a:xfrm>
            <a:off x="5662043" y="309605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47E2D-5BAE-4347-8CE9-597C9F4A39EE}"/>
              </a:ext>
            </a:extLst>
          </p:cNvPr>
          <p:cNvCxnSpPr>
            <a:cxnSpLocks/>
          </p:cNvCxnSpPr>
          <p:nvPr/>
        </p:nvCxnSpPr>
        <p:spPr>
          <a:xfrm>
            <a:off x="9361210" y="3123592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House">
            <a:extLst>
              <a:ext uri="{FF2B5EF4-FFF2-40B4-BE49-F238E27FC236}">
                <a16:creationId xmlns:a16="http://schemas.microsoft.com/office/drawing/2014/main" id="{859F667E-CD2B-CB47-9E3D-DC0A5B7F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0359" y="1863695"/>
            <a:ext cx="468000" cy="468000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5664E6E9-C964-9142-AE75-765E420DB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1194" y="1863695"/>
            <a:ext cx="468000" cy="468000"/>
          </a:xfrm>
          <a:prstGeom prst="rect">
            <a:avLst/>
          </a:prstGeom>
        </p:spPr>
      </p:pic>
      <p:pic>
        <p:nvPicPr>
          <p:cNvPr id="20" name="Graphic 19" descr="Earth globe Africa and Europe">
            <a:extLst>
              <a:ext uri="{FF2B5EF4-FFF2-40B4-BE49-F238E27FC236}">
                <a16:creationId xmlns:a16="http://schemas.microsoft.com/office/drawing/2014/main" id="{A1D0EBA4-BDE0-454A-832D-4AB2BEFA7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3238" y="1863695"/>
            <a:ext cx="468000" cy="46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27FFA8-3373-C646-883A-9EB23706716B}"/>
              </a:ext>
            </a:extLst>
          </p:cNvPr>
          <p:cNvSpPr txBox="1"/>
          <p:nvPr/>
        </p:nvSpPr>
        <p:spPr>
          <a:xfrm>
            <a:off x="668359" y="3543302"/>
            <a:ext cx="34377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 of 11944 research papers that express an opinion on climate change, 97.1% endorsed the existence of anthropogenic climate change*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57E2D-FCE8-E34E-A693-4388103633CC}"/>
              </a:ext>
            </a:extLst>
          </p:cNvPr>
          <p:cNvSpPr txBox="1"/>
          <p:nvPr/>
        </p:nvSpPr>
        <p:spPr>
          <a:xfrm>
            <a:off x="8065477" y="3543302"/>
            <a:ext cx="34377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Average energy label B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Carbon neutral housing stock in 2050</a:t>
            </a:r>
          </a:p>
        </p:txBody>
      </p:sp>
    </p:spTree>
    <p:extLst>
      <p:ext uri="{BB962C8B-B14F-4D97-AF65-F5344CB8AC3E}">
        <p14:creationId xmlns:p14="http://schemas.microsoft.com/office/powerpoint/2010/main" val="121252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Cook, J., Oreskes, N., Doran, P. T., Anderegg, W. R., </a:t>
            </a:r>
            <a:r>
              <a:rPr lang="en-GB" dirty="0" err="1"/>
              <a:t>Verheggen</a:t>
            </a:r>
            <a:r>
              <a:rPr lang="en-GB" dirty="0"/>
              <a:t>, B., </a:t>
            </a:r>
            <a:r>
              <a:rPr lang="en-GB" dirty="0" err="1"/>
              <a:t>Maibach</a:t>
            </a:r>
            <a:r>
              <a:rPr lang="en-GB" dirty="0"/>
              <a:t>, E. W., . . . others (2016). Consensus on consensus: a synthesis of consensus estimates on human-caused global warming. Environmental Research Letters, 11(4), 048002. 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relevance of our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3AA30-69BF-F84F-A10D-47338158BE1F}"/>
              </a:ext>
            </a:extLst>
          </p:cNvPr>
          <p:cNvSpPr txBox="1"/>
          <p:nvPr/>
        </p:nvSpPr>
        <p:spPr>
          <a:xfrm>
            <a:off x="913582" y="2538015"/>
            <a:ext cx="29473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Consensus on anthropogenic climate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C26C1-B989-5342-97FC-929223AAF39C}"/>
              </a:ext>
            </a:extLst>
          </p:cNvPr>
          <p:cNvSpPr txBox="1"/>
          <p:nvPr/>
        </p:nvSpPr>
        <p:spPr>
          <a:xfrm>
            <a:off x="5209013" y="2784237"/>
            <a:ext cx="17547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Paris agreement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9104-E3D8-884A-A031-1BCF6DCA834E}"/>
              </a:ext>
            </a:extLst>
          </p:cNvPr>
          <p:cNvSpPr txBox="1"/>
          <p:nvPr/>
        </p:nvSpPr>
        <p:spPr>
          <a:xfrm>
            <a:off x="8699451" y="2784237"/>
            <a:ext cx="21722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Housing associations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D3F8D-0B4B-644C-828B-64FB1E3E533C}"/>
              </a:ext>
            </a:extLst>
          </p:cNvPr>
          <p:cNvSpPr txBox="1"/>
          <p:nvPr/>
        </p:nvSpPr>
        <p:spPr>
          <a:xfrm>
            <a:off x="4377118" y="3543302"/>
            <a:ext cx="343776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 temperature rise to 2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Adapt to climate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Redirect financial flows towards sustainable development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757653-6E43-7946-A0D7-E33EA3FEC359}"/>
              </a:ext>
            </a:extLst>
          </p:cNvPr>
          <p:cNvCxnSpPr>
            <a:cxnSpLocks/>
          </p:cNvCxnSpPr>
          <p:nvPr/>
        </p:nvCxnSpPr>
        <p:spPr>
          <a:xfrm>
            <a:off x="7935990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CB98E-4904-BC48-BDE4-0064DBE63834}"/>
              </a:ext>
            </a:extLst>
          </p:cNvPr>
          <p:cNvCxnSpPr>
            <a:cxnSpLocks/>
          </p:cNvCxnSpPr>
          <p:nvPr/>
        </p:nvCxnSpPr>
        <p:spPr>
          <a:xfrm>
            <a:off x="4236823" y="1605941"/>
            <a:ext cx="0" cy="4428000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669E7-E506-824D-98E7-14323CDF1560}"/>
              </a:ext>
            </a:extLst>
          </p:cNvPr>
          <p:cNvCxnSpPr>
            <a:cxnSpLocks/>
          </p:cNvCxnSpPr>
          <p:nvPr/>
        </p:nvCxnSpPr>
        <p:spPr>
          <a:xfrm>
            <a:off x="1962876" y="309605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F0F2B-B754-2548-9F3B-B6828F53C05F}"/>
              </a:ext>
            </a:extLst>
          </p:cNvPr>
          <p:cNvCxnSpPr>
            <a:cxnSpLocks/>
          </p:cNvCxnSpPr>
          <p:nvPr/>
        </p:nvCxnSpPr>
        <p:spPr>
          <a:xfrm>
            <a:off x="5662043" y="309605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47E2D-5BAE-4347-8CE9-597C9F4A39EE}"/>
              </a:ext>
            </a:extLst>
          </p:cNvPr>
          <p:cNvCxnSpPr>
            <a:cxnSpLocks/>
          </p:cNvCxnSpPr>
          <p:nvPr/>
        </p:nvCxnSpPr>
        <p:spPr>
          <a:xfrm>
            <a:off x="9361210" y="3123592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House">
            <a:extLst>
              <a:ext uri="{FF2B5EF4-FFF2-40B4-BE49-F238E27FC236}">
                <a16:creationId xmlns:a16="http://schemas.microsoft.com/office/drawing/2014/main" id="{859F667E-CD2B-CB47-9E3D-DC0A5B7F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0359" y="1863695"/>
            <a:ext cx="468000" cy="468000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5664E6E9-C964-9142-AE75-765E420DB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1194" y="1863695"/>
            <a:ext cx="468000" cy="468000"/>
          </a:xfrm>
          <a:prstGeom prst="rect">
            <a:avLst/>
          </a:prstGeom>
        </p:spPr>
      </p:pic>
      <p:pic>
        <p:nvPicPr>
          <p:cNvPr id="20" name="Graphic 19" descr="Earth globe Africa and Europe">
            <a:extLst>
              <a:ext uri="{FF2B5EF4-FFF2-40B4-BE49-F238E27FC236}">
                <a16:creationId xmlns:a16="http://schemas.microsoft.com/office/drawing/2014/main" id="{A1D0EBA4-BDE0-454A-832D-4AB2BEFA7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3238" y="1863695"/>
            <a:ext cx="468000" cy="46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27FFA8-3373-C646-883A-9EB23706716B}"/>
              </a:ext>
            </a:extLst>
          </p:cNvPr>
          <p:cNvSpPr txBox="1"/>
          <p:nvPr/>
        </p:nvSpPr>
        <p:spPr>
          <a:xfrm>
            <a:off x="668359" y="3543302"/>
            <a:ext cx="34377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 of 11944 research papers that express an opinion on climate change, 97.1% endorsed the existence of anthropogenic climate change*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57E2D-FCE8-E34E-A693-4388103633CC}"/>
              </a:ext>
            </a:extLst>
          </p:cNvPr>
          <p:cNvSpPr txBox="1"/>
          <p:nvPr/>
        </p:nvSpPr>
        <p:spPr>
          <a:xfrm>
            <a:off x="8065477" y="3543302"/>
            <a:ext cx="34377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Average energy label B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Carbon neutral housing stock in 2050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C6797-5081-494E-9BFE-F19FF5A96638}"/>
              </a:ext>
            </a:extLst>
          </p:cNvPr>
          <p:cNvSpPr/>
          <p:nvPr/>
        </p:nvSpPr>
        <p:spPr bwMode="auto">
          <a:xfrm>
            <a:off x="400377" y="1470900"/>
            <a:ext cx="11234776" cy="241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4B0E4-3866-8F43-AED7-EF791E5CC945}"/>
              </a:ext>
            </a:extLst>
          </p:cNvPr>
          <p:cNvSpPr/>
          <p:nvPr/>
        </p:nvSpPr>
        <p:spPr bwMode="auto">
          <a:xfrm>
            <a:off x="576497" y="3890471"/>
            <a:ext cx="7488980" cy="241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8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goal of our research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8880E-A3D5-F24C-BA6E-B6F0040133EC}"/>
              </a:ext>
            </a:extLst>
          </p:cNvPr>
          <p:cNvSpPr txBox="1"/>
          <p:nvPr/>
        </p:nvSpPr>
        <p:spPr>
          <a:xfrm>
            <a:off x="1639109" y="3535302"/>
            <a:ext cx="29798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Help housing associations become carbon neutral in 2050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5B9F2B-0983-C445-8657-FF621E8D6A70}"/>
              </a:ext>
            </a:extLst>
          </p:cNvPr>
          <p:cNvCxnSpPr>
            <a:cxnSpLocks/>
          </p:cNvCxnSpPr>
          <p:nvPr/>
        </p:nvCxnSpPr>
        <p:spPr>
          <a:xfrm>
            <a:off x="1448793" y="3423537"/>
            <a:ext cx="0" cy="651794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Target">
            <a:extLst>
              <a:ext uri="{FF2B5EF4-FFF2-40B4-BE49-F238E27FC236}">
                <a16:creationId xmlns:a16="http://schemas.microsoft.com/office/drawing/2014/main" id="{2B2B522C-E03D-1A4B-B692-A256CD95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66" y="3389434"/>
            <a:ext cx="720000" cy="720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CEEE4-893F-B84E-AC72-4FFA5E730CF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618951" y="3750746"/>
            <a:ext cx="1508303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1A7B3-5E1E-9044-B98F-96145D7AE1DE}"/>
              </a:ext>
            </a:extLst>
          </p:cNvPr>
          <p:cNvCxnSpPr>
            <a:cxnSpLocks/>
          </p:cNvCxnSpPr>
          <p:nvPr/>
        </p:nvCxnSpPr>
        <p:spPr>
          <a:xfrm flipV="1">
            <a:off x="5503021" y="2020995"/>
            <a:ext cx="0" cy="3456877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77125-C85D-F049-88CB-16566F31FD67}"/>
              </a:ext>
            </a:extLst>
          </p:cNvPr>
          <p:cNvCxnSpPr>
            <a:cxnSpLocks/>
          </p:cNvCxnSpPr>
          <p:nvPr/>
        </p:nvCxnSpPr>
        <p:spPr>
          <a:xfrm flipV="1">
            <a:off x="5503021" y="2020995"/>
            <a:ext cx="624233" cy="2624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12414A-5513-014C-97DC-ECA1D8580CD7}"/>
              </a:ext>
            </a:extLst>
          </p:cNvPr>
          <p:cNvCxnSpPr>
            <a:cxnSpLocks/>
          </p:cNvCxnSpPr>
          <p:nvPr/>
        </p:nvCxnSpPr>
        <p:spPr>
          <a:xfrm flipV="1">
            <a:off x="5503021" y="5499067"/>
            <a:ext cx="624233" cy="2624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2ECFA1-F0A8-104A-9115-A43C0181FFF8}"/>
              </a:ext>
            </a:extLst>
          </p:cNvPr>
          <p:cNvCxnSpPr>
            <a:cxnSpLocks/>
          </p:cNvCxnSpPr>
          <p:nvPr/>
        </p:nvCxnSpPr>
        <p:spPr>
          <a:xfrm>
            <a:off x="6841476" y="1678136"/>
            <a:ext cx="0" cy="651794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EF3EB0-1B65-B142-B3AD-CD93255D588B}"/>
              </a:ext>
            </a:extLst>
          </p:cNvPr>
          <p:cNvCxnSpPr>
            <a:cxnSpLocks/>
          </p:cNvCxnSpPr>
          <p:nvPr/>
        </p:nvCxnSpPr>
        <p:spPr>
          <a:xfrm>
            <a:off x="6841476" y="5133920"/>
            <a:ext cx="0" cy="651794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05FAAF-CE2A-1F4A-897C-1331BF37F706}"/>
              </a:ext>
            </a:extLst>
          </p:cNvPr>
          <p:cNvCxnSpPr>
            <a:cxnSpLocks/>
          </p:cNvCxnSpPr>
          <p:nvPr/>
        </p:nvCxnSpPr>
        <p:spPr>
          <a:xfrm>
            <a:off x="6841476" y="3389434"/>
            <a:ext cx="0" cy="651794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84EB50-703A-6040-B1AD-C2C854B8BBC3}"/>
              </a:ext>
            </a:extLst>
          </p:cNvPr>
          <p:cNvSpPr txBox="1"/>
          <p:nvPr/>
        </p:nvSpPr>
        <p:spPr>
          <a:xfrm>
            <a:off x="7031792" y="1895330"/>
            <a:ext cx="32846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Classify houses as efficient or inefficient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B711A9-54B8-2C4F-AE76-2D677BF3A651}"/>
              </a:ext>
            </a:extLst>
          </p:cNvPr>
          <p:cNvSpPr txBox="1"/>
          <p:nvPr/>
        </p:nvSpPr>
        <p:spPr>
          <a:xfrm>
            <a:off x="7031792" y="3496165"/>
            <a:ext cx="39260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Predict energy consumption based on building characteristics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E00C6-0702-9B49-819D-68463C54A54B}"/>
              </a:ext>
            </a:extLst>
          </p:cNvPr>
          <p:cNvSpPr txBox="1"/>
          <p:nvPr/>
        </p:nvSpPr>
        <p:spPr>
          <a:xfrm>
            <a:off x="7031792" y="5256877"/>
            <a:ext cx="380911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Predict energy consumption based on occupant demographics</a:t>
            </a:r>
          </a:p>
        </p:txBody>
      </p:sp>
      <p:pic>
        <p:nvPicPr>
          <p:cNvPr id="45" name="Graphic 44" descr="Home">
            <a:extLst>
              <a:ext uri="{FF2B5EF4-FFF2-40B4-BE49-F238E27FC236}">
                <a16:creationId xmlns:a16="http://schemas.microsoft.com/office/drawing/2014/main" id="{DE4CD4D3-8709-3A49-ADDF-8A5EF071E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365" y="3441609"/>
            <a:ext cx="540000" cy="540000"/>
          </a:xfrm>
          <a:prstGeom prst="rect">
            <a:avLst/>
          </a:prstGeom>
        </p:spPr>
      </p:pic>
      <p:pic>
        <p:nvPicPr>
          <p:cNvPr id="47" name="Graphic 46" descr="Man and woman">
            <a:extLst>
              <a:ext uri="{FF2B5EF4-FFF2-40B4-BE49-F238E27FC236}">
                <a16:creationId xmlns:a16="http://schemas.microsoft.com/office/drawing/2014/main" id="{78F3BD15-A963-0C45-9569-7DF3781E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4365" y="5202321"/>
            <a:ext cx="540000" cy="540000"/>
          </a:xfrm>
          <a:prstGeom prst="rect">
            <a:avLst/>
          </a:prstGeom>
        </p:spPr>
      </p:pic>
      <p:pic>
        <p:nvPicPr>
          <p:cNvPr id="49" name="Graphic 48" descr="Gears">
            <a:extLst>
              <a:ext uri="{FF2B5EF4-FFF2-40B4-BE49-F238E27FC236}">
                <a16:creationId xmlns:a16="http://schemas.microsoft.com/office/drawing/2014/main" id="{4F2FAC76-9D03-6548-BF39-5160E86FA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4365" y="175864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03A13A-6B0F-2E4A-8DA2-925E78011677}"/>
              </a:ext>
            </a:extLst>
          </p:cNvPr>
          <p:cNvSpPr/>
          <p:nvPr/>
        </p:nvSpPr>
        <p:spPr bwMode="auto">
          <a:xfrm>
            <a:off x="6242538" y="2420940"/>
            <a:ext cx="4631017" cy="8607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1E2CD9-B956-434D-9FA0-62BE67739C56}"/>
              </a:ext>
            </a:extLst>
          </p:cNvPr>
          <p:cNvSpPr/>
          <p:nvPr/>
        </p:nvSpPr>
        <p:spPr bwMode="auto">
          <a:xfrm>
            <a:off x="5782163" y="3696416"/>
            <a:ext cx="5568706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0B0E-2999-C544-9527-5669C8D0A9DE}"/>
              </a:ext>
            </a:extLst>
          </p:cNvPr>
          <p:cNvSpPr/>
          <p:nvPr/>
        </p:nvSpPr>
        <p:spPr bwMode="auto">
          <a:xfrm>
            <a:off x="1052280" y="2440161"/>
            <a:ext cx="2212960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104A2-344E-A143-BC3E-1DAB6FB828B8}"/>
              </a:ext>
            </a:extLst>
          </p:cNvPr>
          <p:cNvSpPr/>
          <p:nvPr/>
        </p:nvSpPr>
        <p:spPr bwMode="auto">
          <a:xfrm>
            <a:off x="708945" y="3728511"/>
            <a:ext cx="2212960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7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561CC-10EC-664B-A173-E5F35BB82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2CE45-19A4-024A-BB22-887ADCA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two data sets we have used in our research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DE0A7-C290-AD40-86E3-28824F9A3B59}"/>
              </a:ext>
            </a:extLst>
          </p:cNvPr>
          <p:cNvCxnSpPr>
            <a:cxnSpLocks/>
          </p:cNvCxnSpPr>
          <p:nvPr/>
        </p:nvCxnSpPr>
        <p:spPr>
          <a:xfrm>
            <a:off x="6096000" y="1553189"/>
            <a:ext cx="0" cy="4698142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30B356-0251-D745-AF53-16BE4C82B0B2}"/>
              </a:ext>
            </a:extLst>
          </p:cNvPr>
          <p:cNvSpPr txBox="1"/>
          <p:nvPr/>
        </p:nvSpPr>
        <p:spPr>
          <a:xfrm>
            <a:off x="1573005" y="2491274"/>
            <a:ext cx="29473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Republiq data set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78DFB0-F7E4-5B4A-BA6D-26B278666C11}"/>
              </a:ext>
            </a:extLst>
          </p:cNvPr>
          <p:cNvCxnSpPr>
            <a:cxnSpLocks/>
          </p:cNvCxnSpPr>
          <p:nvPr/>
        </p:nvCxnSpPr>
        <p:spPr>
          <a:xfrm>
            <a:off x="2622299" y="282071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5C4C19-5B90-994E-8B47-579CF2E3C1BF}"/>
              </a:ext>
            </a:extLst>
          </p:cNvPr>
          <p:cNvSpPr txBox="1"/>
          <p:nvPr/>
        </p:nvSpPr>
        <p:spPr>
          <a:xfrm>
            <a:off x="7671681" y="2491274"/>
            <a:ext cx="29473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CBS data set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A1522F-5AF2-024B-B3AB-3196DD0DA4AA}"/>
              </a:ext>
            </a:extLst>
          </p:cNvPr>
          <p:cNvCxnSpPr>
            <a:cxnSpLocks/>
          </p:cNvCxnSpPr>
          <p:nvPr/>
        </p:nvCxnSpPr>
        <p:spPr>
          <a:xfrm>
            <a:off x="8720975" y="2820715"/>
            <a:ext cx="848725" cy="0"/>
          </a:xfrm>
          <a:prstGeom prst="line">
            <a:avLst/>
          </a:prstGeom>
          <a:ln w="28575">
            <a:solidFill>
              <a:srgbClr val="01529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C656E78-DEFE-6B46-9543-692FDD5E05B8}"/>
              </a:ext>
            </a:extLst>
          </p:cNvPr>
          <p:cNvSpPr txBox="1"/>
          <p:nvPr/>
        </p:nvSpPr>
        <p:spPr>
          <a:xfrm>
            <a:off x="1327779" y="2903936"/>
            <a:ext cx="34377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set containing 650,000 houses owned by housing associations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97F253-A947-6F42-8B33-AEEA1BBDF739}"/>
              </a:ext>
            </a:extLst>
          </p:cNvPr>
          <p:cNvSpPr txBox="1"/>
          <p:nvPr/>
        </p:nvSpPr>
        <p:spPr>
          <a:xfrm>
            <a:off x="7426455" y="2903936"/>
            <a:ext cx="34377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set containing the 4051 4-digit postal codes in The Netherlands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C71811-743E-FA48-B8AB-744878C3BF9E}"/>
              </a:ext>
            </a:extLst>
          </p:cNvPr>
          <p:cNvCxnSpPr>
            <a:cxnSpLocks/>
          </p:cNvCxnSpPr>
          <p:nvPr/>
        </p:nvCxnSpPr>
        <p:spPr>
          <a:xfrm>
            <a:off x="3071448" y="3422208"/>
            <a:ext cx="0" cy="718966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38AD77-F0FD-B844-99DB-1EE431B8DC4C}"/>
              </a:ext>
            </a:extLst>
          </p:cNvPr>
          <p:cNvCxnSpPr>
            <a:cxnSpLocks/>
          </p:cNvCxnSpPr>
          <p:nvPr/>
        </p:nvCxnSpPr>
        <p:spPr>
          <a:xfrm>
            <a:off x="9176241" y="3422208"/>
            <a:ext cx="0" cy="718966"/>
          </a:xfrm>
          <a:prstGeom prst="line">
            <a:avLst/>
          </a:prstGeom>
          <a:ln w="38100">
            <a:solidFill>
              <a:srgbClr val="D2D2D2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20D0A8A-B474-B047-A361-1BC9F208A692}"/>
              </a:ext>
            </a:extLst>
          </p:cNvPr>
          <p:cNvSpPr txBox="1"/>
          <p:nvPr/>
        </p:nvSpPr>
        <p:spPr>
          <a:xfrm>
            <a:off x="2121154" y="4233951"/>
            <a:ext cx="190058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Roof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House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Retrofitted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BEC49D-DECB-1D4E-913A-587E78573436}"/>
              </a:ext>
            </a:extLst>
          </p:cNvPr>
          <p:cNvSpPr txBox="1"/>
          <p:nvPr/>
        </p:nvSpPr>
        <p:spPr>
          <a:xfrm>
            <a:off x="8084168" y="4236136"/>
            <a:ext cx="218414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Household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Background</a:t>
            </a:r>
          </a:p>
        </p:txBody>
      </p:sp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0E9BE7BC-F1C1-2B4A-9F44-67C605D7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448" y="1866860"/>
            <a:ext cx="540000" cy="5400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6777F5DD-BDF2-DC45-9588-DF866EFE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6241" y="186686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0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F8BE24-F484-384B-94A9-02D1D30DC040}"/>
              </a:ext>
            </a:extLst>
          </p:cNvPr>
          <p:cNvSpPr/>
          <p:nvPr/>
        </p:nvSpPr>
        <p:spPr bwMode="auto">
          <a:xfrm>
            <a:off x="0" y="154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1650-1E82-484A-83E4-CFD702122697}"/>
              </a:ext>
            </a:extLst>
          </p:cNvPr>
          <p:cNvSpPr/>
          <p:nvPr/>
        </p:nvSpPr>
        <p:spPr bwMode="auto">
          <a:xfrm>
            <a:off x="0" y="6448588"/>
            <a:ext cx="12192000" cy="428220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Graphic 54" descr="Playbook">
            <a:extLst>
              <a:ext uri="{FF2B5EF4-FFF2-40B4-BE49-F238E27FC236}">
                <a16:creationId xmlns:a16="http://schemas.microsoft.com/office/drawing/2014/main" id="{78526409-F39A-F441-8330-373C2C30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24" y="2524718"/>
            <a:ext cx="720000" cy="720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7A923-0870-C649-B350-2AE6947A047C}"/>
              </a:ext>
            </a:extLst>
          </p:cNvPr>
          <p:cNvCxnSpPr/>
          <p:nvPr/>
        </p:nvCxnSpPr>
        <p:spPr>
          <a:xfrm>
            <a:off x="1459145" y="3555034"/>
            <a:ext cx="9072000" cy="0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151C4-FF40-E741-B2E8-2D2433D48E95}"/>
              </a:ext>
            </a:extLst>
          </p:cNvPr>
          <p:cNvCxnSpPr>
            <a:cxnSpLocks/>
          </p:cNvCxnSpPr>
          <p:nvPr/>
        </p:nvCxnSpPr>
        <p:spPr>
          <a:xfrm>
            <a:off x="1459146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BF4B9-A7BA-944E-B5A8-E79D324BCD4C}"/>
              </a:ext>
            </a:extLst>
          </p:cNvPr>
          <p:cNvCxnSpPr>
            <a:cxnSpLocks/>
          </p:cNvCxnSpPr>
          <p:nvPr/>
        </p:nvCxnSpPr>
        <p:spPr>
          <a:xfrm>
            <a:off x="10513563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516783-AE84-F74D-852A-D290FCE3A242}"/>
              </a:ext>
            </a:extLst>
          </p:cNvPr>
          <p:cNvSpPr txBox="1"/>
          <p:nvPr/>
        </p:nvSpPr>
        <p:spPr>
          <a:xfrm>
            <a:off x="759531" y="3754679"/>
            <a:ext cx="13992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A84DAB-0DE7-624D-90D6-5239F1CD3FA1}"/>
              </a:ext>
            </a:extLst>
          </p:cNvPr>
          <p:cNvSpPr txBox="1"/>
          <p:nvPr/>
        </p:nvSpPr>
        <p:spPr>
          <a:xfrm>
            <a:off x="3548344" y="3754679"/>
            <a:ext cx="18578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2DA8F-1868-4F46-B212-CCF48626D32F}"/>
              </a:ext>
            </a:extLst>
          </p:cNvPr>
          <p:cNvSpPr txBox="1"/>
          <p:nvPr/>
        </p:nvSpPr>
        <p:spPr>
          <a:xfrm>
            <a:off x="6409838" y="3754679"/>
            <a:ext cx="21711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questions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FF729-7D88-D94C-BBEE-500C64AB3AF2}"/>
              </a:ext>
            </a:extLst>
          </p:cNvPr>
          <p:cNvSpPr txBox="1"/>
          <p:nvPr/>
        </p:nvSpPr>
        <p:spPr>
          <a:xfrm>
            <a:off x="9833889" y="3754679"/>
            <a:ext cx="1359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Conclusions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55D4B7-9387-754F-83C8-F96D6B231E04}"/>
              </a:ext>
            </a:extLst>
          </p:cNvPr>
          <p:cNvCxnSpPr>
            <a:cxnSpLocks/>
          </p:cNvCxnSpPr>
          <p:nvPr/>
        </p:nvCxnSpPr>
        <p:spPr>
          <a:xfrm>
            <a:off x="4477285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1141-A7A4-AD4E-8E4F-F01E94C84093}"/>
              </a:ext>
            </a:extLst>
          </p:cNvPr>
          <p:cNvCxnSpPr>
            <a:cxnSpLocks/>
          </p:cNvCxnSpPr>
          <p:nvPr/>
        </p:nvCxnSpPr>
        <p:spPr>
          <a:xfrm>
            <a:off x="7495424" y="3381557"/>
            <a:ext cx="0" cy="173477"/>
          </a:xfrm>
          <a:prstGeom prst="line">
            <a:avLst/>
          </a:prstGeom>
          <a:ln w="38100">
            <a:solidFill>
              <a:srgbClr val="D2D2D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D2D42D5-87C5-A747-BCD6-CAEF76BB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46" y="2524718"/>
            <a:ext cx="720000" cy="720000"/>
          </a:xfrm>
          <a:prstGeom prst="rect">
            <a:avLst/>
          </a:prstGeom>
        </p:spPr>
      </p:pic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CCC614AB-B664-1D48-930F-A1BECC2B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62" y="2524718"/>
            <a:ext cx="720000" cy="7200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7A27FF53-A213-0042-AA5A-1948D4ABE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285" y="2524718"/>
            <a:ext cx="72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3ECAE35-FC07-BA4F-B81F-1A5385503E84}"/>
              </a:ext>
            </a:extLst>
          </p:cNvPr>
          <p:cNvSpPr txBox="1"/>
          <p:nvPr/>
        </p:nvSpPr>
        <p:spPr>
          <a:xfrm>
            <a:off x="6409838" y="4057657"/>
            <a:ext cx="912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03A13A-6B0F-2E4A-8DA2-925E78011677}"/>
              </a:ext>
            </a:extLst>
          </p:cNvPr>
          <p:cNvSpPr/>
          <p:nvPr/>
        </p:nvSpPr>
        <p:spPr bwMode="auto">
          <a:xfrm>
            <a:off x="8097718" y="2420940"/>
            <a:ext cx="2775837" cy="8607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1E2CD9-B956-434D-9FA0-62BE67739C56}"/>
              </a:ext>
            </a:extLst>
          </p:cNvPr>
          <p:cNvSpPr/>
          <p:nvPr/>
        </p:nvSpPr>
        <p:spPr bwMode="auto">
          <a:xfrm>
            <a:off x="9179697" y="3696416"/>
            <a:ext cx="2171172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0B0E-2999-C544-9527-5669C8D0A9DE}"/>
              </a:ext>
            </a:extLst>
          </p:cNvPr>
          <p:cNvSpPr/>
          <p:nvPr/>
        </p:nvSpPr>
        <p:spPr bwMode="auto">
          <a:xfrm>
            <a:off x="1052279" y="2440161"/>
            <a:ext cx="4170345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104A2-344E-A143-BC3E-1DAB6FB828B8}"/>
              </a:ext>
            </a:extLst>
          </p:cNvPr>
          <p:cNvSpPr/>
          <p:nvPr/>
        </p:nvSpPr>
        <p:spPr bwMode="auto">
          <a:xfrm>
            <a:off x="708944" y="3728511"/>
            <a:ext cx="4915577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529FA-2AD9-ED4F-9B00-8C231DA87686}"/>
              </a:ext>
            </a:extLst>
          </p:cNvPr>
          <p:cNvSpPr/>
          <p:nvPr/>
        </p:nvSpPr>
        <p:spPr bwMode="auto">
          <a:xfrm>
            <a:off x="5624521" y="4233880"/>
            <a:ext cx="2171172" cy="915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L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 TEMPLATE">
  <a:themeElements>
    <a:clrScheme name="ST - Teal on white with orang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ollaboration_011.potx" id="{369C9FC4-5CE5-4FC2-93C5-01A207D2CBA1}" vid="{103BC752-43AA-4C73-BF46-F3A19EA9872D}"/>
    </a:ext>
  </a:extLst>
</a:theme>
</file>

<file path=ppt/theme/theme2.xml><?xml version="1.0" encoding="utf-8"?>
<a:theme xmlns:a="http://schemas.openxmlformats.org/drawingml/2006/main" name="SOFT BLACK TEMPLATE">
  <a:themeElements>
    <a:clrScheme name="ST - Teal on Black with orang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008272"/>
      </a:accent3>
      <a:accent4>
        <a:srgbClr val="00B294"/>
      </a:accent4>
      <a:accent5>
        <a:srgbClr val="FF8C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ollaboration_011.potx" id="{369C9FC4-5CE5-4FC2-93C5-01A207D2CBA1}" vid="{BDAF6876-4529-434F-B682-5E5F42A92A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12433</TotalTime>
  <Words>844</Words>
  <Application>Microsoft Macintosh PowerPoint</Application>
  <PresentationFormat>Widescreen</PresentationFormat>
  <Paragraphs>200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Consolas</vt:lpstr>
      <vt:lpstr>Helvetica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think-cell Slide</vt:lpstr>
      <vt:lpstr>The impact of house characteristics and demographics on energy consumption in Dutch homes</vt:lpstr>
      <vt:lpstr>PowerPoint Presentation</vt:lpstr>
      <vt:lpstr>PowerPoint Presentation</vt:lpstr>
      <vt:lpstr>The relevance of our research</vt:lpstr>
      <vt:lpstr>The relevance of our research</vt:lpstr>
      <vt:lpstr>The goal of our research</vt:lpstr>
      <vt:lpstr>PowerPoint Presentation</vt:lpstr>
      <vt:lpstr>The two data sets we have used in our research</vt:lpstr>
      <vt:lpstr>PowerPoint Presentation</vt:lpstr>
      <vt:lpstr>Approach to classify houses as efficient or inefficient</vt:lpstr>
      <vt:lpstr>Results for classifying houses as efficient or inefficient</vt:lpstr>
      <vt:lpstr>PowerPoint Presentation</vt:lpstr>
      <vt:lpstr>Approach to predicting energy consumption as a function of housing characteristics</vt:lpstr>
      <vt:lpstr>Results for predicting energy consumption as a function of housing characteristics</vt:lpstr>
      <vt:lpstr>PowerPoint Presentation</vt:lpstr>
      <vt:lpstr>Approach to predicting energy consumption as a function of occupant demographics</vt:lpstr>
      <vt:lpstr>Results for predicting energy consumption as a function of occupant demographics</vt:lpstr>
      <vt:lpstr>PowerPoint Presentation</vt:lpstr>
      <vt:lpstr>Conclusions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Bio.</dc:title>
  <dc:subject>&lt;Event name&gt;</dc:subject>
  <dc:creator>Microsoft Office User</dc:creator>
  <cp:keywords/>
  <dc:description/>
  <cp:lastModifiedBy>Microsoft Office User</cp:lastModifiedBy>
  <cp:revision>97</cp:revision>
  <dcterms:created xsi:type="dcterms:W3CDTF">2020-03-06T14:00:05Z</dcterms:created>
  <dcterms:modified xsi:type="dcterms:W3CDTF">2020-10-14T13:26:44Z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