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89" r:id="rId3"/>
    <p:sldId id="257" r:id="rId4"/>
    <p:sldId id="299" r:id="rId5"/>
    <p:sldId id="259" r:id="rId6"/>
    <p:sldId id="291" r:id="rId7"/>
    <p:sldId id="294" r:id="rId8"/>
    <p:sldId id="295" r:id="rId9"/>
    <p:sldId id="296" r:id="rId10"/>
    <p:sldId id="297" r:id="rId11"/>
    <p:sldId id="298" r:id="rId12"/>
    <p:sldId id="283" r:id="rId13"/>
    <p:sldId id="301" r:id="rId14"/>
    <p:sldId id="278" r:id="rId15"/>
    <p:sldId id="279" r:id="rId16"/>
    <p:sldId id="275" r:id="rId17"/>
    <p:sldId id="276" r:id="rId18"/>
    <p:sldId id="277" r:id="rId19"/>
    <p:sldId id="302" r:id="rId20"/>
    <p:sldId id="303" r:id="rId21"/>
    <p:sldId id="258" r:id="rId22"/>
    <p:sldId id="260" r:id="rId23"/>
    <p:sldId id="261" r:id="rId24"/>
    <p:sldId id="262" r:id="rId25"/>
    <p:sldId id="263" r:id="rId26"/>
    <p:sldId id="290" r:id="rId27"/>
    <p:sldId id="286" r:id="rId28"/>
    <p:sldId id="304" r:id="rId29"/>
    <p:sldId id="305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85" r:id="rId38"/>
    <p:sldId id="272" r:id="rId39"/>
    <p:sldId id="273" r:id="rId40"/>
    <p:sldId id="280" r:id="rId41"/>
    <p:sldId id="281" r:id="rId42"/>
    <p:sldId id="282" r:id="rId4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9D15E"/>
    <a:srgbClr val="DD8047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34" autoAdjust="0"/>
    <p:restoredTop sz="95280" autoAdjust="0"/>
  </p:normalViewPr>
  <p:slideViewPr>
    <p:cSldViewPr>
      <p:cViewPr varScale="1">
        <p:scale>
          <a:sx n="82" d="100"/>
          <a:sy n="82" d="100"/>
        </p:scale>
        <p:origin x="3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437B-F5ED-4DF8-8153-BF4D298999B9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F18B-18E6-4E09-94CE-CA0E6BDF5A9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997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21/03/2018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42876" y="6143644"/>
            <a:ext cx="221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D2978-0398-4ED4-9F3C-31FB5ED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MenuWindowViewModel.cs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259F65-4744-46D7-AEBD-A6FDF5F7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13" y="1628800"/>
            <a:ext cx="6064124" cy="514465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4B14D8F-4926-4325-8C14-5A80B085FDB0}"/>
              </a:ext>
            </a:extLst>
          </p:cNvPr>
          <p:cNvSpPr/>
          <p:nvPr/>
        </p:nvSpPr>
        <p:spPr>
          <a:xfrm>
            <a:off x="2483768" y="2204864"/>
            <a:ext cx="367240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B034B9C-5280-4B9E-8D1E-DE774EEA58FE}"/>
              </a:ext>
            </a:extLst>
          </p:cNvPr>
          <p:cNvSpPr/>
          <p:nvPr/>
        </p:nvSpPr>
        <p:spPr>
          <a:xfrm>
            <a:off x="2483768" y="2780928"/>
            <a:ext cx="2304256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6BD4956-667F-403B-B451-87F05ADBC583}"/>
              </a:ext>
            </a:extLst>
          </p:cNvPr>
          <p:cNvSpPr/>
          <p:nvPr/>
        </p:nvSpPr>
        <p:spPr>
          <a:xfrm>
            <a:off x="3275856" y="3176972"/>
            <a:ext cx="259228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21AE6E2-CBC8-4E10-8CCB-72DD4264EE31}"/>
              </a:ext>
            </a:extLst>
          </p:cNvPr>
          <p:cNvSpPr/>
          <p:nvPr/>
        </p:nvSpPr>
        <p:spPr>
          <a:xfrm>
            <a:off x="2195736" y="5085184"/>
            <a:ext cx="5256584" cy="57606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41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9DF0E-636E-4D3D-888A-B4A5899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MenuWindow.xaml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767B6C-4B29-42EE-A907-72F2CDD8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3" y="1844824"/>
            <a:ext cx="8599581" cy="445019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376C251E-B62D-4248-ACAB-A7E982EF4182}"/>
              </a:ext>
            </a:extLst>
          </p:cNvPr>
          <p:cNvSpPr/>
          <p:nvPr/>
        </p:nvSpPr>
        <p:spPr>
          <a:xfrm>
            <a:off x="755576" y="1700808"/>
            <a:ext cx="5544616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1367C03-27BB-49BF-BEFC-A2C76291116D}"/>
              </a:ext>
            </a:extLst>
          </p:cNvPr>
          <p:cNvSpPr/>
          <p:nvPr/>
        </p:nvSpPr>
        <p:spPr>
          <a:xfrm>
            <a:off x="761052" y="2906130"/>
            <a:ext cx="5827171" cy="45086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0FAC82-3971-4384-943E-7386E4810ED1}"/>
              </a:ext>
            </a:extLst>
          </p:cNvPr>
          <p:cNvSpPr/>
          <p:nvPr/>
        </p:nvSpPr>
        <p:spPr>
          <a:xfrm>
            <a:off x="902329" y="3645024"/>
            <a:ext cx="4893807" cy="327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EA7A276-2452-4BF2-A130-DD198AE009DB}"/>
              </a:ext>
            </a:extLst>
          </p:cNvPr>
          <p:cNvSpPr/>
          <p:nvPr/>
        </p:nvSpPr>
        <p:spPr>
          <a:xfrm>
            <a:off x="1799692" y="4869160"/>
            <a:ext cx="4572508" cy="50405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7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ToObservableCollection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GetKoffies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Coffee_Product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order by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Prijs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db.Query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LeesGegevens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KoffieDataService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KoffieDataService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Koffies =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ds.GetKoffies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8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AC3DAA6-D09E-4E6C-AA9C-990D287617E6}"/>
              </a:ext>
            </a:extLst>
          </p:cNvPr>
          <p:cNvSpPr/>
          <p:nvPr/>
        </p:nvSpPr>
        <p:spPr>
          <a:xfrm>
            <a:off x="1547664" y="2996952"/>
            <a:ext cx="4680520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EC3E33B-19D8-4CA9-8215-151B91F7757E}"/>
              </a:ext>
            </a:extLst>
          </p:cNvPr>
          <p:cNvSpPr/>
          <p:nvPr/>
        </p:nvSpPr>
        <p:spPr>
          <a:xfrm>
            <a:off x="1979712" y="5257800"/>
            <a:ext cx="6408712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29ACE-304E-4E91-A552-6B38F79D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</a:t>
            </a:r>
            <a:r>
              <a:rPr lang="fr-BE" baseline="30000" dirty="0"/>
              <a:t>ste</a:t>
            </a:r>
            <a:r>
              <a:rPr lang="fr-BE" dirty="0"/>
              <a:t> </a:t>
            </a:r>
            <a:r>
              <a:rPr lang="fr-BE" dirty="0" err="1"/>
              <a:t>poging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D4809B-13A7-4A03-9F7C-D5CE33024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3"/>
          <a:stretch/>
        </p:blipFill>
        <p:spPr>
          <a:xfrm>
            <a:off x="196177" y="1988840"/>
            <a:ext cx="8751646" cy="237488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147CC8A-5DA9-49E3-8FBF-2A5548F6F6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6177" y="4653136"/>
            <a:ext cx="8496944" cy="190425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LeesGegevens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KoffieDataService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KoffieDataService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Koffies =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ds.GetKoffies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A58E66E-3E99-4743-99A6-489BE121F25A}"/>
              </a:ext>
            </a:extLst>
          </p:cNvPr>
          <p:cNvSpPr/>
          <p:nvPr/>
        </p:nvSpPr>
        <p:spPr>
          <a:xfrm>
            <a:off x="899592" y="1916832"/>
            <a:ext cx="3816424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63E9C4D-B426-4D1C-AA09-8D341BEDAA69}"/>
              </a:ext>
            </a:extLst>
          </p:cNvPr>
          <p:cNvSpPr/>
          <p:nvPr/>
        </p:nvSpPr>
        <p:spPr>
          <a:xfrm>
            <a:off x="1187624" y="2744233"/>
            <a:ext cx="3096344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6CEFE90-F474-4B99-931E-2A7220AD808E}"/>
              </a:ext>
            </a:extLst>
          </p:cNvPr>
          <p:cNvSpPr/>
          <p:nvPr/>
        </p:nvSpPr>
        <p:spPr>
          <a:xfrm>
            <a:off x="1691680" y="5733256"/>
            <a:ext cx="2448272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36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poging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nl-BE" sz="2400" dirty="0"/>
              <a:t>Bekijk de methode </a:t>
            </a:r>
            <a:r>
              <a:rPr lang="nl-BE" sz="2400" dirty="0" err="1"/>
              <a:t>ToObservableCollection</a:t>
            </a:r>
            <a:r>
              <a:rPr lang="nl-BE" sz="2400" dirty="0"/>
              <a:t> van de klasse </a:t>
            </a:r>
            <a:r>
              <a:rPr lang="nl-BE" sz="2400" dirty="0" err="1"/>
              <a:t>ListExtensions</a:t>
            </a:r>
            <a:r>
              <a:rPr lang="nl-BE" sz="2400" dirty="0"/>
              <a:t> in de map </a:t>
            </a:r>
            <a:r>
              <a:rPr lang="nl-BE" sz="2400" dirty="0" err="1"/>
              <a:t>Extensions</a:t>
            </a:r>
            <a:r>
              <a:rPr lang="nl-BE" sz="2400" dirty="0"/>
              <a:t> </a:t>
            </a:r>
          </a:p>
          <a:p>
            <a:endParaRPr lang="nl-BE" sz="2400" dirty="0"/>
          </a:p>
          <a:p>
            <a:pPr marL="0" indent="0">
              <a:buNone/>
            </a:pPr>
            <a:br>
              <a:rPr lang="nl-BE" sz="2400" dirty="0"/>
            </a:br>
            <a:br>
              <a:rPr lang="nl-BE" sz="2400" dirty="0"/>
            </a:br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Dankzij deze methode kan een collectie onmiddellijk omgezet worden naar een </a:t>
            </a:r>
            <a:r>
              <a:rPr lang="nl-BE" sz="2400" dirty="0" err="1"/>
              <a:t>ObservableCollection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553325" cy="21812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124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poging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nl-BE" sz="2800" dirty="0"/>
              <a:t>Wordt gebruikt in </a:t>
            </a:r>
            <a:r>
              <a:rPr lang="nl-BE" sz="2800" dirty="0" err="1"/>
              <a:t>KoffieDataService</a:t>
            </a:r>
            <a:r>
              <a:rPr lang="nl-BE" sz="2800" dirty="0"/>
              <a:t> om onmiddellijk resultaat van </a:t>
            </a:r>
            <a:r>
              <a:rPr lang="nl-BE" sz="2800" dirty="0" err="1"/>
              <a:t>db.Query</a:t>
            </a:r>
            <a:r>
              <a:rPr lang="nl-BE" sz="2800" dirty="0"/>
              <a:t> (List) om te zetten naar </a:t>
            </a:r>
            <a:r>
              <a:rPr lang="nl-BE" sz="2800" dirty="0" err="1"/>
              <a:t>ObservableCollection</a:t>
            </a:r>
            <a:endParaRPr lang="nl-BE" sz="2800" dirty="0"/>
          </a:p>
          <a:p>
            <a:endParaRPr lang="fr-BE" sz="2800" dirty="0"/>
          </a:p>
          <a:p>
            <a:pPr marL="0" indent="0">
              <a:buNone/>
            </a:pPr>
            <a:r>
              <a:rPr lang="nl-BE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9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GetKoffies</a:t>
            </a: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Coffee_Product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 order by 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Prijs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900" dirty="0">
                <a:solidFill>
                  <a:srgbClr val="008000"/>
                </a:solidFill>
                <a:latin typeface="Consolas" panose="020B0609020204030204" pitchFamily="49" charset="0"/>
              </a:rPr>
              <a:t>// Type casten van het generieke return type </a:t>
            </a:r>
          </a:p>
          <a:p>
            <a:pPr marL="0" indent="0">
              <a:buNone/>
            </a:pPr>
            <a:r>
              <a:rPr lang="nl-BE" sz="1900" dirty="0">
                <a:solidFill>
                  <a:srgbClr val="008000"/>
                </a:solidFill>
                <a:latin typeface="Consolas" panose="020B0609020204030204" pitchFamily="49" charset="0"/>
              </a:rPr>
              <a:t>    // naar een </a:t>
            </a:r>
            <a:r>
              <a:rPr lang="nl-B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Observable</a:t>
            </a:r>
            <a:r>
              <a:rPr lang="nl-BE" sz="1900" dirty="0">
                <a:solidFill>
                  <a:srgbClr val="008000"/>
                </a:solidFill>
                <a:latin typeface="Consolas" panose="020B0609020204030204" pitchFamily="49" charset="0"/>
              </a:rPr>
              <a:t> collectie van koffies</a:t>
            </a:r>
            <a:endParaRPr lang="nl-BE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db.Query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ToObservableCollection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9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1D268EB-4654-497A-8F78-ABA633FC4519}"/>
              </a:ext>
            </a:extLst>
          </p:cNvPr>
          <p:cNvSpPr/>
          <p:nvPr/>
        </p:nvSpPr>
        <p:spPr>
          <a:xfrm>
            <a:off x="1835696" y="5157192"/>
            <a:ext cx="6192688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81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ViewModelLocator.cs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495800"/>
          </a:xfrm>
        </p:spPr>
        <p:txBody>
          <a:bodyPr>
            <a:normAutofit/>
          </a:bodyPr>
          <a:lstStyle/>
          <a:p>
            <a:r>
              <a:rPr lang="fr-BE" sz="2000" dirty="0" err="1"/>
              <a:t>Alternatieve</a:t>
            </a:r>
            <a:r>
              <a:rPr lang="fr-BE" sz="2000" dirty="0"/>
              <a:t>/</a:t>
            </a:r>
            <a:r>
              <a:rPr lang="fr-BE" sz="2000" dirty="0" err="1"/>
              <a:t>eenvoudigere</a:t>
            </a:r>
            <a:r>
              <a:rPr lang="fr-BE" sz="2000" dirty="0"/>
              <a:t> manier om </a:t>
            </a:r>
            <a:r>
              <a:rPr lang="fr-BE" sz="2000" dirty="0" err="1"/>
              <a:t>ViewModels</a:t>
            </a:r>
            <a:r>
              <a:rPr lang="fr-BE" sz="2000" dirty="0"/>
              <a:t> te </a:t>
            </a:r>
            <a:r>
              <a:rPr lang="fr-BE" sz="2000" dirty="0" err="1"/>
              <a:t>koppelen</a:t>
            </a:r>
            <a:r>
              <a:rPr lang="fr-BE" sz="2000" dirty="0"/>
              <a:t> </a:t>
            </a:r>
            <a:r>
              <a:rPr lang="fr-BE" sz="2000" dirty="0" err="1"/>
              <a:t>aan</a:t>
            </a:r>
            <a:r>
              <a:rPr lang="fr-BE" sz="2000" dirty="0"/>
              <a:t> </a:t>
            </a:r>
            <a:r>
              <a:rPr lang="fr-BE" sz="2000" dirty="0" err="1"/>
              <a:t>Views</a:t>
            </a:r>
            <a:endParaRPr lang="fr-BE" sz="2000" dirty="0"/>
          </a:p>
          <a:p>
            <a:r>
              <a:rPr lang="nl-BE" sz="2000" dirty="0"/>
              <a:t>Voor alle </a:t>
            </a:r>
            <a:r>
              <a:rPr lang="nl-BE" sz="2000" dirty="0" err="1"/>
              <a:t>ViewModels</a:t>
            </a:r>
            <a:r>
              <a:rPr lang="nl-BE" sz="2000" dirty="0"/>
              <a:t> in het project wordt 1 </a:t>
            </a:r>
            <a:r>
              <a:rPr lang="nl-BE" sz="2000"/>
              <a:t>instantie gemaakt</a:t>
            </a:r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84960"/>
            <a:ext cx="7200800" cy="438771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5B0ABF23-0487-4B8F-80B1-77AB6A7CAC0F}"/>
              </a:ext>
            </a:extLst>
          </p:cNvPr>
          <p:cNvSpPr/>
          <p:nvPr/>
        </p:nvSpPr>
        <p:spPr>
          <a:xfrm>
            <a:off x="4139952" y="5883920"/>
            <a:ext cx="4463408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/>
              <a:t>ViewModelLocator.MenuWindowViewModel</a:t>
            </a:r>
            <a:endParaRPr lang="nl-BE" dirty="0"/>
          </a:p>
          <a:p>
            <a:r>
              <a:rPr lang="nl-BE" dirty="0"/>
              <a:t>of</a:t>
            </a:r>
          </a:p>
          <a:p>
            <a:r>
              <a:rPr lang="nl-BE" dirty="0" err="1"/>
              <a:t>ViewModelLocator.DetailWindowViewModel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90DCF93-395C-42A2-8704-F2358F614D1D}"/>
              </a:ext>
            </a:extLst>
          </p:cNvPr>
          <p:cNvSpPr/>
          <p:nvPr/>
        </p:nvSpPr>
        <p:spPr>
          <a:xfrm>
            <a:off x="3563888" y="2634545"/>
            <a:ext cx="259228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0C51567-A2BC-4CA2-8B3E-637D8D5567E8}"/>
              </a:ext>
            </a:extLst>
          </p:cNvPr>
          <p:cNvSpPr/>
          <p:nvPr/>
        </p:nvSpPr>
        <p:spPr>
          <a:xfrm>
            <a:off x="1547664" y="4132748"/>
            <a:ext cx="259228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31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i="1" dirty="0" err="1">
                <a:solidFill>
                  <a:srgbClr val="C00000"/>
                </a:solidFill>
              </a:rPr>
              <a:t>ViewModelLocator</a:t>
            </a:r>
            <a:r>
              <a:rPr lang="nl-BE" sz="2800" dirty="0"/>
              <a:t> wordt als Resource ter beschikking gesteld voor binding aan </a:t>
            </a:r>
            <a:r>
              <a:rPr lang="nl-BE" sz="2800" i="1" dirty="0">
                <a:solidFill>
                  <a:srgbClr val="C00000"/>
                </a:solidFill>
              </a:rPr>
              <a:t>alle views </a:t>
            </a:r>
            <a:r>
              <a:rPr lang="nl-BE" sz="2800" dirty="0"/>
              <a:t>in het project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436EAA-559E-4D42-867B-A4166E91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3079522"/>
            <a:ext cx="8460432" cy="217827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DDD0D87-D7B4-489C-987C-B7D142429E9C}"/>
              </a:ext>
            </a:extLst>
          </p:cNvPr>
          <p:cNvSpPr/>
          <p:nvPr/>
        </p:nvSpPr>
        <p:spPr>
          <a:xfrm>
            <a:off x="1187624" y="4437112"/>
            <a:ext cx="5184576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2ED072C-423F-41A9-B120-88CD60C5FBEB}"/>
              </a:ext>
            </a:extLst>
          </p:cNvPr>
          <p:cNvSpPr/>
          <p:nvPr/>
        </p:nvSpPr>
        <p:spPr>
          <a:xfrm>
            <a:off x="4338808" y="5552656"/>
            <a:ext cx="4463408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/>
              <a:t>ViewModelLocator.MenuWindowViewModel</a:t>
            </a:r>
            <a:endParaRPr lang="nl-BE" dirty="0"/>
          </a:p>
          <a:p>
            <a:r>
              <a:rPr lang="nl-BE" dirty="0"/>
              <a:t>of</a:t>
            </a:r>
          </a:p>
          <a:p>
            <a:r>
              <a:rPr lang="nl-BE" dirty="0" err="1"/>
              <a:t>ViewModelLocator.DetailWindowViewModel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09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MenuWindow.xaml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081692F-B7BC-4B02-B7E5-4CFEBC4E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3" y="1762125"/>
            <a:ext cx="8370611" cy="4619203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A3C8942-D418-4134-870A-1E404AD31B82}"/>
              </a:ext>
            </a:extLst>
          </p:cNvPr>
          <p:cNvCxnSpPr/>
          <p:nvPr/>
        </p:nvCxnSpPr>
        <p:spPr>
          <a:xfrm>
            <a:off x="1691680" y="5805264"/>
            <a:ext cx="482453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51428E14-C2EA-4481-87DB-81471BE2298A}"/>
              </a:ext>
            </a:extLst>
          </p:cNvPr>
          <p:cNvCxnSpPr>
            <a:cxnSpLocks/>
          </p:cNvCxnSpPr>
          <p:nvPr/>
        </p:nvCxnSpPr>
        <p:spPr>
          <a:xfrm>
            <a:off x="1043608" y="4797152"/>
            <a:ext cx="201622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AB9410BA-F641-4EC4-B63B-791F788A04DC}"/>
              </a:ext>
            </a:extLst>
          </p:cNvPr>
          <p:cNvCxnSpPr>
            <a:cxnSpLocks/>
          </p:cNvCxnSpPr>
          <p:nvPr/>
        </p:nvCxnSpPr>
        <p:spPr>
          <a:xfrm>
            <a:off x="1475656" y="5085184"/>
            <a:ext cx="590465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772FB0A5-4C32-49A2-9C01-0C074C46E217}"/>
              </a:ext>
            </a:extLst>
          </p:cNvPr>
          <p:cNvCxnSpPr>
            <a:cxnSpLocks/>
          </p:cNvCxnSpPr>
          <p:nvPr/>
        </p:nvCxnSpPr>
        <p:spPr>
          <a:xfrm>
            <a:off x="1043608" y="5301208"/>
            <a:ext cx="208823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4299D261-6A7E-4D14-A3B5-29231A05D5A3}"/>
              </a:ext>
            </a:extLst>
          </p:cNvPr>
          <p:cNvCxnSpPr>
            <a:cxnSpLocks/>
          </p:cNvCxnSpPr>
          <p:nvPr/>
        </p:nvCxnSpPr>
        <p:spPr>
          <a:xfrm>
            <a:off x="1475656" y="3356992"/>
            <a:ext cx="561662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022AF43F-5017-4DF1-8A05-52A3D18E718A}"/>
              </a:ext>
            </a:extLst>
          </p:cNvPr>
          <p:cNvSpPr/>
          <p:nvPr/>
        </p:nvSpPr>
        <p:spPr>
          <a:xfrm>
            <a:off x="1475656" y="3501009"/>
            <a:ext cx="6768752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61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73011-3C1A-47CC-94AB-46EB6550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DetailWindow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68D6850-940D-4DC9-B89D-46E18013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29" y="2276872"/>
            <a:ext cx="6310341" cy="355923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852150B-7265-4B0A-B76A-56E3FAE722DD}"/>
              </a:ext>
            </a:extLst>
          </p:cNvPr>
          <p:cNvSpPr/>
          <p:nvPr/>
        </p:nvSpPr>
        <p:spPr>
          <a:xfrm>
            <a:off x="6660232" y="5589240"/>
            <a:ext cx="1813353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/>
              <a:t>Welke public </a:t>
            </a:r>
            <a:r>
              <a:rPr lang="nl-BE" dirty="0" err="1"/>
              <a:t>properties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235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03E4-9EAE-488D-8FDB-FA434E89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MVVM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3933EA-7A48-4132-92ED-3D7AA317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0" y="2276872"/>
            <a:ext cx="4273097" cy="2631980"/>
          </a:xfrm>
          <a:prstGeom prst="rect">
            <a:avLst/>
          </a:prstGeom>
        </p:spPr>
      </p:pic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13D253D2-CA9B-49DC-AE43-26E3A23164F2}"/>
              </a:ext>
            </a:extLst>
          </p:cNvPr>
          <p:cNvSpPr/>
          <p:nvPr/>
        </p:nvSpPr>
        <p:spPr>
          <a:xfrm>
            <a:off x="6516216" y="3753036"/>
            <a:ext cx="1107975" cy="1440160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6" name="Pijl: links/rechts 5">
            <a:extLst>
              <a:ext uri="{FF2B5EF4-FFF2-40B4-BE49-F238E27FC236}">
                <a16:creationId xmlns:a16="http://schemas.microsoft.com/office/drawing/2014/main" id="{CD1C41D2-0FB2-41E7-9CD6-8BE451D0363C}"/>
              </a:ext>
            </a:extLst>
          </p:cNvPr>
          <p:cNvSpPr/>
          <p:nvPr/>
        </p:nvSpPr>
        <p:spPr>
          <a:xfrm>
            <a:off x="5535068" y="4293096"/>
            <a:ext cx="792088" cy="360040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8634AE2-F9FA-404A-909D-778D07D0F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7373"/>
              </p:ext>
            </p:extLst>
          </p:nvPr>
        </p:nvGraphicFramePr>
        <p:xfrm>
          <a:off x="7890196" y="5193196"/>
          <a:ext cx="74374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4212">
                  <a:extLst>
                    <a:ext uri="{9D8B030D-6E8A-4147-A177-3AD203B41FA5}">
                      <a16:colId xmlns:a16="http://schemas.microsoft.com/office/drawing/2014/main" val="3280332873"/>
                    </a:ext>
                  </a:extLst>
                </a:gridCol>
                <a:gridCol w="389532">
                  <a:extLst>
                    <a:ext uri="{9D8B030D-6E8A-4147-A177-3AD203B41FA5}">
                      <a16:colId xmlns:a16="http://schemas.microsoft.com/office/drawing/2014/main" val="4029124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BE" dirty="0" err="1"/>
                        <a:t>Lid</a:t>
                      </a:r>
                      <a:endParaRPr lang="nl-B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0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17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932330"/>
                  </a:ext>
                </a:extLst>
              </a:tr>
            </a:tbl>
          </a:graphicData>
        </a:graphic>
      </p:graphicFrame>
      <p:sp>
        <p:nvSpPr>
          <p:cNvPr id="8" name="Stroomdiagram: Document 7">
            <a:extLst>
              <a:ext uri="{FF2B5EF4-FFF2-40B4-BE49-F238E27FC236}">
                <a16:creationId xmlns:a16="http://schemas.microsoft.com/office/drawing/2014/main" id="{022843A3-6FD0-47C5-95FF-141548AF9259}"/>
              </a:ext>
            </a:extLst>
          </p:cNvPr>
          <p:cNvSpPr/>
          <p:nvPr/>
        </p:nvSpPr>
        <p:spPr>
          <a:xfrm>
            <a:off x="4584241" y="5084238"/>
            <a:ext cx="981444" cy="990600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dirty="0" err="1"/>
              <a:t>Lid.cs</a:t>
            </a:r>
            <a:endParaRPr lang="nl-BE" dirty="0"/>
          </a:p>
        </p:txBody>
      </p:sp>
      <p:sp>
        <p:nvSpPr>
          <p:cNvPr id="9" name="Stroomdiagram: Document 8">
            <a:extLst>
              <a:ext uri="{FF2B5EF4-FFF2-40B4-BE49-F238E27FC236}">
                <a16:creationId xmlns:a16="http://schemas.microsoft.com/office/drawing/2014/main" id="{E806C225-D431-4BCB-A538-9A29E1984D19}"/>
              </a:ext>
            </a:extLst>
          </p:cNvPr>
          <p:cNvSpPr/>
          <p:nvPr/>
        </p:nvSpPr>
        <p:spPr>
          <a:xfrm>
            <a:off x="4880064" y="5471224"/>
            <a:ext cx="981444" cy="990600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dirty="0" err="1"/>
              <a:t>LidDataService.cs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AE433D0-498F-406F-A69A-F5B186A59D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479274"/>
            <a:ext cx="2750162" cy="165523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F516AB14-5F2B-4C87-9CF0-84642214C2EA}"/>
              </a:ext>
            </a:extLst>
          </p:cNvPr>
          <p:cNvSpPr/>
          <p:nvPr/>
        </p:nvSpPr>
        <p:spPr>
          <a:xfrm>
            <a:off x="6075358" y="5844051"/>
            <a:ext cx="13051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DD8047"/>
                </a:solidFill>
              </a:rPr>
              <a:t>Dapper</a:t>
            </a:r>
          </a:p>
          <a:p>
            <a:r>
              <a:rPr lang="nl-BE" dirty="0">
                <a:solidFill>
                  <a:srgbClr val="DD8047"/>
                </a:solidFill>
              </a:rPr>
              <a:t>(3 stappen/</a:t>
            </a:r>
          </a:p>
          <a:p>
            <a:r>
              <a:rPr lang="nl-BE" dirty="0">
                <a:solidFill>
                  <a:srgbClr val="DD8047"/>
                </a:solidFill>
              </a:rPr>
              <a:t>2 methodes)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3029A41-0035-4B79-AF26-9010A08CB261}"/>
              </a:ext>
            </a:extLst>
          </p:cNvPr>
          <p:cNvSpPr/>
          <p:nvPr/>
        </p:nvSpPr>
        <p:spPr>
          <a:xfrm>
            <a:off x="6516216" y="2946531"/>
            <a:ext cx="1561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B0F0"/>
                </a:solidFill>
              </a:rPr>
              <a:t>SQL Server</a:t>
            </a:r>
          </a:p>
          <a:p>
            <a:r>
              <a:rPr lang="fr-BE" dirty="0">
                <a:solidFill>
                  <a:srgbClr val="00B0F0"/>
                </a:solidFill>
              </a:rPr>
              <a:t>L</a:t>
            </a:r>
            <a:r>
              <a:rPr lang="nl-BE" dirty="0" err="1">
                <a:solidFill>
                  <a:srgbClr val="00B0F0"/>
                </a:solidFill>
              </a:rPr>
              <a:t>ocal</a:t>
            </a:r>
            <a:r>
              <a:rPr lang="nl-BE" dirty="0">
                <a:solidFill>
                  <a:srgbClr val="00B0F0"/>
                </a:solidFill>
              </a:rPr>
              <a:t> </a:t>
            </a:r>
            <a:r>
              <a:rPr lang="nl-BE" dirty="0">
                <a:solidFill>
                  <a:srgbClr val="00B0F0"/>
                </a:solidFill>
                <a:sym typeface="Wingdings" panose="05000000000000000000" pitchFamily="2" charset="2"/>
              </a:rPr>
              <a:t> </a:t>
            </a:r>
            <a:r>
              <a:rPr lang="nl-BE" dirty="0" err="1">
                <a:solidFill>
                  <a:srgbClr val="00B0F0"/>
                </a:solidFill>
                <a:sym typeface="Wingdings" panose="05000000000000000000" pitchFamily="2" charset="2"/>
              </a:rPr>
              <a:t>Azure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3C5F95F-BD3D-461A-8628-680E91BEF483}"/>
              </a:ext>
            </a:extLst>
          </p:cNvPr>
          <p:cNvSpPr/>
          <p:nvPr/>
        </p:nvSpPr>
        <p:spPr>
          <a:xfrm>
            <a:off x="4288368" y="91422"/>
            <a:ext cx="1853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B9D15E"/>
                </a:solidFill>
              </a:rPr>
              <a:t>Leden</a:t>
            </a:r>
          </a:p>
          <a:p>
            <a:r>
              <a:rPr lang="nl-BE" dirty="0">
                <a:solidFill>
                  <a:srgbClr val="B9D15E"/>
                </a:solidFill>
              </a:rPr>
              <a:t>Deelnemers</a:t>
            </a:r>
          </a:p>
          <a:p>
            <a:r>
              <a:rPr lang="nl-BE" dirty="0" err="1">
                <a:solidFill>
                  <a:srgbClr val="B9D15E"/>
                </a:solidFill>
              </a:rPr>
              <a:t>CurrentLid</a:t>
            </a:r>
            <a:endParaRPr lang="nl-BE" dirty="0">
              <a:solidFill>
                <a:srgbClr val="B9D15E"/>
              </a:solidFill>
            </a:endParaRPr>
          </a:p>
          <a:p>
            <a:r>
              <a:rPr lang="nl-BE" dirty="0" err="1">
                <a:solidFill>
                  <a:srgbClr val="B9D15E"/>
                </a:solidFill>
              </a:rPr>
              <a:t>CurrentDeelnemer</a:t>
            </a:r>
            <a:endParaRPr lang="nl-BE" dirty="0">
              <a:solidFill>
                <a:srgbClr val="B9D15E"/>
              </a:solidFill>
            </a:endParaRPr>
          </a:p>
          <a:p>
            <a:endParaRPr lang="nl-BE" dirty="0">
              <a:solidFill>
                <a:srgbClr val="B9D15E"/>
              </a:solidFill>
            </a:endParaRPr>
          </a:p>
          <a:p>
            <a:r>
              <a:rPr lang="nl-BE" dirty="0">
                <a:solidFill>
                  <a:srgbClr val="B9D15E"/>
                </a:solidFill>
              </a:rPr>
              <a:t>Inschrijven</a:t>
            </a:r>
          </a:p>
          <a:p>
            <a:r>
              <a:rPr lang="nl-BE" dirty="0" err="1">
                <a:solidFill>
                  <a:srgbClr val="B9D15E"/>
                </a:solidFill>
              </a:rPr>
              <a:t>UitSchrijven</a:t>
            </a:r>
            <a:endParaRPr lang="nl-BE" dirty="0">
              <a:solidFill>
                <a:srgbClr val="B9D1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8E205-BD84-4D74-8EC8-02F66B84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DetailWindowViewModel.cs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FF488D-EEEE-43AC-A3A9-DAF3DC74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5940"/>
            <a:ext cx="6400800" cy="49149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C05CB247-4F00-46D4-AB11-38616C863CD0}"/>
              </a:ext>
            </a:extLst>
          </p:cNvPr>
          <p:cNvSpPr/>
          <p:nvPr/>
        </p:nvSpPr>
        <p:spPr>
          <a:xfrm>
            <a:off x="2627784" y="2492896"/>
            <a:ext cx="2808312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8F95491-3640-4BDD-B064-4F838C3AC276}"/>
              </a:ext>
            </a:extLst>
          </p:cNvPr>
          <p:cNvSpPr/>
          <p:nvPr/>
        </p:nvSpPr>
        <p:spPr>
          <a:xfrm>
            <a:off x="3563888" y="2944011"/>
            <a:ext cx="3240360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1692FD-597B-408C-A85A-F4C2C0AB48A8}"/>
              </a:ext>
            </a:extLst>
          </p:cNvPr>
          <p:cNvSpPr/>
          <p:nvPr/>
        </p:nvSpPr>
        <p:spPr>
          <a:xfrm>
            <a:off x="6794715" y="5828585"/>
            <a:ext cx="1665717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/>
              <a:t>Waar komt </a:t>
            </a:r>
            <a:r>
              <a:rPr lang="nl-BE" i="1" dirty="0" err="1"/>
              <a:t>SelectedKoffie</a:t>
            </a:r>
            <a:r>
              <a:rPr lang="nl-BE" dirty="0"/>
              <a:t> vandaan?</a:t>
            </a:r>
          </a:p>
        </p:txBody>
      </p:sp>
    </p:spTree>
    <p:extLst>
      <p:ext uri="{BB962C8B-B14F-4D97-AF65-F5344CB8AC3E}">
        <p14:creationId xmlns:p14="http://schemas.microsoft.com/office/powerpoint/2010/main" val="356884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nl-BE" sz="2000" dirty="0"/>
              <a:t>Opzetten communicatie tussen </a:t>
            </a:r>
            <a:r>
              <a:rPr lang="nl-BE" sz="2000" dirty="0" err="1"/>
              <a:t>ViewModels</a:t>
            </a:r>
            <a:r>
              <a:rPr lang="nl-BE" sz="2000" dirty="0"/>
              <a:t> zodat er data tussen de </a:t>
            </a:r>
            <a:r>
              <a:rPr lang="nl-BE" sz="2000" dirty="0" err="1"/>
              <a:t>ViewModels</a:t>
            </a:r>
            <a:r>
              <a:rPr lang="nl-BE" sz="2000" dirty="0"/>
              <a:t> kan uitgewisseld worden.</a:t>
            </a:r>
          </a:p>
          <a:p>
            <a:pPr lvl="1"/>
            <a:r>
              <a:rPr lang="nl-BE" sz="2000" dirty="0"/>
              <a:t>In het voorbeeld wordt de </a:t>
            </a:r>
            <a:r>
              <a:rPr lang="nl-BE" sz="2000" i="1" dirty="0">
                <a:solidFill>
                  <a:srgbClr val="C00000"/>
                </a:solidFill>
              </a:rPr>
              <a:t>geselecteerde koffie </a:t>
            </a:r>
            <a:r>
              <a:rPr lang="nl-BE" sz="2000" dirty="0"/>
              <a:t>in </a:t>
            </a:r>
            <a:r>
              <a:rPr lang="nl-BE" sz="2000" dirty="0" err="1"/>
              <a:t>MenuWindowViewModel</a:t>
            </a:r>
            <a:r>
              <a:rPr lang="nl-BE" sz="2000" dirty="0"/>
              <a:t> doorgegeven aan het </a:t>
            </a:r>
            <a:r>
              <a:rPr lang="nl-BE" sz="2000" dirty="0" err="1"/>
              <a:t>DetailWindowViewModel</a:t>
            </a:r>
            <a:r>
              <a:rPr lang="nl-BE" sz="2000" dirty="0"/>
              <a:t>.</a:t>
            </a:r>
          </a:p>
          <a:p>
            <a:pPr lvl="1"/>
            <a:r>
              <a:rPr lang="nl-BE" sz="2000" dirty="0"/>
              <a:t>Wanneer in </a:t>
            </a:r>
            <a:r>
              <a:rPr lang="nl-BE" sz="2000" dirty="0" err="1"/>
              <a:t>DetailWindowViewModel</a:t>
            </a:r>
            <a:r>
              <a:rPr lang="nl-BE" sz="2000" dirty="0"/>
              <a:t> de data gewijzigd worden, wordt het </a:t>
            </a:r>
            <a:r>
              <a:rPr lang="nl-BE" sz="2000" dirty="0" err="1"/>
              <a:t>MenuWindowViewModel</a:t>
            </a:r>
            <a:r>
              <a:rPr lang="nl-BE" sz="2000" dirty="0"/>
              <a:t> van deze </a:t>
            </a:r>
            <a:r>
              <a:rPr lang="nl-BE" sz="2000" i="1" dirty="0">
                <a:solidFill>
                  <a:srgbClr val="C00000"/>
                </a:solidFill>
              </a:rPr>
              <a:t>wijziging </a:t>
            </a:r>
            <a:r>
              <a:rPr lang="nl-BE" sz="2000" dirty="0"/>
              <a:t>op de hoogte gebracht.</a:t>
            </a:r>
          </a:p>
          <a:p>
            <a:pPr marL="365760" lvl="1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8" name="Rechthoek 7"/>
          <p:cNvSpPr/>
          <p:nvPr/>
        </p:nvSpPr>
        <p:spPr>
          <a:xfrm>
            <a:off x="1475656" y="5868217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MenuWindowViewModel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5508104" y="5868217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DetailWindowViewModel</a:t>
            </a:r>
            <a:endParaRPr lang="nl-BE" dirty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4427984" y="6044321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>
            <a:off x="4427984" y="6260345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983314"/>
            <a:ext cx="2808312" cy="176090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25" y="3983314"/>
            <a:ext cx="2815879" cy="15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0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Uitwisselen data tussen </a:t>
            </a:r>
            <a:r>
              <a:rPr lang="nl-BE" sz="2800" dirty="0" err="1"/>
              <a:t>ViewModels</a:t>
            </a:r>
            <a:r>
              <a:rPr lang="nl-BE" sz="2800" dirty="0"/>
              <a:t> kan gebeuren door </a:t>
            </a:r>
            <a:r>
              <a:rPr lang="nl-BE" sz="2800" i="1" dirty="0"/>
              <a:t>Hard </a:t>
            </a:r>
            <a:r>
              <a:rPr lang="nl-BE" sz="2800" i="1" dirty="0" err="1"/>
              <a:t>Coded</a:t>
            </a:r>
            <a:r>
              <a:rPr lang="nl-BE" sz="2800" i="1" dirty="0"/>
              <a:t> </a:t>
            </a:r>
            <a:r>
              <a:rPr lang="nl-BE" sz="2800" dirty="0" err="1"/>
              <a:t>references</a:t>
            </a:r>
            <a:r>
              <a:rPr lang="nl-BE" sz="2800" dirty="0"/>
              <a:t> te leggen van </a:t>
            </a:r>
            <a:r>
              <a:rPr lang="nl-BE" sz="2800" dirty="0" err="1"/>
              <a:t>ViewModel</a:t>
            </a:r>
            <a:r>
              <a:rPr lang="nl-BE" sz="2800" dirty="0"/>
              <a:t> A naar </a:t>
            </a:r>
            <a:r>
              <a:rPr lang="nl-BE" sz="2800" dirty="0" err="1"/>
              <a:t>ViewModel</a:t>
            </a:r>
            <a:r>
              <a:rPr lang="nl-BE" sz="2800" dirty="0"/>
              <a:t> B en </a:t>
            </a:r>
            <a:r>
              <a:rPr lang="nl-BE" sz="2800" dirty="0" err="1"/>
              <a:t>vice</a:t>
            </a:r>
            <a:r>
              <a:rPr lang="nl-BE" sz="2800" dirty="0"/>
              <a:t> versa</a:t>
            </a:r>
          </a:p>
          <a:p>
            <a:endParaRPr lang="nl-BE" sz="2800" dirty="0"/>
          </a:p>
          <a:p>
            <a:r>
              <a:rPr lang="nl-BE" sz="2800" dirty="0"/>
              <a:t>MAAR best </a:t>
            </a:r>
            <a:r>
              <a:rPr lang="nl-BE" sz="2800" dirty="0" err="1"/>
              <a:t>practice</a:t>
            </a:r>
            <a:r>
              <a:rPr lang="nl-BE" sz="2800" dirty="0"/>
              <a:t> in MVVM is om dit niet te doen want door die onderlinge </a:t>
            </a:r>
            <a:r>
              <a:rPr lang="nl-BE" sz="2800" i="1" dirty="0" err="1"/>
              <a:t>dependencies</a:t>
            </a:r>
            <a:r>
              <a:rPr lang="nl-BE" sz="2800" dirty="0"/>
              <a:t> kan een </a:t>
            </a:r>
            <a:r>
              <a:rPr lang="nl-BE" sz="2800" dirty="0" err="1"/>
              <a:t>ViewModel</a:t>
            </a:r>
            <a:r>
              <a:rPr lang="nl-BE" sz="2800" dirty="0"/>
              <a:t> niet meer volledig op zichzelf of geïsoleerd getest worden.</a:t>
            </a:r>
          </a:p>
        </p:txBody>
      </p:sp>
      <p:sp>
        <p:nvSpPr>
          <p:cNvPr id="4" name="Rechthoek 3"/>
          <p:cNvSpPr/>
          <p:nvPr/>
        </p:nvSpPr>
        <p:spPr>
          <a:xfrm>
            <a:off x="1475656" y="573325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MenuWindowViewModel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5508104" y="573325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DetailWindowViewModel</a:t>
            </a:r>
            <a:endParaRPr lang="nl-BE" dirty="0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427984" y="5909360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4427984" y="6125384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6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Via </a:t>
            </a:r>
            <a:r>
              <a:rPr lang="nl-BE" dirty="0" err="1"/>
              <a:t>references</a:t>
            </a:r>
            <a:r>
              <a:rPr lang="nl-BE" dirty="0"/>
              <a:t> of hard </a:t>
            </a:r>
            <a:r>
              <a:rPr lang="nl-BE" dirty="0" err="1"/>
              <a:t>coded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spaghetti!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6869319" cy="36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3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Betere oplossing is via een </a:t>
            </a:r>
            <a:r>
              <a:rPr lang="nl-BE" i="1" dirty="0"/>
              <a:t>Messenger-klasse</a:t>
            </a:r>
          </a:p>
          <a:p>
            <a:r>
              <a:rPr lang="nl-BE" dirty="0"/>
              <a:t>Deze </a:t>
            </a:r>
            <a:r>
              <a:rPr lang="nl-BE" i="1" dirty="0"/>
              <a:t>broadcast</a:t>
            </a:r>
            <a:r>
              <a:rPr lang="nl-BE" dirty="0"/>
              <a:t> de ontvangen boodschappen naar alle </a:t>
            </a:r>
            <a:r>
              <a:rPr lang="nl-BE" i="1" dirty="0"/>
              <a:t>geïnteresseerde</a:t>
            </a:r>
            <a:r>
              <a:rPr lang="nl-BE" dirty="0"/>
              <a:t> </a:t>
            </a:r>
            <a:r>
              <a:rPr lang="nl-BE" dirty="0" err="1"/>
              <a:t>ViewModels</a:t>
            </a:r>
            <a:endParaRPr lang="nl-BE" dirty="0"/>
          </a:p>
        </p:txBody>
      </p:sp>
      <p:grpSp>
        <p:nvGrpSpPr>
          <p:cNvPr id="23" name="Groep 22"/>
          <p:cNvGrpSpPr/>
          <p:nvPr/>
        </p:nvGrpSpPr>
        <p:grpSpPr>
          <a:xfrm>
            <a:off x="1043608" y="3171453"/>
            <a:ext cx="6589408" cy="2924547"/>
            <a:chOff x="1115616" y="2902830"/>
            <a:chExt cx="6589408" cy="2924547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902830"/>
              <a:ext cx="6589408" cy="2924547"/>
            </a:xfrm>
            <a:prstGeom prst="rect">
              <a:avLst/>
            </a:prstGeom>
          </p:spPr>
        </p:pic>
        <p:pic>
          <p:nvPicPr>
            <p:cNvPr id="6" name="Afbeelding 5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3808" y="4149080"/>
              <a:ext cx="432048" cy="432048"/>
            </a:xfrm>
            <a:prstGeom prst="rect">
              <a:avLst/>
            </a:prstGeom>
          </p:spPr>
        </p:pic>
        <p:cxnSp>
          <p:nvCxnSpPr>
            <p:cNvPr id="8" name="Rechte verbindingslijn met pijl 7"/>
            <p:cNvCxnSpPr/>
            <p:nvPr/>
          </p:nvCxnSpPr>
          <p:spPr>
            <a:xfrm>
              <a:off x="2519772" y="4725144"/>
              <a:ext cx="108012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2267744" y="477746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Boodschap van A</a:t>
              </a:r>
            </a:p>
          </p:txBody>
        </p:sp>
        <p:pic>
          <p:nvPicPr>
            <p:cNvPr id="11" name="Afbeelding 10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17814" y="3578910"/>
              <a:ext cx="432048" cy="432048"/>
            </a:xfrm>
            <a:prstGeom prst="rect">
              <a:avLst/>
            </a:prstGeom>
          </p:spPr>
        </p:pic>
        <p:sp>
          <p:nvSpPr>
            <p:cNvPr id="12" name="Tekstvak 11"/>
            <p:cNvSpPr txBox="1"/>
            <p:nvPr/>
          </p:nvSpPr>
          <p:spPr>
            <a:xfrm rot="10800000" flipV="1">
              <a:off x="4410320" y="3284063"/>
              <a:ext cx="2279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Boodschap van A</a:t>
              </a:r>
            </a:p>
          </p:txBody>
        </p:sp>
        <p:cxnSp>
          <p:nvCxnSpPr>
            <p:cNvPr id="13" name="Rechte verbindingslijn met pijl 12"/>
            <p:cNvCxnSpPr/>
            <p:nvPr/>
          </p:nvCxnSpPr>
          <p:spPr>
            <a:xfrm flipV="1">
              <a:off x="5436096" y="3653396"/>
              <a:ext cx="821260" cy="4956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/>
          </p:nvCxnSpPr>
          <p:spPr>
            <a:xfrm>
              <a:off x="5419232" y="4888261"/>
              <a:ext cx="771118" cy="5170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Afbeelding 20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1235" y="5045468"/>
              <a:ext cx="432048" cy="432048"/>
            </a:xfrm>
            <a:prstGeom prst="rect">
              <a:avLst/>
            </a:prstGeom>
          </p:spPr>
        </p:pic>
        <p:sp>
          <p:nvSpPr>
            <p:cNvPr id="22" name="Tekstvak 21"/>
            <p:cNvSpPr txBox="1"/>
            <p:nvPr/>
          </p:nvSpPr>
          <p:spPr>
            <a:xfrm rot="10800000" flipV="1">
              <a:off x="4426896" y="5399614"/>
              <a:ext cx="2279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Boodschap van A</a:t>
              </a:r>
            </a:p>
          </p:txBody>
        </p:sp>
      </p:grpSp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3" y="5129881"/>
            <a:ext cx="1573497" cy="98663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31" y="4065108"/>
            <a:ext cx="1673486" cy="9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Messenger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Alle MVVM </a:t>
            </a:r>
            <a:r>
              <a:rPr lang="nl-BE" sz="2400" dirty="0" err="1"/>
              <a:t>frameworks</a:t>
            </a:r>
            <a:r>
              <a:rPr lang="nl-BE" sz="2400" dirty="0"/>
              <a:t> voorzien een Messenger klasse.</a:t>
            </a:r>
          </a:p>
          <a:p>
            <a:r>
              <a:rPr lang="nl-BE" sz="2400" dirty="0"/>
              <a:t>In het voorbeeldproject is een basis Messenger-klasse gedownload van </a:t>
            </a:r>
            <a:r>
              <a:rPr lang="nl-BE" sz="2400" i="1" dirty="0" err="1"/>
              <a:t>StackOverflow</a:t>
            </a:r>
            <a:r>
              <a:rPr lang="nl-BE" sz="2400" dirty="0"/>
              <a:t> en toegevoegd aan de map </a:t>
            </a:r>
            <a:r>
              <a:rPr lang="nl-BE" sz="2400" i="1" dirty="0" err="1"/>
              <a:t>Extensions</a:t>
            </a:r>
            <a:r>
              <a:rPr lang="nl-BE" sz="2400" dirty="0"/>
              <a:t>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4" y="3792019"/>
            <a:ext cx="7581253" cy="197299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83C5011C-6D86-408A-ADFD-468148A66A52}"/>
              </a:ext>
            </a:extLst>
          </p:cNvPr>
          <p:cNvSpPr/>
          <p:nvPr/>
        </p:nvSpPr>
        <p:spPr>
          <a:xfrm>
            <a:off x="6412415" y="5530395"/>
            <a:ext cx="22400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000" dirty="0"/>
              <a:t>Slechts 1 Messenger</a:t>
            </a:r>
          </a:p>
          <a:p>
            <a:r>
              <a:rPr lang="fr-BE" sz="2000" dirty="0"/>
              <a:t>H</a:t>
            </a:r>
            <a:r>
              <a:rPr lang="nl-BE" sz="2000" dirty="0"/>
              <a:t>oe?</a:t>
            </a:r>
          </a:p>
        </p:txBody>
      </p:sp>
    </p:spTree>
    <p:extLst>
      <p:ext uri="{BB962C8B-B14F-4D97-AF65-F5344CB8AC3E}">
        <p14:creationId xmlns:p14="http://schemas.microsoft.com/office/powerpoint/2010/main" val="1294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0968E-FD91-4DCF-B962-86BBE02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Slechts</a:t>
            </a:r>
            <a:r>
              <a:rPr lang="fr-BE" dirty="0"/>
              <a:t> 1 Messenger </a:t>
            </a:r>
            <a:r>
              <a:rPr lang="fr-BE" dirty="0">
                <a:sym typeface="Wingdings" panose="05000000000000000000" pitchFamily="2" charset="2"/>
              </a:rPr>
              <a:t> Singleton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1A1E10-FB3F-446F-936D-E6A5D278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2382"/>
            <a:ext cx="3812594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CF98ECCA-91FE-4972-BCEA-306F404FD215}"/>
              </a:ext>
            </a:extLst>
          </p:cNvPr>
          <p:cNvSpPr/>
          <p:nvPr/>
        </p:nvSpPr>
        <p:spPr>
          <a:xfrm>
            <a:off x="5004048" y="3181970"/>
            <a:ext cx="39837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Singleton.Instance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(1</a:t>
            </a:r>
            <a:r>
              <a:rPr lang="nl-BE" baseline="30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ste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maal)</a:t>
            </a:r>
            <a:endParaRPr lang="fr-B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B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endParaRPr lang="fr-B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B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Singleton.Instance</a:t>
            </a:r>
            <a:r>
              <a:rPr lang="fr-B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(2</a:t>
            </a:r>
            <a:r>
              <a:rPr lang="fr-BE" baseline="30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</a:t>
            </a:r>
            <a:r>
              <a:rPr lang="fr-B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maal</a:t>
            </a:r>
            <a:r>
              <a:rPr lang="fr-B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EEC2796-7AEA-4F72-8A53-76D4E5B58D1F}"/>
              </a:ext>
            </a:extLst>
          </p:cNvPr>
          <p:cNvSpPr/>
          <p:nvPr/>
        </p:nvSpPr>
        <p:spPr>
          <a:xfrm>
            <a:off x="2699792" y="2492896"/>
            <a:ext cx="1872208" cy="50405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726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Singleton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2" y="1700808"/>
            <a:ext cx="4537344" cy="473581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48" y="116632"/>
            <a:ext cx="3812594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A951EC0-4822-4E1B-BBF2-8582F1C18572}"/>
              </a:ext>
            </a:extLst>
          </p:cNvPr>
          <p:cNvSpPr/>
          <p:nvPr/>
        </p:nvSpPr>
        <p:spPr>
          <a:xfrm>
            <a:off x="1619672" y="3888693"/>
            <a:ext cx="1944216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39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2439F-30BC-460A-895B-CAB4D9F2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Singleton (not thread </a:t>
            </a:r>
            <a:r>
              <a:rPr lang="fr-BE" dirty="0" err="1"/>
              <a:t>save</a:t>
            </a:r>
            <a:r>
              <a:rPr lang="fr-BE" dirty="0"/>
              <a:t>)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126D5F-A36F-4FE8-982F-64BD718E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3812594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F070FF8-E80F-483C-9FE6-426E9172F088}"/>
              </a:ext>
            </a:extLst>
          </p:cNvPr>
          <p:cNvSpPr/>
          <p:nvPr/>
        </p:nvSpPr>
        <p:spPr>
          <a:xfrm>
            <a:off x="1064976" y="632528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Singleton.Instance</a:t>
            </a:r>
            <a:endParaRPr lang="nl-BE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76D956-F316-4AF6-AB9F-2B67C5CD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54" y="1700808"/>
            <a:ext cx="3812594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F5701746-D1CA-4F1F-BE96-E50F55448BA0}"/>
              </a:ext>
            </a:extLst>
          </p:cNvPr>
          <p:cNvSpPr/>
          <p:nvPr/>
        </p:nvSpPr>
        <p:spPr>
          <a:xfrm>
            <a:off x="4974822" y="632528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Singleton.Instance</a:t>
            </a:r>
            <a:endParaRPr lang="nl-BE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59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3C87-2A87-4D3F-B029-1F597093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Singleton (thread </a:t>
            </a:r>
            <a:r>
              <a:rPr lang="fr-BE" dirty="0" err="1"/>
              <a:t>save</a:t>
            </a:r>
            <a:r>
              <a:rPr lang="fr-BE" dirty="0"/>
              <a:t>)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2FC27AA-C2DB-49DF-992C-E6AEFCCD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" y="1626163"/>
            <a:ext cx="4537344" cy="4735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2550DF7-77D7-4819-AFB6-24AAE215BFD8}"/>
              </a:ext>
            </a:extLst>
          </p:cNvPr>
          <p:cNvSpPr/>
          <p:nvPr/>
        </p:nvSpPr>
        <p:spPr>
          <a:xfrm>
            <a:off x="64271" y="6457486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endParaRPr lang="nl-BE" sz="4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51DAEED-E469-431A-ABFC-539A5E87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69" y="1626163"/>
            <a:ext cx="4537344" cy="4735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40204DA9-6E98-4A06-BD68-C6067D142CC1}"/>
              </a:ext>
            </a:extLst>
          </p:cNvPr>
          <p:cNvSpPr/>
          <p:nvPr/>
        </p:nvSpPr>
        <p:spPr>
          <a:xfrm>
            <a:off x="4556584" y="6457486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7497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MoreCoffee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56792"/>
            <a:ext cx="6877430" cy="51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4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Messenger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Default</a:t>
            </a:r>
          </a:p>
          <a:p>
            <a:pPr lvl="1"/>
            <a:r>
              <a:rPr lang="nl-BE" sz="1800" dirty="0"/>
              <a:t>Return van een </a:t>
            </a:r>
            <a:r>
              <a:rPr lang="nl-BE" sz="1800" dirty="0" err="1"/>
              <a:t>static</a:t>
            </a:r>
            <a:r>
              <a:rPr lang="nl-BE" sz="1800" dirty="0"/>
              <a:t> Messenger instantie (als singleton)</a:t>
            </a:r>
            <a:br>
              <a:rPr lang="nl-BE" sz="1500" dirty="0"/>
            </a:br>
            <a:endParaRPr lang="nl-BE" sz="1500" dirty="0"/>
          </a:p>
          <a:p>
            <a:r>
              <a:rPr lang="nl-BE" sz="1800" dirty="0"/>
              <a:t>2 belangrijke methoden</a:t>
            </a:r>
          </a:p>
          <a:p>
            <a:pPr lvl="1"/>
            <a:r>
              <a:rPr lang="nl-B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recipient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action)</a:t>
            </a:r>
          </a:p>
          <a:p>
            <a:pPr marL="365760" lvl="1" indent="0">
              <a:buNone/>
            </a:pPr>
            <a:endParaRPr lang="fr-FR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fr-FR" sz="1800" dirty="0"/>
              <a:t>Via </a:t>
            </a:r>
            <a:r>
              <a:rPr lang="fr-FR" sz="1800" dirty="0" err="1"/>
              <a:t>Send</a:t>
            </a:r>
            <a:r>
              <a:rPr lang="fr-FR" sz="1800" dirty="0"/>
              <a:t>&lt;T&gt; kan </a:t>
            </a:r>
            <a:r>
              <a:rPr lang="fr-FR" sz="1800" dirty="0" err="1"/>
              <a:t>een</a:t>
            </a:r>
            <a:r>
              <a:rPr lang="fr-FR" sz="1800" dirty="0"/>
              <a:t> </a:t>
            </a:r>
            <a:r>
              <a:rPr lang="fr-FR" sz="1800" dirty="0" err="1"/>
              <a:t>ViewModel</a:t>
            </a:r>
            <a:r>
              <a:rPr lang="fr-FR" sz="1800" dirty="0"/>
              <a:t> </a:t>
            </a:r>
            <a:r>
              <a:rPr lang="fr-FR" sz="1800" dirty="0" err="1"/>
              <a:t>een</a:t>
            </a:r>
            <a:r>
              <a:rPr lang="fr-FR" sz="1800" dirty="0"/>
              <a:t> message van </a:t>
            </a:r>
            <a:r>
              <a:rPr lang="fr-FR" sz="1800" dirty="0" err="1"/>
              <a:t>een</a:t>
            </a:r>
            <a:r>
              <a:rPr lang="fr-FR" sz="1800" dirty="0"/>
              <a:t> </a:t>
            </a:r>
            <a:r>
              <a:rPr lang="fr-FR" sz="1800" dirty="0" err="1"/>
              <a:t>bepaald</a:t>
            </a:r>
            <a:r>
              <a:rPr lang="fr-FR" sz="1800" dirty="0"/>
              <a:t> type T </a:t>
            </a:r>
            <a:r>
              <a:rPr lang="fr-FR" sz="1800" dirty="0" err="1"/>
              <a:t>versturen</a:t>
            </a:r>
            <a:endParaRPr lang="fr-FR" sz="1800" dirty="0"/>
          </a:p>
          <a:p>
            <a:pPr marL="365760" lvl="1" indent="0">
              <a:buNone/>
            </a:pPr>
            <a:r>
              <a:rPr lang="fr-FR" sz="1800" dirty="0"/>
              <a:t>Via </a:t>
            </a:r>
            <a:r>
              <a:rPr lang="fr-FR" sz="1800" dirty="0" err="1"/>
              <a:t>Register</a:t>
            </a:r>
            <a:r>
              <a:rPr lang="fr-FR" sz="1800" dirty="0"/>
              <a:t>&lt;T&gt; kan </a:t>
            </a:r>
            <a:r>
              <a:rPr lang="fr-FR" sz="1800" dirty="0" err="1"/>
              <a:t>een</a:t>
            </a:r>
            <a:r>
              <a:rPr lang="fr-FR" sz="1800" dirty="0"/>
              <a:t> </a:t>
            </a:r>
            <a:r>
              <a:rPr lang="fr-FR" sz="1800" dirty="0" err="1"/>
              <a:t>ViewModel</a:t>
            </a:r>
            <a:r>
              <a:rPr lang="fr-FR" sz="1800" dirty="0"/>
              <a:t> </a:t>
            </a:r>
            <a:r>
              <a:rPr lang="fr-FR" sz="1800" dirty="0" err="1"/>
              <a:t>aangeven</a:t>
            </a:r>
            <a:r>
              <a:rPr lang="fr-FR" sz="1800" dirty="0"/>
              <a:t> </a:t>
            </a:r>
            <a:r>
              <a:rPr lang="fr-FR" sz="1800" dirty="0" err="1"/>
              <a:t>dat</a:t>
            </a:r>
            <a:r>
              <a:rPr lang="fr-FR" sz="1800" dirty="0"/>
              <a:t> het messages van type T </a:t>
            </a:r>
            <a:r>
              <a:rPr lang="fr-FR" sz="1800" dirty="0" err="1"/>
              <a:t>wil</a:t>
            </a:r>
            <a:r>
              <a:rPr lang="fr-FR" sz="1800" dirty="0"/>
              <a:t> </a:t>
            </a:r>
            <a:r>
              <a:rPr lang="fr-FR" sz="1800" dirty="0" err="1"/>
              <a:t>ontvangen</a:t>
            </a:r>
            <a:r>
              <a:rPr lang="fr-FR" sz="1800" dirty="0"/>
              <a:t> en </a:t>
            </a:r>
            <a:r>
              <a:rPr lang="fr-FR" sz="1800" dirty="0" err="1"/>
              <a:t>welke</a:t>
            </a:r>
            <a:r>
              <a:rPr lang="fr-FR" sz="1800" dirty="0"/>
              <a:t> </a:t>
            </a:r>
            <a:r>
              <a:rPr lang="fr-FR" sz="1800" dirty="0" err="1"/>
              <a:t>actie</a:t>
            </a:r>
            <a:r>
              <a:rPr lang="fr-FR" sz="1800" dirty="0"/>
              <a:t> er na </a:t>
            </a:r>
            <a:r>
              <a:rPr lang="fr-FR" sz="1800" dirty="0" err="1"/>
              <a:t>ontvangst</a:t>
            </a:r>
            <a:r>
              <a:rPr lang="fr-FR" sz="1800" dirty="0"/>
              <a:t> </a:t>
            </a:r>
            <a:r>
              <a:rPr lang="fr-FR" sz="1800" dirty="0" err="1"/>
              <a:t>moet</a:t>
            </a:r>
            <a:r>
              <a:rPr lang="fr-FR" sz="1800" dirty="0"/>
              <a:t> </a:t>
            </a:r>
            <a:r>
              <a:rPr lang="fr-FR" sz="1800" dirty="0" err="1"/>
              <a:t>uitgevoerd</a:t>
            </a:r>
            <a:r>
              <a:rPr lang="fr-FR" sz="1800" dirty="0"/>
              <a:t> </a:t>
            </a:r>
            <a:r>
              <a:rPr lang="fr-FR" sz="1800" dirty="0" err="1"/>
              <a:t>worden</a:t>
            </a:r>
            <a:endParaRPr lang="fr-FR" sz="1800" dirty="0"/>
          </a:p>
          <a:p>
            <a:pPr marL="685800" lvl="2" indent="0">
              <a:buNone/>
            </a:pPr>
            <a:endParaRPr lang="nl-BE" sz="1800" dirty="0"/>
          </a:p>
          <a:p>
            <a:pPr lvl="1"/>
            <a:endParaRPr lang="nl-BE" sz="1800" dirty="0"/>
          </a:p>
        </p:txBody>
      </p:sp>
      <p:grpSp>
        <p:nvGrpSpPr>
          <p:cNvPr id="4" name="Groep 3"/>
          <p:cNvGrpSpPr/>
          <p:nvPr/>
        </p:nvGrpSpPr>
        <p:grpSpPr>
          <a:xfrm>
            <a:off x="4860032" y="5013176"/>
            <a:ext cx="4194048" cy="1715524"/>
            <a:chOff x="1115616" y="2902830"/>
            <a:chExt cx="6589408" cy="2954323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902830"/>
              <a:ext cx="6589408" cy="2924547"/>
            </a:xfrm>
            <a:prstGeom prst="rect">
              <a:avLst/>
            </a:prstGeom>
          </p:spPr>
        </p:pic>
        <p:pic>
          <p:nvPicPr>
            <p:cNvPr id="6" name="Afbeelding 5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3808" y="4149080"/>
              <a:ext cx="432048" cy="432048"/>
            </a:xfrm>
            <a:prstGeom prst="rect">
              <a:avLst/>
            </a:prstGeom>
          </p:spPr>
        </p:pic>
        <p:cxnSp>
          <p:nvCxnSpPr>
            <p:cNvPr id="7" name="Rechte verbindingslijn met pijl 6"/>
            <p:cNvCxnSpPr/>
            <p:nvPr/>
          </p:nvCxnSpPr>
          <p:spPr>
            <a:xfrm>
              <a:off x="2519772" y="4725144"/>
              <a:ext cx="108012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2267744" y="4777463"/>
              <a:ext cx="1872208" cy="90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/>
                <a:t>Boodschap van A</a:t>
              </a:r>
            </a:p>
          </p:txBody>
        </p:sp>
        <p:pic>
          <p:nvPicPr>
            <p:cNvPr id="9" name="Afbeelding 8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17814" y="3578910"/>
              <a:ext cx="432048" cy="432048"/>
            </a:xfrm>
            <a:prstGeom prst="rect">
              <a:avLst/>
            </a:prstGeom>
          </p:spPr>
        </p:pic>
        <p:sp>
          <p:nvSpPr>
            <p:cNvPr id="10" name="Tekstvak 9"/>
            <p:cNvSpPr txBox="1"/>
            <p:nvPr/>
          </p:nvSpPr>
          <p:spPr>
            <a:xfrm rot="10800000" flipV="1">
              <a:off x="4410320" y="3195857"/>
              <a:ext cx="2279085" cy="54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/>
                <a:t>Boodschap van A</a:t>
              </a:r>
            </a:p>
          </p:txBody>
        </p:sp>
        <p:cxnSp>
          <p:nvCxnSpPr>
            <p:cNvPr id="11" name="Rechte verbindingslijn met pijl 10"/>
            <p:cNvCxnSpPr/>
            <p:nvPr/>
          </p:nvCxnSpPr>
          <p:spPr>
            <a:xfrm flipV="1">
              <a:off x="5436096" y="3653396"/>
              <a:ext cx="821260" cy="4956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/>
            <p:nvPr/>
          </p:nvCxnSpPr>
          <p:spPr>
            <a:xfrm>
              <a:off x="5419232" y="4888261"/>
              <a:ext cx="771118" cy="5170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Afbeelding 12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1235" y="5045468"/>
              <a:ext cx="432048" cy="432048"/>
            </a:xfrm>
            <a:prstGeom prst="rect">
              <a:avLst/>
            </a:prstGeom>
          </p:spPr>
        </p:pic>
        <p:sp>
          <p:nvSpPr>
            <p:cNvPr id="14" name="Tekstvak 13"/>
            <p:cNvSpPr txBox="1"/>
            <p:nvPr/>
          </p:nvSpPr>
          <p:spPr>
            <a:xfrm rot="10800000" flipV="1">
              <a:off x="4426897" y="5311408"/>
              <a:ext cx="2279085" cy="54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/>
                <a:t>Boodschap van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69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MenuWindowViewModel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972816"/>
          </a:xfrm>
        </p:spPr>
        <p:txBody>
          <a:bodyPr>
            <a:normAutofit/>
          </a:bodyPr>
          <a:lstStyle/>
          <a:p>
            <a:r>
              <a:rPr lang="nl-BE" sz="2200" dirty="0"/>
              <a:t>Methode </a:t>
            </a:r>
            <a:r>
              <a:rPr lang="nl-BE" sz="2200" dirty="0" err="1"/>
              <a:t>WijzigenKoffie</a:t>
            </a:r>
            <a:r>
              <a:rPr lang="nl-BE" sz="2200" dirty="0"/>
              <a:t>() wordt uitgevoerd via het </a:t>
            </a:r>
            <a:r>
              <a:rPr lang="nl-BE" sz="2200" dirty="0" err="1"/>
              <a:t>WijzigenCommand</a:t>
            </a:r>
            <a:endParaRPr lang="nl-BE" sz="2200" dirty="0"/>
          </a:p>
          <a:p>
            <a:r>
              <a:rPr lang="nl-BE" sz="2200" dirty="0"/>
              <a:t>Via de Messenger wordt de geselecteerde koffie als Message van het type Koffie verstuurd naar alle geïnteresseerde </a:t>
            </a:r>
            <a:r>
              <a:rPr lang="nl-BE" sz="2200" dirty="0" err="1"/>
              <a:t>ViewModels</a:t>
            </a:r>
            <a:endParaRPr lang="nl-BE" sz="2200" dirty="0"/>
          </a:p>
        </p:txBody>
      </p:sp>
      <p:sp>
        <p:nvSpPr>
          <p:cNvPr id="4" name="Rechthoek 3"/>
          <p:cNvSpPr/>
          <p:nvPr/>
        </p:nvSpPr>
        <p:spPr>
          <a:xfrm>
            <a:off x="179512" y="4059344"/>
            <a:ext cx="8118648" cy="261610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WijzigenKoffie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SelectedKoffie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.Default.Send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SelectedKoffie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koffieDetailView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DetailWindow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koffieDetailView.ShowDialog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99" y="2836677"/>
            <a:ext cx="3066408" cy="192273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77EE140-1D13-4886-90D7-CB724B574EFC}"/>
              </a:ext>
            </a:extLst>
          </p:cNvPr>
          <p:cNvSpPr/>
          <p:nvPr/>
        </p:nvSpPr>
        <p:spPr>
          <a:xfrm>
            <a:off x="1043608" y="4964644"/>
            <a:ext cx="5472608" cy="4137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7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DetailWindowViewModel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80646"/>
          </a:xfrm>
        </p:spPr>
        <p:txBody>
          <a:bodyPr>
            <a:noAutofit/>
          </a:bodyPr>
          <a:lstStyle/>
          <a:p>
            <a:r>
              <a:rPr lang="nl-BE" sz="2200" dirty="0"/>
              <a:t>In de </a:t>
            </a:r>
            <a:r>
              <a:rPr lang="nl-BE" sz="2200" dirty="0" err="1"/>
              <a:t>constructor</a:t>
            </a:r>
            <a:r>
              <a:rPr lang="nl-BE" sz="2200" dirty="0"/>
              <a:t> van het </a:t>
            </a:r>
            <a:r>
              <a:rPr lang="nl-BE" sz="2200" dirty="0" err="1"/>
              <a:t>DetailWindowViewModel</a:t>
            </a:r>
            <a:r>
              <a:rPr lang="nl-BE" sz="2200" dirty="0"/>
              <a:t> geven we aan dat het </a:t>
            </a:r>
            <a:r>
              <a:rPr lang="nl-BE" sz="2200" dirty="0" err="1"/>
              <a:t>ViewModel</a:t>
            </a:r>
            <a:r>
              <a:rPr lang="nl-BE" sz="2200" dirty="0"/>
              <a:t> (</a:t>
            </a:r>
            <a:r>
              <a:rPr lang="nl-BE" sz="2200" dirty="0" err="1"/>
              <a:t>this</a:t>
            </a:r>
            <a:r>
              <a:rPr lang="nl-BE" sz="2200" dirty="0"/>
              <a:t>) </a:t>
            </a:r>
            <a:r>
              <a:rPr lang="nl-BE" sz="2200" dirty="0" err="1"/>
              <a:t>messages</a:t>
            </a:r>
            <a:r>
              <a:rPr lang="nl-BE" sz="2200" dirty="0"/>
              <a:t> van het type Koffie willen ontvangen</a:t>
            </a:r>
          </a:p>
          <a:p>
            <a:r>
              <a:rPr lang="nl-BE" sz="2200" dirty="0"/>
              <a:t>Wat er na de ontvangst gebeurt, wordt uitgeschreven in de methode </a:t>
            </a:r>
            <a:r>
              <a:rPr lang="nl-BE" sz="2200" dirty="0" err="1"/>
              <a:t>OnCoffeeReceived</a:t>
            </a:r>
            <a:r>
              <a:rPr lang="nl-BE" sz="2200" dirty="0"/>
              <a:t>(T)</a:t>
            </a:r>
            <a:br>
              <a:rPr lang="nl-BE" sz="2200" dirty="0"/>
            </a:br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pPr marL="0" indent="0">
              <a:buNone/>
            </a:pPr>
            <a:endParaRPr lang="nl-BE" sz="2200" dirty="0"/>
          </a:p>
        </p:txBody>
      </p:sp>
      <p:sp>
        <p:nvSpPr>
          <p:cNvPr id="4" name="Rechthoek 3"/>
          <p:cNvSpPr/>
          <p:nvPr/>
        </p:nvSpPr>
        <p:spPr>
          <a:xfrm>
            <a:off x="720116" y="3330543"/>
            <a:ext cx="8136904" cy="258532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DetailWindowViewModel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.Default.Register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OnCoffeeReceived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fr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OnCoffeeReceived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koffie)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koffie;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89" y="5157192"/>
            <a:ext cx="2739807" cy="15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8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Stel nu dat we vanuit het </a:t>
            </a:r>
            <a:r>
              <a:rPr lang="nl-BE" sz="2400" dirty="0" err="1"/>
              <a:t>DetailWindowViewModel</a:t>
            </a:r>
            <a:r>
              <a:rPr lang="nl-BE" sz="2400" dirty="0"/>
              <a:t> het </a:t>
            </a:r>
            <a:r>
              <a:rPr lang="nl-BE" sz="2400" dirty="0" err="1"/>
              <a:t>MenuWindowViewModel</a:t>
            </a:r>
            <a:r>
              <a:rPr lang="nl-BE" sz="2400" dirty="0"/>
              <a:t> willen verwittigen dat de update doorgevoerd is dan kan dit ook via Messenger.</a:t>
            </a:r>
          </a:p>
          <a:p>
            <a:r>
              <a:rPr lang="nl-BE" sz="2400" dirty="0"/>
              <a:t>Je zou een string </a:t>
            </a:r>
            <a:r>
              <a:rPr lang="nl-BE" sz="2400" i="1" dirty="0" err="1"/>
              <a:t>UpdateFinished</a:t>
            </a:r>
            <a:r>
              <a:rPr lang="nl-BE" sz="2400" dirty="0"/>
              <a:t> kunnen doorsturen </a:t>
            </a:r>
          </a:p>
        </p:txBody>
      </p:sp>
      <p:sp>
        <p:nvSpPr>
          <p:cNvPr id="4" name="Rechthoek 3"/>
          <p:cNvSpPr/>
          <p:nvPr/>
        </p:nvSpPr>
        <p:spPr>
          <a:xfrm>
            <a:off x="882116" y="3352279"/>
            <a:ext cx="7866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KoffieDataService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KoffieDataService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ds.UpdateKoffie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89" y="5157192"/>
            <a:ext cx="2739807" cy="154534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D7B74F5-C83E-4FB9-B8A8-37030EAC27A2}"/>
              </a:ext>
            </a:extLst>
          </p:cNvPr>
          <p:cNvSpPr/>
          <p:nvPr/>
        </p:nvSpPr>
        <p:spPr>
          <a:xfrm>
            <a:off x="2847312" y="5686870"/>
            <a:ext cx="331988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BE" sz="2000" dirty="0"/>
              <a:t>Is dit OK?</a:t>
            </a:r>
          </a:p>
          <a:p>
            <a:r>
              <a:rPr lang="fr-BE" sz="2000" dirty="0"/>
              <a:t>Wat </a:t>
            </a:r>
            <a:r>
              <a:rPr lang="fr-BE" sz="2000" dirty="0" err="1"/>
              <a:t>moet</a:t>
            </a:r>
            <a:r>
              <a:rPr lang="fr-BE" sz="2000" dirty="0"/>
              <a:t> Menu...Model </a:t>
            </a:r>
            <a:r>
              <a:rPr lang="fr-BE" sz="2000" dirty="0" err="1"/>
              <a:t>doen</a:t>
            </a:r>
            <a:r>
              <a:rPr lang="fr-BE" sz="2000" dirty="0"/>
              <a:t>?</a:t>
            </a:r>
          </a:p>
          <a:p>
            <a:r>
              <a:rPr lang="fr-BE" sz="2000" dirty="0" err="1"/>
              <a:t>Hoe</a:t>
            </a:r>
            <a:r>
              <a:rPr lang="fr-BE" sz="2000" dirty="0"/>
              <a:t> </a:t>
            </a:r>
            <a:r>
              <a:rPr lang="fr-BE" sz="2000" dirty="0" err="1"/>
              <a:t>beter</a:t>
            </a:r>
            <a:r>
              <a:rPr lang="fr-BE" sz="2000" dirty="0"/>
              <a:t>?</a:t>
            </a:r>
            <a:endParaRPr lang="nl-BE" sz="20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D2C12C3-9F70-4F17-AD4A-B67993E58C20}"/>
              </a:ext>
            </a:extLst>
          </p:cNvPr>
          <p:cNvSpPr/>
          <p:nvPr/>
        </p:nvSpPr>
        <p:spPr>
          <a:xfrm>
            <a:off x="1475656" y="4685135"/>
            <a:ext cx="6408712" cy="4137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702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Of je kan zelf een eigen Message klasse aanmaken</a:t>
            </a:r>
          </a:p>
          <a:p>
            <a:r>
              <a:rPr lang="nl-BE" dirty="0"/>
              <a:t>Bijvoorbeeld in een map </a:t>
            </a:r>
            <a:r>
              <a:rPr lang="nl-BE" dirty="0" err="1"/>
              <a:t>Messages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EA2D831-A269-4744-A354-DC388065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151803"/>
            <a:ext cx="5800725" cy="3324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8263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/>
          <a:lstStyle/>
          <a:p>
            <a:r>
              <a:rPr lang="nl-BE" dirty="0"/>
              <a:t>Versturen van </a:t>
            </a:r>
            <a:r>
              <a:rPr lang="nl-BE" dirty="0" err="1"/>
              <a:t>UpdateFinishedMessage</a:t>
            </a:r>
            <a:r>
              <a:rPr lang="nl-BE" dirty="0"/>
              <a:t> door </a:t>
            </a:r>
            <a:r>
              <a:rPr lang="nl-BE" dirty="0" err="1"/>
              <a:t>DetailWindowViewModel</a:t>
            </a:r>
            <a:endParaRPr lang="nl-BE" dirty="0"/>
          </a:p>
          <a:p>
            <a:r>
              <a:rPr lang="nl-BE" dirty="0"/>
              <a:t>Using </a:t>
            </a:r>
            <a:r>
              <a:rPr lang="nl-BE" dirty="0" err="1"/>
              <a:t>MoreCoffee.Messages</a:t>
            </a:r>
            <a:r>
              <a:rPr lang="nl-BE" dirty="0"/>
              <a:t> toegevoegd!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3753D74-132B-4EB8-96F8-BAC5E8DEFC9F}"/>
              </a:ext>
            </a:extLst>
          </p:cNvPr>
          <p:cNvSpPr/>
          <p:nvPr/>
        </p:nvSpPr>
        <p:spPr>
          <a:xfrm>
            <a:off x="1115616" y="3586674"/>
            <a:ext cx="732635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UpdateKoffie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KoffieDataService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KoffieDataService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ds.UpdateKoffie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SelectedKoffie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.Default.Send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UpdateFinishedMessage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UpdateFinishedMessage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Completed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F8E4C27-173D-4D10-91F8-EB2EE4A257FB}"/>
              </a:ext>
            </a:extLst>
          </p:cNvPr>
          <p:cNvSpPr/>
          <p:nvPr/>
        </p:nvSpPr>
        <p:spPr>
          <a:xfrm>
            <a:off x="1619672" y="4941168"/>
            <a:ext cx="6264696" cy="64807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65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r>
              <a:rPr lang="nl-BE" sz="2400" dirty="0"/>
              <a:t>Ontvangst van </a:t>
            </a:r>
            <a:r>
              <a:rPr lang="nl-BE" sz="2400" dirty="0" err="1"/>
              <a:t>UpdateFinishedMessage</a:t>
            </a:r>
            <a:r>
              <a:rPr lang="nl-BE" sz="2400" dirty="0"/>
              <a:t> registreren in </a:t>
            </a:r>
            <a:r>
              <a:rPr lang="nl-BE" sz="2400" dirty="0" err="1"/>
              <a:t>constructor</a:t>
            </a:r>
            <a:r>
              <a:rPr lang="nl-BE" sz="2400" dirty="0"/>
              <a:t> </a:t>
            </a:r>
            <a:r>
              <a:rPr lang="nl-BE" sz="2400" dirty="0" err="1"/>
              <a:t>MenuWindowViewModel</a:t>
            </a:r>
            <a:endParaRPr lang="nl-BE" sz="2400" dirty="0"/>
          </a:p>
          <a:p>
            <a:r>
              <a:rPr lang="nl-BE" sz="2400" dirty="0"/>
              <a:t>Using </a:t>
            </a:r>
            <a:r>
              <a:rPr lang="nl-BE" sz="2400" dirty="0" err="1"/>
              <a:t>MoreCoffee.Messages</a:t>
            </a:r>
            <a:r>
              <a:rPr lang="nl-BE" sz="2400" dirty="0"/>
              <a:t> toegevoegd!</a:t>
            </a:r>
          </a:p>
          <a:p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71500" y="3089970"/>
            <a:ext cx="9001000" cy="35394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MenuWindowViewModel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LeesGegevens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.Default.Register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UpdateFinishedMessage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OnMessageReceived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OnMessageReceived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UpdateFinishedMessage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message.State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Completed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35DB882-6A78-44E6-9442-B3C1BF91C118}"/>
              </a:ext>
            </a:extLst>
          </p:cNvPr>
          <p:cNvSpPr/>
          <p:nvPr/>
        </p:nvSpPr>
        <p:spPr>
          <a:xfrm>
            <a:off x="539552" y="4216887"/>
            <a:ext cx="8424936" cy="5082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0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/>
              <a:t>Openen/Sluiten van views vanuit </a:t>
            </a:r>
            <a:r>
              <a:rPr lang="nl-BE" sz="3200" dirty="0" err="1"/>
              <a:t>ViewModel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WijzigenKoffie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SelectedKoffie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Messenger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.Default.Send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2B91AF"/>
                </a:solidFill>
                <a:latin typeface="Consolas" panose="020B0609020204030204" pitchFamily="49" charset="0"/>
              </a:rPr>
              <a:t>Koffie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SelectedKoffie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koffieDetailView</a:t>
            </a:r>
            <a:r>
              <a:rPr lang="nl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= new </a:t>
            </a:r>
            <a:r>
              <a:rPr lang="nl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DetailWindow</a:t>
            </a:r>
            <a:r>
              <a:rPr lang="nl-BE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koffieDetailView.ShowDialog</a:t>
            </a:r>
            <a:r>
              <a:rPr lang="nl-BE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4914035"/>
            <a:ext cx="2683818" cy="16530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10" y="5252907"/>
            <a:ext cx="1995334" cy="125114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06" y="5252907"/>
            <a:ext cx="2222355" cy="125348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DF1C328-826A-44F7-B6DE-7A57F06D6BB5}"/>
              </a:ext>
            </a:extLst>
          </p:cNvPr>
          <p:cNvSpPr/>
          <p:nvPr/>
        </p:nvSpPr>
        <p:spPr>
          <a:xfrm>
            <a:off x="428966" y="3848100"/>
            <a:ext cx="11705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BE" sz="2000" dirty="0"/>
              <a:t>Is dit OK?</a:t>
            </a:r>
          </a:p>
        </p:txBody>
      </p:sp>
    </p:spTree>
    <p:extLst>
      <p:ext uri="{BB962C8B-B14F-4D97-AF65-F5344CB8AC3E}">
        <p14:creationId xmlns:p14="http://schemas.microsoft.com/office/powerpoint/2010/main" val="3526897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DialogService.cs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535416" cy="4495800"/>
          </a:xfrm>
        </p:spPr>
        <p:txBody>
          <a:bodyPr/>
          <a:lstStyle/>
          <a:p>
            <a:r>
              <a:rPr lang="nl-BE" dirty="0"/>
              <a:t>Bekijk klasse </a:t>
            </a:r>
            <a:r>
              <a:rPr lang="nl-BE" dirty="0" err="1"/>
              <a:t>DialogService</a:t>
            </a:r>
            <a:r>
              <a:rPr lang="nl-BE" dirty="0"/>
              <a:t> in de map </a:t>
            </a:r>
            <a:r>
              <a:rPr lang="nl-BE" dirty="0" err="1"/>
              <a:t>Extensions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/>
              <a:t>2 methodes:</a:t>
            </a:r>
          </a:p>
          <a:p>
            <a:pPr lvl="2"/>
            <a:r>
              <a:rPr lang="nl-BE" dirty="0" err="1"/>
              <a:t>ShowDetailDialog</a:t>
            </a:r>
            <a:r>
              <a:rPr lang="nl-BE" dirty="0"/>
              <a:t>()</a:t>
            </a:r>
          </a:p>
          <a:p>
            <a:pPr lvl="2"/>
            <a:r>
              <a:rPr lang="nl-BE" dirty="0" err="1"/>
              <a:t>CloseDetailDialog</a:t>
            </a:r>
            <a:r>
              <a:rPr lang="nl-BE" dirty="0"/>
              <a:t>()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420888"/>
            <a:ext cx="4071914" cy="42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1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/>
              <a:t>Openen/Sluiten van views vanuit </a:t>
            </a:r>
            <a:r>
              <a:rPr lang="nl-BE" sz="3600" dirty="0" err="1"/>
              <a:t>ViewModel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Klasse </a:t>
            </a:r>
            <a:r>
              <a:rPr lang="nl-BE" sz="2400" dirty="0" err="1"/>
              <a:t>DialogService</a:t>
            </a:r>
            <a:r>
              <a:rPr lang="nl-BE" sz="2400" dirty="0"/>
              <a:t> in </a:t>
            </a:r>
            <a:r>
              <a:rPr lang="nl-BE" sz="2400" dirty="0" err="1"/>
              <a:t>MenuWindowViewModel</a:t>
            </a: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0" y="2183004"/>
            <a:ext cx="6191600" cy="81045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4" y="3183962"/>
            <a:ext cx="5423258" cy="367403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FCBA586-F02A-481C-A58E-C9E4331C41A9}"/>
              </a:ext>
            </a:extLst>
          </p:cNvPr>
          <p:cNvSpPr/>
          <p:nvPr/>
        </p:nvSpPr>
        <p:spPr>
          <a:xfrm>
            <a:off x="1115616" y="2548833"/>
            <a:ext cx="5703204" cy="5082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678044D-02A1-42BF-81A7-D00DE7C15596}"/>
              </a:ext>
            </a:extLst>
          </p:cNvPr>
          <p:cNvSpPr/>
          <p:nvPr/>
        </p:nvSpPr>
        <p:spPr>
          <a:xfrm>
            <a:off x="1259632" y="3933056"/>
            <a:ext cx="3456384" cy="5082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D3E9E27-BA03-48BA-BA44-0F0715F4475C}"/>
              </a:ext>
            </a:extLst>
          </p:cNvPr>
          <p:cNvSpPr/>
          <p:nvPr/>
        </p:nvSpPr>
        <p:spPr>
          <a:xfrm>
            <a:off x="1265312" y="6034165"/>
            <a:ext cx="3162672" cy="5082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72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79005-AF49-4AC2-B5AF-03D8AD23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MoreCoffee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F124D5-20DE-4E3A-8DA0-82A12A2A30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ToObservableCollection</a:t>
            </a:r>
            <a:r>
              <a:rPr lang="nl-BE" dirty="0"/>
              <a:t>()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ViewModelLocator</a:t>
            </a:r>
            <a:endParaRPr lang="fr-BE" dirty="0"/>
          </a:p>
          <a:p>
            <a:pPr lvl="1"/>
            <a:r>
              <a:rPr lang="fr-BE" dirty="0" err="1"/>
              <a:t>Alternatieve</a:t>
            </a:r>
            <a:r>
              <a:rPr lang="fr-BE" dirty="0"/>
              <a:t>/</a:t>
            </a:r>
            <a:r>
              <a:rPr lang="fr-BE" dirty="0" err="1"/>
              <a:t>eenvoudigere</a:t>
            </a:r>
            <a:r>
              <a:rPr lang="fr-BE" dirty="0"/>
              <a:t> manier om </a:t>
            </a:r>
            <a:r>
              <a:rPr lang="fr-BE" dirty="0" err="1"/>
              <a:t>ViewModels</a:t>
            </a:r>
            <a:r>
              <a:rPr lang="fr-BE" dirty="0"/>
              <a:t> te </a:t>
            </a:r>
            <a:r>
              <a:rPr lang="fr-BE" dirty="0" err="1"/>
              <a:t>koppelen</a:t>
            </a:r>
            <a:r>
              <a:rPr lang="fr-BE" dirty="0"/>
              <a:t> </a:t>
            </a:r>
            <a:r>
              <a:rPr lang="fr-BE" dirty="0" err="1"/>
              <a:t>aan</a:t>
            </a:r>
            <a:r>
              <a:rPr lang="fr-BE" dirty="0"/>
              <a:t> </a:t>
            </a:r>
            <a:r>
              <a:rPr lang="fr-BE" dirty="0" err="1"/>
              <a:t>Views</a:t>
            </a:r>
            <a:endParaRPr lang="fr-BE" dirty="0"/>
          </a:p>
          <a:p>
            <a:pPr lvl="1"/>
            <a:endParaRPr lang="fr-BE" dirty="0"/>
          </a:p>
          <a:p>
            <a:r>
              <a:rPr lang="fr-BE" dirty="0" err="1"/>
              <a:t>Communicatie</a:t>
            </a:r>
            <a:r>
              <a:rPr lang="fr-BE" dirty="0"/>
              <a:t> </a:t>
            </a:r>
            <a:r>
              <a:rPr lang="fr-BE" dirty="0" err="1"/>
              <a:t>tussen</a:t>
            </a:r>
            <a:r>
              <a:rPr lang="fr-BE" dirty="0"/>
              <a:t> </a:t>
            </a:r>
            <a:r>
              <a:rPr lang="fr-BE" dirty="0" err="1"/>
              <a:t>ViewModels</a:t>
            </a:r>
            <a:endParaRPr lang="fr-BE" dirty="0"/>
          </a:p>
          <a:p>
            <a:r>
              <a:rPr lang="fr-BE" dirty="0" err="1"/>
              <a:t>Openen</a:t>
            </a:r>
            <a:r>
              <a:rPr lang="fr-BE" dirty="0"/>
              <a:t>/</a:t>
            </a:r>
            <a:r>
              <a:rPr lang="fr-BE" dirty="0" err="1"/>
              <a:t>Sluiten</a:t>
            </a:r>
            <a:r>
              <a:rPr lang="fr-BE" dirty="0"/>
              <a:t> van </a:t>
            </a:r>
            <a:r>
              <a:rPr lang="fr-BE" dirty="0" err="1"/>
              <a:t>Views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0593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Nu kan via het </a:t>
            </a:r>
            <a:r>
              <a:rPr lang="nl-BE" dirty="0" err="1"/>
              <a:t>DetailWindow</a:t>
            </a:r>
            <a:r>
              <a:rPr lang="nl-BE" dirty="0"/>
              <a:t> alleen een koffierecord gewijzigd worden.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Zorg er nu voor dat 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een koffierecord kan verwijderd worden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een koffierecord kan toegevoegd worden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de velden Naam en Prijs gevalideerd worden</a:t>
            </a:r>
          </a:p>
        </p:txBody>
      </p:sp>
    </p:spTree>
    <p:extLst>
      <p:ext uri="{BB962C8B-B14F-4D97-AF65-F5344CB8AC3E}">
        <p14:creationId xmlns:p14="http://schemas.microsoft.com/office/powerpoint/2010/main" val="233914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73435"/>
            <a:ext cx="6938169" cy="352256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211960" y="5759544"/>
            <a:ext cx="1656184" cy="2907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332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Toevoegen en validatie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7799393" cy="417996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3563888" y="4869160"/>
            <a:ext cx="1728192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52" y="3984627"/>
            <a:ext cx="1497162" cy="27076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78" y="4919302"/>
            <a:ext cx="1811270" cy="2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5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80DA661A-28D5-4BAB-9F33-E98EA42B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10" y="1988840"/>
            <a:ext cx="3134481" cy="46405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MoreCoffee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3528" y="1766699"/>
            <a:ext cx="5399512" cy="4495800"/>
          </a:xfrm>
        </p:spPr>
        <p:txBody>
          <a:bodyPr/>
          <a:lstStyle/>
          <a:p>
            <a:r>
              <a:rPr lang="nl-BE" dirty="0"/>
              <a:t>Voer </a:t>
            </a:r>
            <a:r>
              <a:rPr lang="nl-BE" i="1" dirty="0" err="1">
                <a:solidFill>
                  <a:srgbClr val="C00000"/>
                </a:solidFill>
              </a:rPr>
              <a:t>coffee.sql</a:t>
            </a:r>
            <a:r>
              <a:rPr lang="nl-BE" i="1" dirty="0">
                <a:solidFill>
                  <a:srgbClr val="C00000"/>
                </a:solidFill>
              </a:rPr>
              <a:t> </a:t>
            </a:r>
            <a:r>
              <a:rPr lang="nl-BE" dirty="0"/>
              <a:t>uit op je SQL-server database</a:t>
            </a:r>
            <a:br>
              <a:rPr lang="nl-BE" dirty="0"/>
            </a:br>
            <a:endParaRPr lang="nl-BE" dirty="0"/>
          </a:p>
          <a:p>
            <a:r>
              <a:rPr lang="nl-BE" dirty="0"/>
              <a:t>Open de solution </a:t>
            </a:r>
            <a:r>
              <a:rPr lang="nl-BE" i="1" dirty="0">
                <a:solidFill>
                  <a:srgbClr val="C00000"/>
                </a:solidFill>
              </a:rPr>
              <a:t>MoreCoffee.sln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56B7C34-3EAD-469C-9C03-2C220146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13" y="4041091"/>
            <a:ext cx="3222627" cy="25883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0E48968F-A44D-4F63-835D-E0585D35796C}"/>
              </a:ext>
            </a:extLst>
          </p:cNvPr>
          <p:cNvSpPr/>
          <p:nvPr/>
        </p:nvSpPr>
        <p:spPr>
          <a:xfrm>
            <a:off x="6012160" y="3429000"/>
            <a:ext cx="2376264" cy="21602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99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757E3-BE82-4C29-BDAE-6E427792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Connectiestring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724E9-887C-406A-B19F-83E69BCDDD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Pas de connectiestring aan in </a:t>
            </a:r>
            <a:r>
              <a:rPr lang="nl-BE" i="1" dirty="0" err="1">
                <a:solidFill>
                  <a:srgbClr val="C00000"/>
                </a:solidFill>
              </a:rPr>
              <a:t>App.config</a:t>
            </a:r>
            <a:endParaRPr lang="nl-BE" i="1" dirty="0">
              <a:solidFill>
                <a:srgbClr val="C00000"/>
              </a:solidFill>
            </a:endParaRPr>
          </a:p>
          <a:p>
            <a:r>
              <a:rPr lang="fr-BE" dirty="0" err="1"/>
              <a:t>Kies</a:t>
            </a:r>
            <a:r>
              <a:rPr lang="fr-BE" dirty="0"/>
              <a:t> de </a:t>
            </a:r>
            <a:r>
              <a:rPr lang="fr-BE" dirty="0" err="1"/>
              <a:t>juiste</a:t>
            </a:r>
            <a:r>
              <a:rPr lang="fr-BE" dirty="0"/>
              <a:t> </a:t>
            </a:r>
            <a:r>
              <a:rPr lang="fr-BE" dirty="0" err="1"/>
              <a:t>connectiestring</a:t>
            </a:r>
            <a:r>
              <a:rPr lang="fr-BE" dirty="0"/>
              <a:t> in de </a:t>
            </a:r>
            <a:r>
              <a:rPr lang="fr-BE" dirty="0" err="1"/>
              <a:t>DataService-klasse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2C9DB14-17D2-45B9-9C19-E934A2C1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6791358" cy="2902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C44865C5-CE8A-4E46-92F5-A3622BADD4A0}"/>
              </a:ext>
            </a:extLst>
          </p:cNvPr>
          <p:cNvSpPr/>
          <p:nvPr/>
        </p:nvSpPr>
        <p:spPr>
          <a:xfrm>
            <a:off x="2339752" y="4500054"/>
            <a:ext cx="115212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6D2176F-9B1F-4D6D-A498-8AEB893AFE3E}"/>
              </a:ext>
            </a:extLst>
          </p:cNvPr>
          <p:cNvSpPr/>
          <p:nvPr/>
        </p:nvSpPr>
        <p:spPr>
          <a:xfrm>
            <a:off x="2627784" y="5077780"/>
            <a:ext cx="115212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00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D346E-55C2-489C-8A24-CCD08ADD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Koffie.cs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6A4B829-8A2F-45C9-A6A1-7548EC72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21" y="1714500"/>
            <a:ext cx="3762022" cy="49149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9D607DF-65FF-46A6-9DB3-FBAB2F1BE658}"/>
              </a:ext>
            </a:extLst>
          </p:cNvPr>
          <p:cNvSpPr/>
          <p:nvPr/>
        </p:nvSpPr>
        <p:spPr>
          <a:xfrm>
            <a:off x="5868144" y="2020483"/>
            <a:ext cx="1944216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947C6BC-FC5B-4E7F-921E-00062668BB93}"/>
              </a:ext>
            </a:extLst>
          </p:cNvPr>
          <p:cNvSpPr/>
          <p:nvPr/>
        </p:nvSpPr>
        <p:spPr>
          <a:xfrm>
            <a:off x="5940152" y="2668555"/>
            <a:ext cx="1872208" cy="9361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F40454F-2B43-4A0E-9585-407C6AF1835F}"/>
              </a:ext>
            </a:extLst>
          </p:cNvPr>
          <p:cNvSpPr/>
          <p:nvPr/>
        </p:nvSpPr>
        <p:spPr>
          <a:xfrm>
            <a:off x="5868144" y="5476867"/>
            <a:ext cx="2304256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766AE61-01EF-4BC8-97BD-19CD9BAD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041091"/>
            <a:ext cx="3222627" cy="2588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918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5BF50-2C3E-4422-B5C9-E64F2854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KoffieDataService.cs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EB51162-F2E6-4C02-93D8-DA7BC83B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3" y="1700808"/>
            <a:ext cx="8178715" cy="492859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705FA35-7948-4543-B954-48D94587A060}"/>
              </a:ext>
            </a:extLst>
          </p:cNvPr>
          <p:cNvSpPr/>
          <p:nvPr/>
        </p:nvSpPr>
        <p:spPr>
          <a:xfrm>
            <a:off x="4572000" y="2204864"/>
            <a:ext cx="1152128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8A9AA31-A68E-4E44-BC13-DE30D7F61CE2}"/>
              </a:ext>
            </a:extLst>
          </p:cNvPr>
          <p:cNvSpPr/>
          <p:nvPr/>
        </p:nvSpPr>
        <p:spPr>
          <a:xfrm>
            <a:off x="3537220" y="2675384"/>
            <a:ext cx="3771084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EA2663E-6923-47FE-A429-5ABDEA5C8CCF}"/>
              </a:ext>
            </a:extLst>
          </p:cNvPr>
          <p:cNvSpPr/>
          <p:nvPr/>
        </p:nvSpPr>
        <p:spPr>
          <a:xfrm>
            <a:off x="3059832" y="3933056"/>
            <a:ext cx="115212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73B6326-18A1-4C2E-ABF5-08F3EFB9521B}"/>
              </a:ext>
            </a:extLst>
          </p:cNvPr>
          <p:cNvSpPr/>
          <p:nvPr/>
        </p:nvSpPr>
        <p:spPr>
          <a:xfrm>
            <a:off x="1547664" y="5301208"/>
            <a:ext cx="1152128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57D2A79-8722-4F99-AF57-67B9C1A58ABC}"/>
              </a:ext>
            </a:extLst>
          </p:cNvPr>
          <p:cNvSpPr/>
          <p:nvPr/>
        </p:nvSpPr>
        <p:spPr>
          <a:xfrm>
            <a:off x="2735288" y="5301208"/>
            <a:ext cx="3996951" cy="79208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9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8713-07A6-4CB0-BB65-9CA98FEC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MenuWindow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DBB6C44-ECB2-4F16-92B5-F05AA5F5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66" y="1844824"/>
            <a:ext cx="7169964" cy="44958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90DD385-F531-42CD-9B7D-392F029757DF}"/>
              </a:ext>
            </a:extLst>
          </p:cNvPr>
          <p:cNvSpPr/>
          <p:nvPr/>
        </p:nvSpPr>
        <p:spPr>
          <a:xfrm>
            <a:off x="6660232" y="5589240"/>
            <a:ext cx="1813353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/>
              <a:t>Welke public </a:t>
            </a:r>
            <a:r>
              <a:rPr lang="nl-BE" dirty="0" err="1"/>
              <a:t>properties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5636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3970</TotalTime>
  <Words>1059</Words>
  <Application>Microsoft Office PowerPoint</Application>
  <PresentationFormat>Diavoorstelling (4:3)</PresentationFormat>
  <Paragraphs>248</Paragraphs>
  <Slides>42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8" baseType="lpstr">
      <vt:lpstr>Calibri</vt:lpstr>
      <vt:lpstr>Consolas</vt:lpstr>
      <vt:lpstr>Tw Cen MT</vt:lpstr>
      <vt:lpstr>Wingdings</vt:lpstr>
      <vt:lpstr>Wingdings 2</vt:lpstr>
      <vt:lpstr>Mediaan</vt:lpstr>
      <vt:lpstr>WPF</vt:lpstr>
      <vt:lpstr>MVVM</vt:lpstr>
      <vt:lpstr>MoreCoffee</vt:lpstr>
      <vt:lpstr>MoreCoffee</vt:lpstr>
      <vt:lpstr>MoreCoffee</vt:lpstr>
      <vt:lpstr>Connectiestring</vt:lpstr>
      <vt:lpstr>Koffie.cs</vt:lpstr>
      <vt:lpstr>KoffieDataService.cs</vt:lpstr>
      <vt:lpstr>MenuWindow</vt:lpstr>
      <vt:lpstr>MenuWindowViewModel.cs</vt:lpstr>
      <vt:lpstr>MenuWindow.xaml</vt:lpstr>
      <vt:lpstr>ToObservableCollection()</vt:lpstr>
      <vt:lpstr>1ste poging</vt:lpstr>
      <vt:lpstr>2de poging</vt:lpstr>
      <vt:lpstr>2de poging</vt:lpstr>
      <vt:lpstr>ViewModelLocator.cs</vt:lpstr>
      <vt:lpstr>App.xaml</vt:lpstr>
      <vt:lpstr>MenuWindow.xaml</vt:lpstr>
      <vt:lpstr>DetailWindow</vt:lpstr>
      <vt:lpstr>DetailWindowViewModel.cs</vt:lpstr>
      <vt:lpstr>Communicatie tussen ViewModels</vt:lpstr>
      <vt:lpstr>Communicatie tussen ViewModels</vt:lpstr>
      <vt:lpstr>Communicatie tussen ViewModels</vt:lpstr>
      <vt:lpstr>Communicatie tussen ViewModels</vt:lpstr>
      <vt:lpstr>Klasse Messenger</vt:lpstr>
      <vt:lpstr>Slechts 1 Messenger  Singleton</vt:lpstr>
      <vt:lpstr>Singleton</vt:lpstr>
      <vt:lpstr>Singleton (not thread save)</vt:lpstr>
      <vt:lpstr>Singleton (thread save)</vt:lpstr>
      <vt:lpstr>Klasse Messenger</vt:lpstr>
      <vt:lpstr>MenuWindowViewModel</vt:lpstr>
      <vt:lpstr>DetailWindowViewModel</vt:lpstr>
      <vt:lpstr>Eigen Message Types</vt:lpstr>
      <vt:lpstr>Eigen Message Types</vt:lpstr>
      <vt:lpstr>Eigen Message Types</vt:lpstr>
      <vt:lpstr>Eigen Message Types</vt:lpstr>
      <vt:lpstr>Openen/Sluiten van views vanuit ViewModel</vt:lpstr>
      <vt:lpstr>DialogService.cs</vt:lpstr>
      <vt:lpstr>Openen/Sluiten van views vanuit ViewModel</vt:lpstr>
      <vt:lpstr>Aan de slag</vt:lpstr>
      <vt:lpstr>Aan de slag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256</cp:revision>
  <dcterms:created xsi:type="dcterms:W3CDTF">2009-01-19T08:17:15Z</dcterms:created>
  <dcterms:modified xsi:type="dcterms:W3CDTF">2018-03-21T16:18:48Z</dcterms:modified>
</cp:coreProperties>
</file>