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34" autoAdjust="0"/>
    <p:restoredTop sz="77257" autoAdjust="0"/>
  </p:normalViewPr>
  <p:slideViewPr>
    <p:cSldViewPr>
      <p:cViewPr varScale="1">
        <p:scale>
          <a:sx n="67" d="100"/>
          <a:sy n="67" d="100"/>
        </p:scale>
        <p:origin x="135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3437B-F5ED-4DF8-8153-BF4D298999B9}" type="datetimeFigureOut">
              <a:rPr lang="nl-BE" smtClean="0"/>
              <a:pPr/>
              <a:t>6/03/2017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8F18B-18E6-4E09-94CE-CA0E6BDF5A9D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93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hoe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/>
              <a:t>Klik om het opmaakprofiel van de modelondertitel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DD93711-A4C4-4BAD-83E2-1BE522A021A3}" type="datetimeFigureOut">
              <a:rPr lang="nl-BE" smtClean="0"/>
              <a:pPr/>
              <a:t>6/03/2017</a:t>
            </a:fld>
            <a:endParaRPr lang="nl-BE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6/03/2017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DD93711-A4C4-4BAD-83E2-1BE522A021A3}" type="datetimeFigureOut">
              <a:rPr lang="nl-BE" smtClean="0"/>
              <a:pPr/>
              <a:t>6/03/2017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7" name="Rechthoe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6/03/2017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7" name="Rechthoe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6/03/2017</a:t>
            </a:fld>
            <a:endParaRPr lang="nl-BE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DD93711-A4C4-4BAD-83E2-1BE522A021A3}" type="datetimeFigureOut">
              <a:rPr lang="nl-BE" smtClean="0"/>
              <a:pPr/>
              <a:t>6/03/2017</a:t>
            </a:fld>
            <a:endParaRPr lang="nl-BE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DD93711-A4C4-4BAD-83E2-1BE522A021A3}" type="datetimeFigureOut">
              <a:rPr lang="nl-BE" smtClean="0"/>
              <a:pPr/>
              <a:t>6/03/2017</a:t>
            </a:fld>
            <a:endParaRPr lang="nl-BE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BE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15" name="Tijdelijke aanduiding voor teks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6/03/2017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6/03/2017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6/03/2017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8" name="Rechthoe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1" name="Rechthoe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DD93711-A4C4-4BAD-83E2-1BE522A021A3}" type="datetimeFigureOut">
              <a:rPr lang="nl-BE" smtClean="0"/>
              <a:pPr/>
              <a:t>6/03/2017</a:t>
            </a:fld>
            <a:endParaRPr lang="nl-BE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/>
              <a:t>Klik op het pictogram als u een afbeelding wilt toevoegen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/>
              <a:t>Klik om de modelstijlen te bewerken</a:t>
            </a:r>
          </a:p>
          <a:p>
            <a:pPr lvl="1" eaLnBrk="1" latinLnBrk="0" hangingPunct="1"/>
            <a:r>
              <a:rPr kumimoji="0" lang="nl-NL"/>
              <a:t>Tweede niveau</a:t>
            </a:r>
          </a:p>
          <a:p>
            <a:pPr lvl="2" eaLnBrk="1" latinLnBrk="0" hangingPunct="1"/>
            <a:r>
              <a:rPr kumimoji="0" lang="nl-NL"/>
              <a:t>Derde niveau</a:t>
            </a:r>
          </a:p>
          <a:p>
            <a:pPr lvl="3" eaLnBrk="1" latinLnBrk="0" hangingPunct="1"/>
            <a:r>
              <a:rPr kumimoji="0" lang="nl-NL"/>
              <a:t>Vierde niveau</a:t>
            </a:r>
          </a:p>
          <a:p>
            <a:pPr lvl="4" eaLnBrk="1" latinLnBrk="0" hangingPunct="1"/>
            <a:r>
              <a:rPr kumimoji="0" lang="nl-NL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DD93711-A4C4-4BAD-83E2-1BE522A021A3}" type="datetimeFigureOut">
              <a:rPr lang="nl-BE" smtClean="0"/>
              <a:pPr/>
              <a:t>6/03/2017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Rechthoe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WPF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MVVM: Communicatie tussen </a:t>
            </a:r>
            <a:r>
              <a:rPr lang="nl-BE" dirty="0" err="1"/>
              <a:t>ViewModels</a:t>
            </a:r>
            <a:endParaRPr lang="nl-BE" dirty="0"/>
          </a:p>
        </p:txBody>
      </p:sp>
      <p:sp>
        <p:nvSpPr>
          <p:cNvPr id="4" name="Tekstvak 3"/>
          <p:cNvSpPr txBox="1"/>
          <p:nvPr/>
        </p:nvSpPr>
        <p:spPr>
          <a:xfrm>
            <a:off x="142876" y="6143644"/>
            <a:ext cx="2214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/>
              <a:t>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MenuWindowViewModel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Methode </a:t>
            </a:r>
            <a:r>
              <a:rPr lang="nl-BE" dirty="0" err="1"/>
              <a:t>WijzigenKoffie</a:t>
            </a:r>
            <a:r>
              <a:rPr lang="nl-BE" dirty="0"/>
              <a:t>() wordt uitgevoerd via het </a:t>
            </a:r>
            <a:r>
              <a:rPr lang="nl-BE" dirty="0" err="1"/>
              <a:t>WijzigenCommand</a:t>
            </a:r>
            <a:r>
              <a:rPr lang="nl-BE" dirty="0"/>
              <a:t>.  </a:t>
            </a:r>
          </a:p>
          <a:p>
            <a:r>
              <a:rPr lang="nl-BE" dirty="0"/>
              <a:t>Via de Messenger wordt de geselecteerde koffie als Message van het type Koffie verstuurd naar alle geïnteresseerde </a:t>
            </a:r>
            <a:r>
              <a:rPr lang="nl-BE" dirty="0" err="1"/>
              <a:t>ViewModels</a:t>
            </a:r>
            <a:r>
              <a:rPr lang="nl-BE" dirty="0"/>
              <a:t>.</a:t>
            </a:r>
          </a:p>
        </p:txBody>
      </p:sp>
      <p:sp>
        <p:nvSpPr>
          <p:cNvPr id="4" name="Rechthoek 3"/>
          <p:cNvSpPr/>
          <p:nvPr/>
        </p:nvSpPr>
        <p:spPr>
          <a:xfrm>
            <a:off x="1025352" y="4509120"/>
            <a:ext cx="81186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WijzigenKoffie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Messenger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.Default.Send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Koffie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SelectedKoffie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nl-BE" dirty="0">
                <a:highlight>
                  <a:srgbClr val="FFFFFF"/>
                </a:highlight>
              </a:rPr>
              <a:t> }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075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DetailWindowViewModel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4495800"/>
          </a:xfrm>
        </p:spPr>
        <p:txBody>
          <a:bodyPr>
            <a:normAutofit/>
          </a:bodyPr>
          <a:lstStyle/>
          <a:p>
            <a:r>
              <a:rPr lang="nl-BE" sz="2800" dirty="0"/>
              <a:t>In de </a:t>
            </a:r>
            <a:r>
              <a:rPr lang="nl-BE" sz="2800" dirty="0" err="1"/>
              <a:t>constructor</a:t>
            </a:r>
            <a:r>
              <a:rPr lang="nl-BE" sz="2800" dirty="0"/>
              <a:t> van het </a:t>
            </a:r>
            <a:r>
              <a:rPr lang="nl-BE" sz="2800" dirty="0" err="1"/>
              <a:t>DetailWindowViewModel</a:t>
            </a:r>
            <a:r>
              <a:rPr lang="nl-BE" sz="2800" dirty="0"/>
              <a:t> geven we aan dat het </a:t>
            </a:r>
            <a:r>
              <a:rPr lang="nl-BE" sz="2800" dirty="0" err="1"/>
              <a:t>ViewModel</a:t>
            </a:r>
            <a:r>
              <a:rPr lang="nl-BE" sz="2800" dirty="0"/>
              <a:t> (</a:t>
            </a:r>
            <a:r>
              <a:rPr lang="nl-BE" sz="2800" dirty="0" err="1"/>
              <a:t>this</a:t>
            </a:r>
            <a:r>
              <a:rPr lang="nl-BE" sz="2800" dirty="0"/>
              <a:t>) </a:t>
            </a:r>
            <a:r>
              <a:rPr lang="nl-BE" sz="2800" dirty="0" err="1"/>
              <a:t>messages</a:t>
            </a:r>
            <a:r>
              <a:rPr lang="nl-BE" sz="2800" dirty="0"/>
              <a:t> van het type Koffie willen ontvangen.  Wat er na de ontvangst gebeurt, wordt uitgeschreven in de methode </a:t>
            </a:r>
            <a:r>
              <a:rPr lang="nl-BE" sz="2800" dirty="0" err="1"/>
              <a:t>OnCoffeeReceived</a:t>
            </a:r>
            <a:r>
              <a:rPr lang="nl-BE" sz="2800" dirty="0"/>
              <a:t>(T)</a:t>
            </a:r>
            <a:br>
              <a:rPr lang="nl-BE" sz="2800" dirty="0"/>
            </a:br>
            <a:endParaRPr lang="nl-BE" sz="2800" dirty="0"/>
          </a:p>
          <a:p>
            <a:endParaRPr lang="nl-BE" sz="2800" dirty="0"/>
          </a:p>
          <a:p>
            <a:endParaRPr lang="nl-BE" sz="2800" dirty="0"/>
          </a:p>
          <a:p>
            <a:pPr marL="0" indent="0">
              <a:buNone/>
            </a:pPr>
            <a:endParaRPr lang="nl-BE" sz="2800" dirty="0"/>
          </a:p>
        </p:txBody>
      </p:sp>
      <p:sp>
        <p:nvSpPr>
          <p:cNvPr id="4" name="Rechthoek 3"/>
          <p:cNvSpPr/>
          <p:nvPr/>
        </p:nvSpPr>
        <p:spPr>
          <a:xfrm>
            <a:off x="981954" y="3970327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DetailWindowViewModel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Messenger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.Default.Register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Koffie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OnCoffeeReceived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nl-BE" dirty="0"/>
          </a:p>
        </p:txBody>
      </p:sp>
      <p:sp>
        <p:nvSpPr>
          <p:cNvPr id="6" name="Rechthoek 5"/>
          <p:cNvSpPr/>
          <p:nvPr/>
        </p:nvSpPr>
        <p:spPr>
          <a:xfrm>
            <a:off x="899592" y="5276671"/>
            <a:ext cx="7272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OnCoffeeReceived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Koffie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koffie)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SelectedKoffie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koffie;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nl-BE" sz="4400" dirty="0"/>
          </a:p>
        </p:txBody>
      </p:sp>
    </p:spTree>
    <p:extLst>
      <p:ext uri="{BB962C8B-B14F-4D97-AF65-F5344CB8AC3E}">
        <p14:creationId xmlns:p14="http://schemas.microsoft.com/office/powerpoint/2010/main" val="798984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Eigen Message Types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Stel nu dat we vanuit het </a:t>
            </a:r>
            <a:r>
              <a:rPr lang="nl-BE" dirty="0" err="1"/>
              <a:t>DetailWindowViewModel</a:t>
            </a:r>
            <a:r>
              <a:rPr lang="nl-BE" dirty="0"/>
              <a:t> het </a:t>
            </a:r>
            <a:r>
              <a:rPr lang="nl-BE" dirty="0" err="1"/>
              <a:t>MenuWindowViewModel</a:t>
            </a:r>
            <a:r>
              <a:rPr lang="nl-BE" dirty="0"/>
              <a:t> willen verwittigen dat de update doorgevoerd is dan kan dit ook via Messenger.</a:t>
            </a:r>
          </a:p>
          <a:p>
            <a:r>
              <a:rPr lang="nl-BE" dirty="0"/>
              <a:t>Je zou een string ‘</a:t>
            </a:r>
            <a:r>
              <a:rPr lang="nl-BE" dirty="0" err="1"/>
              <a:t>UpdateFinished</a:t>
            </a:r>
            <a:r>
              <a:rPr lang="nl-BE" dirty="0"/>
              <a:t>’ kunnen doorsturen </a:t>
            </a:r>
          </a:p>
        </p:txBody>
      </p:sp>
      <p:sp>
        <p:nvSpPr>
          <p:cNvPr id="4" name="Rechthoek 3"/>
          <p:cNvSpPr/>
          <p:nvPr/>
        </p:nvSpPr>
        <p:spPr>
          <a:xfrm>
            <a:off x="899592" y="4581128"/>
            <a:ext cx="78664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UpdateKoffie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KoffieDataService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KoffieDataService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ds.UpdateKoffie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SelectedKoffie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Messenger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.Default.Send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UpdateFinished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79702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Eigen Message Types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Of je kan zelf een eigen Message klasse aanmaken</a:t>
            </a:r>
          </a:p>
          <a:p>
            <a:r>
              <a:rPr lang="nl-BE" dirty="0"/>
              <a:t>Bijvoorbeeld in een map </a:t>
            </a:r>
            <a:r>
              <a:rPr lang="nl-BE" dirty="0" err="1"/>
              <a:t>Messages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64" y="2996952"/>
            <a:ext cx="3870345" cy="541307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1115616" y="4005065"/>
            <a:ext cx="69127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MoreCoffee.Messages</a:t>
            </a:r>
            <a:endParaRPr lang="nl-B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UpdateFinishedMessage</a:t>
            </a:r>
            <a:endParaRPr lang="nl-B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UpdateFinishedMessage</a:t>
            </a:r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}</a:t>
            </a:r>
          </a:p>
          <a:p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l-BE" sz="4800" dirty="0"/>
          </a:p>
        </p:txBody>
      </p:sp>
    </p:spTree>
    <p:extLst>
      <p:ext uri="{BB962C8B-B14F-4D97-AF65-F5344CB8AC3E}">
        <p14:creationId xmlns:p14="http://schemas.microsoft.com/office/powerpoint/2010/main" val="2868263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Eigen Message Types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Versturen van </a:t>
            </a:r>
            <a:r>
              <a:rPr lang="nl-BE" dirty="0" err="1"/>
              <a:t>UpdateFinishedMessage</a:t>
            </a:r>
            <a:r>
              <a:rPr lang="nl-BE" dirty="0"/>
              <a:t> door </a:t>
            </a:r>
            <a:r>
              <a:rPr lang="nl-BE" dirty="0" err="1"/>
              <a:t>DetailWindowViewModel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Using </a:t>
            </a:r>
            <a:r>
              <a:rPr lang="nl-BE" dirty="0" err="1"/>
              <a:t>MoreCoffee.Messages</a:t>
            </a:r>
            <a:r>
              <a:rPr lang="nl-BE" dirty="0"/>
              <a:t> toegevoegd!</a:t>
            </a:r>
          </a:p>
          <a:p>
            <a:endParaRPr lang="nl-BE" dirty="0"/>
          </a:p>
        </p:txBody>
      </p:sp>
      <p:sp>
        <p:nvSpPr>
          <p:cNvPr id="5" name="Rechthoek 4"/>
          <p:cNvSpPr/>
          <p:nvPr/>
        </p:nvSpPr>
        <p:spPr>
          <a:xfrm>
            <a:off x="467544" y="2924944"/>
            <a:ext cx="885698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UpdateKoffie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l-BE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KoffieDataService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KoffieDataService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ds.UpdateKoffie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SelectedKoffie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l-BE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Messenger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.Default.Send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UpdateFinishedMessage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UpdateFinishedMessage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2446657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Eigen Message Types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Ontvangst van </a:t>
            </a:r>
            <a:r>
              <a:rPr lang="nl-BE" dirty="0" err="1"/>
              <a:t>UpdateFinishedMessage</a:t>
            </a:r>
            <a:r>
              <a:rPr lang="nl-BE" dirty="0"/>
              <a:t> registreren in </a:t>
            </a:r>
            <a:r>
              <a:rPr lang="nl-BE" dirty="0" err="1"/>
              <a:t>constructor</a:t>
            </a:r>
            <a:r>
              <a:rPr lang="nl-BE" dirty="0"/>
              <a:t> </a:t>
            </a:r>
            <a:r>
              <a:rPr lang="nl-BE" dirty="0" err="1"/>
              <a:t>MenuWindowViewModel</a:t>
            </a:r>
            <a:endParaRPr lang="nl-BE" dirty="0"/>
          </a:p>
          <a:p>
            <a:r>
              <a:rPr lang="nl-BE" sz="2800" dirty="0"/>
              <a:t>Using </a:t>
            </a:r>
            <a:r>
              <a:rPr lang="nl-BE" sz="2800" dirty="0" err="1"/>
              <a:t>MoreCoffee.Messages</a:t>
            </a:r>
            <a:r>
              <a:rPr lang="nl-BE" sz="2800" dirty="0"/>
              <a:t> toegevoegd!</a:t>
            </a:r>
          </a:p>
          <a:p>
            <a:pPr marL="0" indent="0">
              <a:buNone/>
            </a:pPr>
            <a:br>
              <a:rPr lang="nl-BE" dirty="0"/>
            </a:br>
            <a:br>
              <a:rPr lang="nl-BE" dirty="0"/>
            </a:br>
            <a:br>
              <a:rPr lang="nl-BE" dirty="0"/>
            </a:b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395536" y="3356992"/>
            <a:ext cx="77944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MenuWindowViewModel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…</a:t>
            </a:r>
          </a:p>
          <a:p>
            <a: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//luisteren naar updates vanuit detailvenster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Messenger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.Default.Register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UpdateFinishedMessage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OnMessageReceived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dirty="0"/>
          </a:p>
        </p:txBody>
      </p:sp>
      <p:sp>
        <p:nvSpPr>
          <p:cNvPr id="5" name="Rechthoek 4"/>
          <p:cNvSpPr/>
          <p:nvPr/>
        </p:nvSpPr>
        <p:spPr>
          <a:xfrm>
            <a:off x="323528" y="5469703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OnMessageReceived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UpdateFinishedMessage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{…}</a:t>
            </a:r>
            <a:endParaRPr lang="nl-BE" sz="4400" dirty="0"/>
          </a:p>
        </p:txBody>
      </p:sp>
    </p:spTree>
    <p:extLst>
      <p:ext uri="{BB962C8B-B14F-4D97-AF65-F5344CB8AC3E}">
        <p14:creationId xmlns:p14="http://schemas.microsoft.com/office/powerpoint/2010/main" val="10702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Enkele extra’s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BE" dirty="0"/>
              <a:t>Openen/sluiten Views vanuit code in </a:t>
            </a:r>
            <a:r>
              <a:rPr lang="nl-BE" dirty="0" err="1"/>
              <a:t>ViewModel</a:t>
            </a:r>
            <a:r>
              <a:rPr lang="nl-BE" dirty="0"/>
              <a:t> </a:t>
            </a:r>
            <a:br>
              <a:rPr lang="nl-BE" dirty="0"/>
            </a:br>
            <a:endParaRPr lang="nl-BE" dirty="0"/>
          </a:p>
          <a:p>
            <a:pPr marL="514350" indent="-514350">
              <a:buFont typeface="+mj-lt"/>
              <a:buAutoNum type="arabicPeriod"/>
            </a:pPr>
            <a:r>
              <a:rPr lang="nl-BE" dirty="0" err="1"/>
              <a:t>ViewModelLocator</a:t>
            </a:r>
            <a:r>
              <a:rPr lang="nl-BE" dirty="0"/>
              <a:t>-klasse om </a:t>
            </a:r>
            <a:r>
              <a:rPr lang="nl-BE" dirty="0" err="1"/>
              <a:t>ViewModels</a:t>
            </a:r>
            <a:r>
              <a:rPr lang="nl-BE" dirty="0"/>
              <a:t> te koppelen aan Views</a:t>
            </a:r>
            <a:br>
              <a:rPr lang="nl-BE" dirty="0"/>
            </a:br>
            <a:endParaRPr lang="nl-BE" dirty="0"/>
          </a:p>
          <a:p>
            <a:pPr marL="514350" indent="-514350">
              <a:buFont typeface="+mj-lt"/>
              <a:buAutoNum type="arabicPeriod"/>
            </a:pPr>
            <a:r>
              <a:rPr lang="nl-BE" dirty="0" err="1"/>
              <a:t>ToObservableCollection</a:t>
            </a:r>
            <a:r>
              <a:rPr lang="nl-BE" dirty="0"/>
              <a:t>()</a:t>
            </a:r>
          </a:p>
          <a:p>
            <a:pPr marL="514350" indent="-514350">
              <a:buFont typeface="+mj-lt"/>
              <a:buAutoNum type="arabicPeriod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6689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dirty="0"/>
              <a:t>1. Openen/sluiten views vanuit </a:t>
            </a:r>
            <a:r>
              <a:rPr lang="nl-BE" sz="3600" dirty="0" err="1"/>
              <a:t>ViewModel</a:t>
            </a:r>
            <a:endParaRPr lang="nl-BE" sz="3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535416" cy="4495800"/>
          </a:xfrm>
        </p:spPr>
        <p:txBody>
          <a:bodyPr/>
          <a:lstStyle/>
          <a:p>
            <a:r>
              <a:rPr lang="nl-BE" dirty="0"/>
              <a:t>Bekijk klasse </a:t>
            </a:r>
            <a:r>
              <a:rPr lang="nl-BE" dirty="0" err="1"/>
              <a:t>DialogService</a:t>
            </a:r>
            <a:r>
              <a:rPr lang="nl-BE" dirty="0"/>
              <a:t> in de map </a:t>
            </a:r>
            <a:r>
              <a:rPr lang="nl-BE" dirty="0" err="1"/>
              <a:t>Extensions</a:t>
            </a:r>
            <a:endParaRPr lang="nl-BE" dirty="0"/>
          </a:p>
          <a:p>
            <a:endParaRPr lang="nl-BE" dirty="0"/>
          </a:p>
          <a:p>
            <a:pPr lvl="1"/>
            <a:r>
              <a:rPr lang="nl-BE" dirty="0" err="1"/>
              <a:t>Constructor</a:t>
            </a:r>
            <a:endParaRPr lang="nl-BE" dirty="0"/>
          </a:p>
          <a:p>
            <a:pPr lvl="1"/>
            <a:r>
              <a:rPr lang="nl-BE" dirty="0"/>
              <a:t>2 methodes:</a:t>
            </a:r>
          </a:p>
          <a:p>
            <a:pPr lvl="2"/>
            <a:r>
              <a:rPr lang="nl-BE" dirty="0" err="1"/>
              <a:t>ShowDetailDialog</a:t>
            </a:r>
            <a:r>
              <a:rPr lang="nl-BE" dirty="0"/>
              <a:t>()</a:t>
            </a:r>
          </a:p>
          <a:p>
            <a:pPr lvl="2"/>
            <a:r>
              <a:rPr lang="nl-BE" dirty="0" err="1"/>
              <a:t>CloseDetailDialog</a:t>
            </a:r>
            <a:r>
              <a:rPr lang="nl-BE" dirty="0"/>
              <a:t>()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909" y="1600200"/>
            <a:ext cx="37623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01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dirty="0"/>
              <a:t>1. Openen/sluiten views vanuit </a:t>
            </a:r>
            <a:r>
              <a:rPr lang="nl-BE" sz="3600" dirty="0" err="1"/>
              <a:t>ViewModel</a:t>
            </a:r>
            <a:endParaRPr lang="nl-BE" sz="3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Klasse </a:t>
            </a:r>
            <a:r>
              <a:rPr lang="nl-BE" dirty="0" err="1"/>
              <a:t>DialogService</a:t>
            </a:r>
            <a:r>
              <a:rPr lang="nl-BE" dirty="0"/>
              <a:t> wordt geïnstantieerd in </a:t>
            </a:r>
            <a:r>
              <a:rPr lang="nl-BE" dirty="0" err="1"/>
              <a:t>constructor</a:t>
            </a:r>
            <a:r>
              <a:rPr lang="nl-BE" dirty="0"/>
              <a:t> </a:t>
            </a:r>
            <a:r>
              <a:rPr lang="nl-BE" dirty="0" err="1"/>
              <a:t>MenuWindowViewModel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90" y="2813424"/>
            <a:ext cx="5321303" cy="768256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899632" y="34524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…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89" y="3962680"/>
            <a:ext cx="4198831" cy="1711372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1115616" y="5157192"/>
            <a:ext cx="3456384" cy="516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1725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dirty="0"/>
              <a:t>1. Openen/sluiten views vanuit </a:t>
            </a:r>
            <a:r>
              <a:rPr lang="nl-BE" sz="3600" dirty="0" err="1"/>
              <a:t>ViewModel</a:t>
            </a:r>
            <a:endParaRPr lang="nl-BE" sz="3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Object </a:t>
            </a:r>
            <a:r>
              <a:rPr lang="nl-BE" dirty="0" err="1"/>
              <a:t>dialogService</a:t>
            </a:r>
            <a:r>
              <a:rPr lang="nl-BE" dirty="0"/>
              <a:t> zorgt op het gepaste moment</a:t>
            </a:r>
          </a:p>
          <a:p>
            <a:pPr marL="0" indent="0">
              <a:buNone/>
            </a:pPr>
            <a:r>
              <a:rPr lang="nl-BE" dirty="0"/>
              <a:t> voor openen en sluiten van het </a:t>
            </a:r>
            <a:r>
              <a:rPr lang="nl-BE" dirty="0" err="1"/>
              <a:t>DetailWindow</a:t>
            </a:r>
            <a:r>
              <a:rPr lang="nl-BE" dirty="0"/>
              <a:t> vanuit </a:t>
            </a:r>
            <a:r>
              <a:rPr lang="nl-BE" dirty="0" err="1"/>
              <a:t>MainWindowViewModel</a:t>
            </a:r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5119080"/>
            <a:ext cx="6322593" cy="131998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284984"/>
            <a:ext cx="5039472" cy="149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7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MoreCoffee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556792"/>
            <a:ext cx="6877430" cy="515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41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Klasse </a:t>
            </a:r>
            <a:r>
              <a:rPr lang="nl-BE" dirty="0" err="1"/>
              <a:t>ViewModelLocator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Verzameling instanties van alle </a:t>
            </a:r>
            <a:r>
              <a:rPr lang="nl-BE" dirty="0" err="1"/>
              <a:t>ViewModels</a:t>
            </a:r>
            <a:r>
              <a:rPr lang="nl-BE" dirty="0"/>
              <a:t> in het project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708920"/>
            <a:ext cx="6351615" cy="387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39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Klasse </a:t>
            </a:r>
            <a:r>
              <a:rPr lang="nl-BE" dirty="0" err="1"/>
              <a:t>ViewModelLocator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Wordt via </a:t>
            </a:r>
            <a:r>
              <a:rPr lang="nl-BE" dirty="0" err="1"/>
              <a:t>App.xaml</a:t>
            </a:r>
            <a:r>
              <a:rPr lang="nl-BE" dirty="0"/>
              <a:t> als Resource ter beschikking gesteld voor binding aan alle views in het project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962275"/>
            <a:ext cx="71532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76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4682490"/>
            <a:ext cx="8829675" cy="177165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37" y="2709664"/>
            <a:ext cx="8696325" cy="18097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Klasse </a:t>
            </a:r>
            <a:r>
              <a:rPr lang="nl-BE" dirty="0" err="1"/>
              <a:t>ViewModelLocator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Overeenkomstige </a:t>
            </a:r>
            <a:r>
              <a:rPr lang="nl-BE" dirty="0" err="1"/>
              <a:t>ViewModel</a:t>
            </a:r>
            <a:r>
              <a:rPr lang="nl-BE" dirty="0"/>
              <a:t> wordt via </a:t>
            </a:r>
            <a:r>
              <a:rPr lang="nl-BE" dirty="0" err="1"/>
              <a:t>ResourceKey</a:t>
            </a:r>
            <a:r>
              <a:rPr lang="nl-BE" dirty="0"/>
              <a:t> gekoppeld aan </a:t>
            </a:r>
            <a:r>
              <a:rPr lang="nl-BE" dirty="0" err="1"/>
              <a:t>DataContext</a:t>
            </a:r>
            <a:r>
              <a:rPr lang="nl-BE" dirty="0"/>
              <a:t> van View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6" name="Rechthoek 5"/>
          <p:cNvSpPr/>
          <p:nvPr/>
        </p:nvSpPr>
        <p:spPr>
          <a:xfrm>
            <a:off x="619562" y="3861048"/>
            <a:ext cx="8381400" cy="253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/>
          <p:cNvSpPr/>
          <p:nvPr/>
        </p:nvSpPr>
        <p:spPr>
          <a:xfrm>
            <a:off x="619561" y="5805264"/>
            <a:ext cx="8444809" cy="259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5612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</a:t>
            </a:r>
            <a:r>
              <a:rPr lang="nl-BE" dirty="0" err="1"/>
              <a:t>ToObservableCollection</a:t>
            </a:r>
            <a:r>
              <a:rPr lang="nl-BE" dirty="0"/>
              <a:t>()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Bekijk de methode </a:t>
            </a:r>
            <a:r>
              <a:rPr lang="nl-BE" dirty="0" err="1"/>
              <a:t>ToObservableCollection</a:t>
            </a:r>
            <a:r>
              <a:rPr lang="nl-BE" dirty="0"/>
              <a:t> van de klasse </a:t>
            </a:r>
            <a:r>
              <a:rPr lang="nl-BE" dirty="0" err="1"/>
              <a:t>ListExtensions</a:t>
            </a:r>
            <a:r>
              <a:rPr lang="nl-BE" dirty="0"/>
              <a:t> in de map </a:t>
            </a:r>
            <a:r>
              <a:rPr lang="nl-BE" dirty="0" err="1"/>
              <a:t>Extensions</a:t>
            </a:r>
            <a:r>
              <a:rPr lang="nl-BE" dirty="0"/>
              <a:t> </a:t>
            </a:r>
            <a:br>
              <a:rPr lang="nl-BE" dirty="0"/>
            </a:br>
            <a:br>
              <a:rPr lang="nl-BE" dirty="0"/>
            </a:b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Dankzij deze methode kan een collectie onmiddellijk omgezet worden naar een </a:t>
            </a:r>
            <a:r>
              <a:rPr lang="nl-BE" dirty="0" err="1"/>
              <a:t>ObservableCollection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62" y="2564904"/>
            <a:ext cx="75533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93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</a:t>
            </a:r>
            <a:r>
              <a:rPr lang="nl-BE" dirty="0" err="1"/>
              <a:t>ToObservableCollection</a:t>
            </a:r>
            <a:r>
              <a:rPr lang="nl-BE" dirty="0"/>
              <a:t>()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Wordt gebruikt in </a:t>
            </a:r>
            <a:r>
              <a:rPr lang="nl-BE" dirty="0" err="1"/>
              <a:t>KoffieDataService</a:t>
            </a:r>
            <a:r>
              <a:rPr lang="nl-BE" dirty="0"/>
              <a:t> om onmiddellijk resultaat van </a:t>
            </a:r>
            <a:r>
              <a:rPr lang="nl-BE" dirty="0" err="1"/>
              <a:t>db.Query</a:t>
            </a:r>
            <a:r>
              <a:rPr lang="nl-BE" dirty="0"/>
              <a:t> (List) om te zetten naar </a:t>
            </a:r>
            <a:r>
              <a:rPr lang="nl-BE" dirty="0" err="1"/>
              <a:t>ObservableCollection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02" y="3429000"/>
            <a:ext cx="8103887" cy="2448272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899592" y="4941168"/>
            <a:ext cx="7810097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7811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Aan de slag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Nu kan via het </a:t>
            </a:r>
            <a:r>
              <a:rPr lang="nl-BE" dirty="0" err="1"/>
              <a:t>DetailWindow</a:t>
            </a:r>
            <a:r>
              <a:rPr lang="nl-BE" dirty="0"/>
              <a:t> alleen een koffierecord gewijzigd worden.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Zorg er nu voor dat 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een koffierecord kan verwijderd worden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een koffierecord kan toegevoegd worden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de velden Naam en Prijs gevalideerd worden</a:t>
            </a:r>
          </a:p>
        </p:txBody>
      </p:sp>
    </p:spTree>
    <p:extLst>
      <p:ext uri="{BB962C8B-B14F-4D97-AF65-F5344CB8AC3E}">
        <p14:creationId xmlns:p14="http://schemas.microsoft.com/office/powerpoint/2010/main" val="2339140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Aan de slag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Verwijderen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573435"/>
            <a:ext cx="6938169" cy="3522565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4211960" y="5759544"/>
            <a:ext cx="1656184" cy="29073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8332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Aan de slag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Toevoegen en validatie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420888"/>
            <a:ext cx="7799393" cy="4179962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3563888" y="4869160"/>
            <a:ext cx="1728192" cy="36004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652" y="3984627"/>
            <a:ext cx="1497162" cy="270763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278" y="4919302"/>
            <a:ext cx="1811270" cy="24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55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MoreCoffee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323528" y="1766699"/>
            <a:ext cx="5399512" cy="4495800"/>
          </a:xfrm>
        </p:spPr>
        <p:txBody>
          <a:bodyPr/>
          <a:lstStyle/>
          <a:p>
            <a:r>
              <a:rPr lang="nl-BE" dirty="0"/>
              <a:t>Voer </a:t>
            </a:r>
            <a:r>
              <a:rPr lang="nl-BE" dirty="0" err="1"/>
              <a:t>coffee.sql</a:t>
            </a:r>
            <a:r>
              <a:rPr lang="nl-BE" dirty="0"/>
              <a:t> uit op je SQL-server database.</a:t>
            </a:r>
            <a:br>
              <a:rPr lang="nl-BE" dirty="0"/>
            </a:br>
            <a:endParaRPr lang="nl-BE" dirty="0"/>
          </a:p>
          <a:p>
            <a:r>
              <a:rPr lang="nl-BE" dirty="0"/>
              <a:t>Open de solution </a:t>
            </a:r>
            <a:r>
              <a:rPr lang="nl-BE" dirty="0" err="1"/>
              <a:t>MoreCoffee</a:t>
            </a:r>
            <a:r>
              <a:rPr lang="nl-BE" dirty="0"/>
              <a:t>.</a:t>
            </a:r>
          </a:p>
          <a:p>
            <a:r>
              <a:rPr lang="nl-BE" dirty="0"/>
              <a:t>Pas de connectiestring aan in </a:t>
            </a:r>
            <a:r>
              <a:rPr lang="nl-BE" dirty="0" err="1"/>
              <a:t>App.config</a:t>
            </a:r>
            <a:endParaRPr lang="nl-BE" dirty="0"/>
          </a:p>
          <a:p>
            <a:r>
              <a:rPr lang="nl-BE" dirty="0"/>
              <a:t>De applicatie is klaar. Je hoeft geen code toe te voegen.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923" y="1604774"/>
            <a:ext cx="29051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62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4495800"/>
          </a:xfrm>
        </p:spPr>
        <p:txBody>
          <a:bodyPr>
            <a:normAutofit/>
          </a:bodyPr>
          <a:lstStyle/>
          <a:p>
            <a:r>
              <a:rPr lang="nl-BE" dirty="0"/>
              <a:t>Opzetten communicatie tussen </a:t>
            </a:r>
            <a:r>
              <a:rPr lang="nl-BE" dirty="0" err="1"/>
              <a:t>ViewModels</a:t>
            </a:r>
            <a:r>
              <a:rPr lang="nl-BE" dirty="0"/>
              <a:t> zodat er data tussen de </a:t>
            </a:r>
            <a:r>
              <a:rPr lang="nl-BE" dirty="0" err="1"/>
              <a:t>ViewModels</a:t>
            </a:r>
            <a:r>
              <a:rPr lang="nl-BE" dirty="0"/>
              <a:t> kan uitgewisseld worden.</a:t>
            </a:r>
          </a:p>
          <a:p>
            <a:pPr lvl="1"/>
            <a:r>
              <a:rPr lang="nl-BE" sz="2400" dirty="0"/>
              <a:t>In het voorbeeld wordt de geselecteerde koffie in </a:t>
            </a:r>
            <a:r>
              <a:rPr lang="nl-BE" sz="2400" dirty="0" err="1"/>
              <a:t>MenuWindowViewModel</a:t>
            </a:r>
            <a:r>
              <a:rPr lang="nl-BE" sz="2400" dirty="0"/>
              <a:t> doorgegeven aan het </a:t>
            </a:r>
            <a:r>
              <a:rPr lang="nl-BE" sz="2400" dirty="0" err="1"/>
              <a:t>DetailWindowViewModel</a:t>
            </a:r>
            <a:r>
              <a:rPr lang="nl-BE" sz="2400" dirty="0"/>
              <a:t>.</a:t>
            </a:r>
          </a:p>
          <a:p>
            <a:pPr lvl="1"/>
            <a:r>
              <a:rPr lang="nl-BE" sz="2400" dirty="0"/>
              <a:t>Wanneer in </a:t>
            </a:r>
            <a:r>
              <a:rPr lang="nl-BE" sz="2400" dirty="0" err="1"/>
              <a:t>DetailWindowViewModel</a:t>
            </a:r>
            <a:r>
              <a:rPr lang="nl-BE" sz="2400" dirty="0"/>
              <a:t> de data gewijzigd worden, wordt het </a:t>
            </a:r>
            <a:r>
              <a:rPr lang="nl-BE" sz="2400" dirty="0" err="1"/>
              <a:t>MenuWindowViewModel</a:t>
            </a:r>
            <a:r>
              <a:rPr lang="nl-BE" sz="2400" dirty="0"/>
              <a:t> van deze actie op de hoogte gebracht.</a:t>
            </a:r>
          </a:p>
          <a:p>
            <a:pPr marL="365760" lvl="1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1403648" y="5413136"/>
            <a:ext cx="28083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MenuWindowViewModel</a:t>
            </a:r>
            <a:endParaRPr lang="nl-BE" dirty="0"/>
          </a:p>
        </p:txBody>
      </p:sp>
      <p:sp>
        <p:nvSpPr>
          <p:cNvPr id="9" name="Rechthoek 8"/>
          <p:cNvSpPr/>
          <p:nvPr/>
        </p:nvSpPr>
        <p:spPr>
          <a:xfrm>
            <a:off x="5436096" y="5413136"/>
            <a:ext cx="28083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DetailWindowViewModel</a:t>
            </a:r>
            <a:endParaRPr lang="nl-BE" dirty="0"/>
          </a:p>
        </p:txBody>
      </p:sp>
      <p:cxnSp>
        <p:nvCxnSpPr>
          <p:cNvPr id="11" name="Rechte verbindingslijn met pijl 10"/>
          <p:cNvCxnSpPr/>
          <p:nvPr/>
        </p:nvCxnSpPr>
        <p:spPr>
          <a:xfrm>
            <a:off x="4355976" y="5589240"/>
            <a:ext cx="9361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/>
          <p:nvPr/>
        </p:nvCxnSpPr>
        <p:spPr>
          <a:xfrm>
            <a:off x="10980712" y="4797152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/>
          <p:cNvCxnSpPr/>
          <p:nvPr/>
        </p:nvCxnSpPr>
        <p:spPr>
          <a:xfrm flipH="1">
            <a:off x="4355976" y="5805264"/>
            <a:ext cx="9361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60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Communicatie tussen </a:t>
            </a:r>
            <a:r>
              <a:rPr lang="nl-BE" dirty="0" err="1"/>
              <a:t>ViewModels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Uitwisselen data tussen </a:t>
            </a:r>
            <a:r>
              <a:rPr lang="nl-BE" dirty="0" err="1"/>
              <a:t>ViewModels</a:t>
            </a:r>
            <a:r>
              <a:rPr lang="nl-BE" dirty="0"/>
              <a:t> kan gebeuren door ‘Hard </a:t>
            </a:r>
            <a:r>
              <a:rPr lang="nl-BE" dirty="0" err="1"/>
              <a:t>Coded</a:t>
            </a:r>
            <a:r>
              <a:rPr lang="nl-BE" dirty="0"/>
              <a:t>’ </a:t>
            </a:r>
            <a:r>
              <a:rPr lang="nl-BE" dirty="0" err="1"/>
              <a:t>references</a:t>
            </a:r>
            <a:r>
              <a:rPr lang="nl-BE" dirty="0"/>
              <a:t> te leggen van </a:t>
            </a:r>
            <a:r>
              <a:rPr lang="nl-BE" dirty="0" err="1"/>
              <a:t>ViewModel</a:t>
            </a:r>
            <a:r>
              <a:rPr lang="nl-BE" dirty="0"/>
              <a:t> A naar </a:t>
            </a:r>
            <a:r>
              <a:rPr lang="nl-BE" dirty="0" err="1"/>
              <a:t>ViewModel</a:t>
            </a:r>
            <a:r>
              <a:rPr lang="nl-BE" dirty="0"/>
              <a:t> B en </a:t>
            </a:r>
            <a:r>
              <a:rPr lang="nl-BE" dirty="0" err="1"/>
              <a:t>vice</a:t>
            </a:r>
            <a:r>
              <a:rPr lang="nl-BE" dirty="0"/>
              <a:t> versa</a:t>
            </a:r>
          </a:p>
          <a:p>
            <a:endParaRPr lang="nl-BE" dirty="0"/>
          </a:p>
          <a:p>
            <a:r>
              <a:rPr lang="nl-BE" dirty="0"/>
              <a:t>MAAR best </a:t>
            </a:r>
            <a:r>
              <a:rPr lang="nl-BE" dirty="0" err="1"/>
              <a:t>practice</a:t>
            </a:r>
            <a:r>
              <a:rPr lang="nl-BE" dirty="0"/>
              <a:t> in MVVM is om dit niet te doen want door die onderlinge ‘</a:t>
            </a:r>
            <a:r>
              <a:rPr lang="nl-BE" dirty="0" err="1"/>
              <a:t>dependencies</a:t>
            </a:r>
            <a:r>
              <a:rPr lang="nl-BE" dirty="0"/>
              <a:t>’ kan een </a:t>
            </a:r>
            <a:r>
              <a:rPr lang="nl-BE" dirty="0" err="1"/>
              <a:t>ViewModel</a:t>
            </a:r>
            <a:r>
              <a:rPr lang="nl-BE" dirty="0"/>
              <a:t> niet meer volledig op zichzelf of geïsoleerd getest worden.</a:t>
            </a:r>
          </a:p>
        </p:txBody>
      </p:sp>
    </p:spTree>
    <p:extLst>
      <p:ext uri="{BB962C8B-B14F-4D97-AF65-F5344CB8AC3E}">
        <p14:creationId xmlns:p14="http://schemas.microsoft.com/office/powerpoint/2010/main" val="127866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Communicatie tussen </a:t>
            </a:r>
            <a:r>
              <a:rPr lang="nl-BE" dirty="0" err="1"/>
              <a:t>ViewModels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Via </a:t>
            </a:r>
            <a:r>
              <a:rPr lang="nl-BE" dirty="0" err="1"/>
              <a:t>references</a:t>
            </a:r>
            <a:r>
              <a:rPr lang="nl-BE" dirty="0"/>
              <a:t> of hard </a:t>
            </a:r>
            <a:r>
              <a:rPr lang="nl-BE" dirty="0" err="1"/>
              <a:t>coded</a:t>
            </a:r>
            <a:r>
              <a:rPr lang="nl-BE" dirty="0"/>
              <a:t> </a:t>
            </a:r>
            <a:r>
              <a:rPr lang="nl-BE" dirty="0">
                <a:sym typeface="Wingdings" panose="05000000000000000000" pitchFamily="2" charset="2"/>
              </a:rPr>
              <a:t> spaghetti!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76872"/>
            <a:ext cx="6869319" cy="363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3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Communicatie tussen </a:t>
            </a:r>
            <a:r>
              <a:rPr lang="nl-BE" dirty="0" err="1"/>
              <a:t>ViewModels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Betere oplossing is via een Messenger-klasse</a:t>
            </a:r>
          </a:p>
          <a:p>
            <a:r>
              <a:rPr lang="nl-BE" dirty="0"/>
              <a:t>Deze ‘broadcast’ de ontvangen boodschappen naar alle ‘geïnteresseerde’ </a:t>
            </a:r>
            <a:r>
              <a:rPr lang="nl-BE" dirty="0" err="1"/>
              <a:t>ViewModels</a:t>
            </a:r>
            <a:endParaRPr lang="nl-BE" dirty="0"/>
          </a:p>
        </p:txBody>
      </p:sp>
      <p:grpSp>
        <p:nvGrpSpPr>
          <p:cNvPr id="23" name="Groep 22"/>
          <p:cNvGrpSpPr/>
          <p:nvPr/>
        </p:nvGrpSpPr>
        <p:grpSpPr>
          <a:xfrm>
            <a:off x="1043608" y="3171453"/>
            <a:ext cx="6589408" cy="2924547"/>
            <a:chOff x="1115616" y="2902830"/>
            <a:chExt cx="6589408" cy="2924547"/>
          </a:xfrm>
        </p:grpSpPr>
        <p:pic>
          <p:nvPicPr>
            <p:cNvPr id="4" name="Afbeelding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2902830"/>
              <a:ext cx="6589408" cy="2924547"/>
            </a:xfrm>
            <a:prstGeom prst="rect">
              <a:avLst/>
            </a:prstGeom>
          </p:spPr>
        </p:pic>
        <p:pic>
          <p:nvPicPr>
            <p:cNvPr id="6" name="Afbeelding 5" descr="Original file ‎ (SVG file, nominally 512 × 512 pixels, file size: 2 ...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843808" y="4149080"/>
              <a:ext cx="432048" cy="432048"/>
            </a:xfrm>
            <a:prstGeom prst="rect">
              <a:avLst/>
            </a:prstGeom>
          </p:spPr>
        </p:pic>
        <p:cxnSp>
          <p:nvCxnSpPr>
            <p:cNvPr id="8" name="Rechte verbindingslijn met pijl 7"/>
            <p:cNvCxnSpPr/>
            <p:nvPr/>
          </p:nvCxnSpPr>
          <p:spPr>
            <a:xfrm>
              <a:off x="2519772" y="4725144"/>
              <a:ext cx="1080120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kstvak 9"/>
            <p:cNvSpPr txBox="1"/>
            <p:nvPr/>
          </p:nvSpPr>
          <p:spPr>
            <a:xfrm>
              <a:off x="2267744" y="4777462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Boodschap van A</a:t>
              </a:r>
            </a:p>
          </p:txBody>
        </p:sp>
        <p:pic>
          <p:nvPicPr>
            <p:cNvPr id="11" name="Afbeelding 10" descr="Original file ‎ (SVG file, nominally 512 × 512 pixels, file size: 2 ...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17814" y="3578910"/>
              <a:ext cx="432048" cy="432048"/>
            </a:xfrm>
            <a:prstGeom prst="rect">
              <a:avLst/>
            </a:prstGeom>
          </p:spPr>
        </p:pic>
        <p:sp>
          <p:nvSpPr>
            <p:cNvPr id="12" name="Tekstvak 11"/>
            <p:cNvSpPr txBox="1"/>
            <p:nvPr/>
          </p:nvSpPr>
          <p:spPr>
            <a:xfrm rot="10800000" flipV="1">
              <a:off x="4410320" y="3284063"/>
              <a:ext cx="2279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Boodschap van A</a:t>
              </a:r>
            </a:p>
          </p:txBody>
        </p:sp>
        <p:cxnSp>
          <p:nvCxnSpPr>
            <p:cNvPr id="13" name="Rechte verbindingslijn met pijl 12"/>
            <p:cNvCxnSpPr/>
            <p:nvPr/>
          </p:nvCxnSpPr>
          <p:spPr>
            <a:xfrm flipV="1">
              <a:off x="5436096" y="3653396"/>
              <a:ext cx="821260" cy="49568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met pijl 17"/>
            <p:cNvCxnSpPr/>
            <p:nvPr/>
          </p:nvCxnSpPr>
          <p:spPr>
            <a:xfrm>
              <a:off x="5419232" y="4888261"/>
              <a:ext cx="771118" cy="51706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Afbeelding 20" descr="Original file ‎ (SVG file, nominally 512 × 512 pixels, file size: 2 ...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41235" y="5045468"/>
              <a:ext cx="432048" cy="432048"/>
            </a:xfrm>
            <a:prstGeom prst="rect">
              <a:avLst/>
            </a:prstGeom>
          </p:spPr>
        </p:pic>
        <p:sp>
          <p:nvSpPr>
            <p:cNvPr id="22" name="Tekstvak 21"/>
            <p:cNvSpPr txBox="1"/>
            <p:nvPr/>
          </p:nvSpPr>
          <p:spPr>
            <a:xfrm rot="10800000" flipV="1">
              <a:off x="4426896" y="5399614"/>
              <a:ext cx="2279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Boodschap van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174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Klasse Messenger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Alle MVVM </a:t>
            </a:r>
            <a:r>
              <a:rPr lang="nl-BE" dirty="0" err="1"/>
              <a:t>frameworks</a:t>
            </a:r>
            <a:r>
              <a:rPr lang="nl-BE" dirty="0"/>
              <a:t> voorzien een Messenger klasse.</a:t>
            </a:r>
          </a:p>
          <a:p>
            <a:r>
              <a:rPr lang="nl-BE" dirty="0"/>
              <a:t>In het voorbeeldproject is een basis Messenger-klasse gedownload van </a:t>
            </a:r>
            <a:r>
              <a:rPr lang="nl-BE" dirty="0" err="1"/>
              <a:t>StackOverflow</a:t>
            </a:r>
            <a:r>
              <a:rPr lang="nl-BE" dirty="0"/>
              <a:t> en toegevoegd aan de map </a:t>
            </a:r>
            <a:r>
              <a:rPr lang="nl-BE" dirty="0" err="1"/>
              <a:t>Extensions</a:t>
            </a:r>
            <a:r>
              <a:rPr lang="nl-BE" dirty="0"/>
              <a:t>.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221088"/>
            <a:ext cx="7581253" cy="197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0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Klasse Messenger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Messenger </a:t>
            </a:r>
            <a:r>
              <a:rPr lang="nl-BE" dirty="0"/>
              <a:t>creëert een </a:t>
            </a:r>
            <a:r>
              <a:rPr lang="nl-BE" dirty="0" err="1"/>
              <a:t>static</a:t>
            </a:r>
            <a:r>
              <a:rPr lang="nl-BE" dirty="0"/>
              <a:t> Messenger instantie als singleton</a:t>
            </a:r>
            <a:br>
              <a:rPr lang="nl-BE" dirty="0"/>
            </a:br>
            <a:endParaRPr lang="nl-BE" dirty="0"/>
          </a:p>
          <a:p>
            <a:r>
              <a:rPr lang="nl-BE" dirty="0"/>
              <a:t>2 belangrijke methoden</a:t>
            </a:r>
          </a:p>
          <a:p>
            <a:pPr lvl="1"/>
            <a:r>
              <a:rPr lang="nl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</a:t>
            </a:r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nl-BE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fr-FR" sz="2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Register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fr-F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recipient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action)</a:t>
            </a:r>
          </a:p>
          <a:p>
            <a:pPr marL="365760" lvl="1" indent="0">
              <a:buNone/>
            </a:pP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65760" lvl="1" indent="0">
              <a:buNone/>
            </a:pPr>
            <a:r>
              <a:rPr lang="fr-FR" sz="2900" dirty="0"/>
              <a:t>Via </a:t>
            </a:r>
            <a:r>
              <a:rPr lang="fr-FR" sz="2900" dirty="0" err="1"/>
              <a:t>Send</a:t>
            </a:r>
            <a:r>
              <a:rPr lang="fr-FR" sz="2900" dirty="0"/>
              <a:t>&lt;T&gt; kan </a:t>
            </a:r>
            <a:r>
              <a:rPr lang="fr-FR" sz="2900" dirty="0" err="1"/>
              <a:t>een</a:t>
            </a:r>
            <a:r>
              <a:rPr lang="fr-FR" sz="2900" dirty="0"/>
              <a:t> </a:t>
            </a:r>
            <a:r>
              <a:rPr lang="fr-FR" sz="2900" dirty="0" err="1"/>
              <a:t>ViewModel</a:t>
            </a:r>
            <a:r>
              <a:rPr lang="fr-FR" sz="2900" dirty="0"/>
              <a:t> </a:t>
            </a:r>
            <a:r>
              <a:rPr lang="fr-FR" sz="2900" dirty="0" err="1"/>
              <a:t>een</a:t>
            </a:r>
            <a:r>
              <a:rPr lang="fr-FR" sz="2900" dirty="0"/>
              <a:t> message van </a:t>
            </a:r>
            <a:r>
              <a:rPr lang="fr-FR" sz="2900" dirty="0" err="1"/>
              <a:t>een</a:t>
            </a:r>
            <a:r>
              <a:rPr lang="fr-FR" sz="2900" dirty="0"/>
              <a:t> </a:t>
            </a:r>
            <a:r>
              <a:rPr lang="fr-FR" sz="2900" dirty="0" err="1"/>
              <a:t>bepaald</a:t>
            </a:r>
            <a:r>
              <a:rPr lang="fr-FR" sz="2900" dirty="0"/>
              <a:t> type T </a:t>
            </a:r>
            <a:r>
              <a:rPr lang="fr-FR" sz="2900" dirty="0" err="1"/>
              <a:t>versturen</a:t>
            </a:r>
            <a:endParaRPr lang="fr-FR" sz="2900" dirty="0"/>
          </a:p>
          <a:p>
            <a:pPr marL="365760" lvl="1" indent="0">
              <a:buNone/>
            </a:pPr>
            <a:r>
              <a:rPr lang="fr-FR" sz="2900" dirty="0"/>
              <a:t>Via </a:t>
            </a:r>
            <a:r>
              <a:rPr lang="fr-FR" sz="2900" dirty="0" err="1"/>
              <a:t>Register</a:t>
            </a:r>
            <a:r>
              <a:rPr lang="fr-FR" sz="2900" dirty="0"/>
              <a:t>&lt;T&gt; kan </a:t>
            </a:r>
            <a:r>
              <a:rPr lang="fr-FR" sz="2900" dirty="0" err="1"/>
              <a:t>een</a:t>
            </a:r>
            <a:r>
              <a:rPr lang="fr-FR" sz="2900" dirty="0"/>
              <a:t> </a:t>
            </a:r>
            <a:r>
              <a:rPr lang="fr-FR" sz="2900" dirty="0" err="1"/>
              <a:t>ViewModel</a:t>
            </a:r>
            <a:r>
              <a:rPr lang="fr-FR" sz="2900" dirty="0"/>
              <a:t> </a:t>
            </a:r>
            <a:r>
              <a:rPr lang="fr-FR" sz="2900" dirty="0" err="1"/>
              <a:t>aangeven</a:t>
            </a:r>
            <a:r>
              <a:rPr lang="fr-FR" sz="2900" dirty="0"/>
              <a:t> </a:t>
            </a:r>
            <a:r>
              <a:rPr lang="fr-FR" sz="2900" dirty="0" err="1"/>
              <a:t>dat</a:t>
            </a:r>
            <a:r>
              <a:rPr lang="fr-FR" sz="2900" dirty="0"/>
              <a:t> het messages van type T </a:t>
            </a:r>
            <a:r>
              <a:rPr lang="fr-FR" sz="2900" dirty="0" err="1"/>
              <a:t>wil</a:t>
            </a:r>
            <a:r>
              <a:rPr lang="fr-FR" sz="2900" dirty="0"/>
              <a:t> </a:t>
            </a:r>
            <a:r>
              <a:rPr lang="fr-FR" sz="2900" dirty="0" err="1"/>
              <a:t>ontvangen</a:t>
            </a:r>
            <a:r>
              <a:rPr lang="fr-FR" sz="2900" dirty="0"/>
              <a:t> en </a:t>
            </a:r>
            <a:r>
              <a:rPr lang="fr-FR" sz="2900" dirty="0" err="1"/>
              <a:t>welke</a:t>
            </a:r>
            <a:r>
              <a:rPr lang="fr-FR" sz="2900" dirty="0"/>
              <a:t> </a:t>
            </a:r>
            <a:r>
              <a:rPr lang="fr-FR" sz="2900" dirty="0" err="1"/>
              <a:t>actie</a:t>
            </a:r>
            <a:r>
              <a:rPr lang="fr-FR" sz="2900" dirty="0"/>
              <a:t> er na </a:t>
            </a:r>
            <a:r>
              <a:rPr lang="fr-FR" sz="2900" dirty="0" err="1"/>
              <a:t>ontvangst</a:t>
            </a:r>
            <a:r>
              <a:rPr lang="fr-FR" sz="2900" dirty="0"/>
              <a:t> </a:t>
            </a:r>
            <a:r>
              <a:rPr lang="fr-FR" sz="2900" dirty="0" err="1"/>
              <a:t>moet</a:t>
            </a:r>
            <a:r>
              <a:rPr lang="fr-FR" sz="2900" dirty="0"/>
              <a:t> </a:t>
            </a:r>
            <a:r>
              <a:rPr lang="fr-FR" sz="2900" dirty="0" err="1"/>
              <a:t>uitgevoerd</a:t>
            </a:r>
            <a:r>
              <a:rPr lang="fr-FR" sz="2900" dirty="0"/>
              <a:t> </a:t>
            </a:r>
            <a:r>
              <a:rPr lang="fr-FR" sz="2900" dirty="0" err="1"/>
              <a:t>worden</a:t>
            </a:r>
            <a:endParaRPr lang="fr-FR" sz="2900" dirty="0"/>
          </a:p>
          <a:p>
            <a:pPr marL="685800" lvl="2" indent="0">
              <a:buNone/>
            </a:pPr>
            <a:endParaRPr lang="nl-BE" sz="1400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83691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an">
  <a:themeElements>
    <a:clrScheme name="Media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3478</TotalTime>
  <Words>670</Words>
  <Application>Microsoft Office PowerPoint</Application>
  <PresentationFormat>Diavoorstelling (4:3)</PresentationFormat>
  <Paragraphs>148</Paragraphs>
  <Slides>27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33" baseType="lpstr">
      <vt:lpstr>Calibri</vt:lpstr>
      <vt:lpstr>Consolas</vt:lpstr>
      <vt:lpstr>Tw Cen MT</vt:lpstr>
      <vt:lpstr>Wingdings</vt:lpstr>
      <vt:lpstr>Wingdings 2</vt:lpstr>
      <vt:lpstr>Mediaan</vt:lpstr>
      <vt:lpstr>WPF</vt:lpstr>
      <vt:lpstr>MoreCoffee</vt:lpstr>
      <vt:lpstr>MoreCoffee</vt:lpstr>
      <vt:lpstr>Doel</vt:lpstr>
      <vt:lpstr>Communicatie tussen ViewModels</vt:lpstr>
      <vt:lpstr>Communicatie tussen ViewModels</vt:lpstr>
      <vt:lpstr>Communicatie tussen ViewModels</vt:lpstr>
      <vt:lpstr>Klasse Messenger</vt:lpstr>
      <vt:lpstr>Klasse Messenger</vt:lpstr>
      <vt:lpstr>MenuWindowViewModel</vt:lpstr>
      <vt:lpstr>DetailWindowViewModel</vt:lpstr>
      <vt:lpstr>Eigen Message Types</vt:lpstr>
      <vt:lpstr>Eigen Message Types</vt:lpstr>
      <vt:lpstr>Eigen Message Types</vt:lpstr>
      <vt:lpstr>Eigen Message Types</vt:lpstr>
      <vt:lpstr>Enkele extra’s</vt:lpstr>
      <vt:lpstr>1. Openen/sluiten views vanuit ViewModel</vt:lpstr>
      <vt:lpstr>1. Openen/sluiten views vanuit ViewModel</vt:lpstr>
      <vt:lpstr>1. Openen/sluiten views vanuit ViewModel</vt:lpstr>
      <vt:lpstr>2. Klasse ViewModelLocator</vt:lpstr>
      <vt:lpstr>2. Klasse ViewModelLocator</vt:lpstr>
      <vt:lpstr>2. Klasse ViewModelLocator</vt:lpstr>
      <vt:lpstr>3. ToObservableCollection()</vt:lpstr>
      <vt:lpstr>3. ToObservableCollection()</vt:lpstr>
      <vt:lpstr>Aan de slag</vt:lpstr>
      <vt:lpstr>Aan de slag</vt:lpstr>
      <vt:lpstr>Aan de slag</vt:lpstr>
    </vt:vector>
  </TitlesOfParts>
  <Company>KH Kempen - Campus Geel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deploy</dc:creator>
  <cp:lastModifiedBy>Torfs Ellen</cp:lastModifiedBy>
  <cp:revision>201</cp:revision>
  <dcterms:created xsi:type="dcterms:W3CDTF">2009-01-19T08:17:15Z</dcterms:created>
  <dcterms:modified xsi:type="dcterms:W3CDTF">2017-03-06T10:06:22Z</dcterms:modified>
</cp:coreProperties>
</file>