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85" r:id="rId11"/>
    <p:sldId id="263" r:id="rId12"/>
    <p:sldId id="266" r:id="rId13"/>
    <p:sldId id="269" r:id="rId14"/>
    <p:sldId id="268" r:id="rId15"/>
    <p:sldId id="267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7" r:id="rId24"/>
    <p:sldId id="278" r:id="rId25"/>
    <p:sldId id="279" r:id="rId26"/>
    <p:sldId id="280" r:id="rId27"/>
    <p:sldId id="281" r:id="rId28"/>
    <p:sldId id="289" r:id="rId29"/>
    <p:sldId id="290" r:id="rId30"/>
    <p:sldId id="283" r:id="rId31"/>
    <p:sldId id="282" r:id="rId32"/>
    <p:sldId id="284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61" autoAdjust="0"/>
  </p:normalViewPr>
  <p:slideViewPr>
    <p:cSldViewPr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20/03/2017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20/03/2017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GalaSoft.MVVMLight</a:t>
            </a:r>
            <a:r>
              <a:rPr lang="nl-BE" baseline="0" dirty="0"/>
              <a:t> toevoegen om </a:t>
            </a:r>
            <a:r>
              <a:rPr lang="nl-BE" baseline="0" dirty="0" err="1"/>
              <a:t>ObservableObject</a:t>
            </a:r>
            <a:r>
              <a:rPr lang="nl-BE" baseline="0" dirty="0"/>
              <a:t> te kunnen gebruiken!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10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method assigns a new value to the property and then calls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RaisePropertyChanged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RaisePropertyChanged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is a must as we have to update the UI when any property changed.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0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191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40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RaisePropertyChanged</a:t>
            </a:r>
            <a:r>
              <a:rPr lang="nl-BE" dirty="0"/>
              <a:t> methode beschikbaar via</a:t>
            </a:r>
            <a:r>
              <a:rPr lang="nl-BE" baseline="0" dirty="0"/>
              <a:t> </a:t>
            </a:r>
            <a:r>
              <a:rPr lang="nl-BE" baseline="0" dirty="0" err="1"/>
              <a:t>ViewModelBase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77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</a:t>
            </a:r>
            <a:r>
              <a:rPr lang="nl-BE" baseline="0" dirty="0"/>
              <a:t> </a:t>
            </a:r>
            <a:r>
              <a:rPr lang="nl-BE" baseline="0" dirty="0" err="1"/>
              <a:t>constructor</a:t>
            </a:r>
            <a:r>
              <a:rPr lang="nl-BE" baseline="0" dirty="0"/>
              <a:t> wordt er geregistreerd op/geluisterd naar alle </a:t>
            </a:r>
            <a:r>
              <a:rPr lang="nl-BE" baseline="0" dirty="0" err="1"/>
              <a:t>NotificationMessages</a:t>
            </a:r>
            <a:r>
              <a:rPr lang="nl-BE" baseline="0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13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20/03/2017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MVVMLight</a:t>
            </a:r>
            <a:r>
              <a:rPr lang="nl-BE" dirty="0"/>
              <a:t> Framework</a:t>
            </a:r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We bespreken achtereenvolgens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Model</a:t>
            </a:r>
          </a:p>
          <a:p>
            <a:pPr marL="937260" lvl="1" indent="-571500">
              <a:buFont typeface="+mj-lt"/>
              <a:buAutoNum type="alphaLcPeriod"/>
            </a:pPr>
            <a:r>
              <a:rPr lang="nl-BE" dirty="0"/>
              <a:t>Employee</a:t>
            </a:r>
          </a:p>
          <a:p>
            <a:pPr marL="937260" lvl="1" indent="-571500">
              <a:buFont typeface="+mj-lt"/>
              <a:buAutoNum type="alphaLcPeriod"/>
            </a:pPr>
            <a:r>
              <a:rPr lang="nl-BE" dirty="0" err="1"/>
              <a:t>EmployeeDataService</a:t>
            </a:r>
            <a:r>
              <a:rPr lang="nl-BE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ViewModel</a:t>
            </a:r>
            <a:endParaRPr lang="nl-BE" dirty="0"/>
          </a:p>
          <a:p>
            <a:pPr marL="880110" lvl="1" indent="-514350">
              <a:buFont typeface="+mj-lt"/>
              <a:buAutoNum type="alphaLcPeriod"/>
            </a:pPr>
            <a:r>
              <a:rPr lang="nl-BE" dirty="0" err="1"/>
              <a:t>MainViewModel</a:t>
            </a:r>
            <a:endParaRPr lang="nl-BE" dirty="0"/>
          </a:p>
          <a:p>
            <a:pPr marL="880110" lvl="1" indent="-514350">
              <a:buFont typeface="+mj-lt"/>
              <a:buAutoNum type="alphaLcPeriod"/>
            </a:pPr>
            <a:r>
              <a:rPr lang="nl-BE" dirty="0" err="1"/>
              <a:t>ViewModelLocator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View</a:t>
            </a:r>
          </a:p>
          <a:p>
            <a:pPr marL="880110" lvl="1" indent="-514350">
              <a:buFont typeface="+mj-lt"/>
              <a:buAutoNum type="alphaLcPeriod"/>
            </a:pPr>
            <a:r>
              <a:rPr lang="nl-BE" dirty="0" err="1"/>
              <a:t>MainWindow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345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Employee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nl-BE" sz="2400" dirty="0"/>
              <a:t>Voeg folder Model toe</a:t>
            </a:r>
          </a:p>
          <a:p>
            <a:r>
              <a:rPr lang="nl-BE" sz="2400" dirty="0"/>
              <a:t>Maak klasse </a:t>
            </a:r>
            <a:r>
              <a:rPr lang="nl-BE" sz="2400" dirty="0" err="1"/>
              <a:t>Emloyee.cs</a:t>
            </a:r>
            <a:r>
              <a:rPr lang="nl-BE" sz="2400" dirty="0"/>
              <a:t> aan</a:t>
            </a:r>
          </a:p>
          <a:p>
            <a:r>
              <a:rPr lang="nl-BE" sz="2400" dirty="0"/>
              <a:t>Elke entiteit moet in </a:t>
            </a:r>
            <a:r>
              <a:rPr lang="nl-BE" sz="2400" dirty="0" err="1"/>
              <a:t>MVVMLight</a:t>
            </a:r>
            <a:r>
              <a:rPr lang="nl-BE" sz="2400" dirty="0"/>
              <a:t> overerven van de </a:t>
            </a:r>
            <a:r>
              <a:rPr lang="nl-BE" sz="2400" dirty="0" err="1"/>
              <a:t>MVVMLight</a:t>
            </a:r>
            <a:r>
              <a:rPr lang="nl-BE" sz="2400" dirty="0"/>
              <a:t> klasse </a:t>
            </a:r>
            <a:r>
              <a:rPr lang="nl-BE" sz="2400" dirty="0" err="1"/>
              <a:t>ObservableObject</a:t>
            </a:r>
            <a:endParaRPr lang="nl-BE" sz="2400" dirty="0"/>
          </a:p>
          <a:p>
            <a:r>
              <a:rPr lang="nl-BE" sz="2400" dirty="0" err="1"/>
              <a:t>ObservableObject</a:t>
            </a:r>
            <a:r>
              <a:rPr lang="nl-BE" sz="2400" dirty="0"/>
              <a:t> implementeert de interface </a:t>
            </a:r>
            <a:r>
              <a:rPr lang="nl-BE" sz="2400" dirty="0" err="1"/>
              <a:t>INotifyPropertyChanged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06119"/>
            <a:ext cx="5976664" cy="21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Employee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07504" y="1772816"/>
            <a:ext cx="3959352" cy="44958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 Setter van elke property wordt </a:t>
            </a:r>
            <a:br>
              <a:rPr lang="nl-BE" dirty="0"/>
            </a:br>
            <a:r>
              <a:rPr lang="nl-BE" dirty="0"/>
              <a:t>uitgeschreven met de </a:t>
            </a:r>
            <a:r>
              <a:rPr lang="nl-BE" dirty="0" err="1"/>
              <a:t>MVVMLight</a:t>
            </a:r>
            <a:r>
              <a:rPr lang="nl-BE" dirty="0"/>
              <a:t> methode</a:t>
            </a:r>
            <a:br>
              <a:rPr lang="nl-BE" dirty="0"/>
            </a:br>
            <a:r>
              <a:rPr lang="nl-BE" i="1" dirty="0"/>
              <a:t>Set(string </a:t>
            </a:r>
            <a:r>
              <a:rPr lang="en-US" i="1" dirty="0"/>
              <a:t>property name, reference private </a:t>
            </a:r>
            <a:r>
              <a:rPr lang="en-US" i="1" dirty="0" err="1"/>
              <a:t>variabele</a:t>
            </a:r>
            <a:r>
              <a:rPr lang="en-US" i="1" dirty="0"/>
              <a:t>, new value</a:t>
            </a:r>
            <a:r>
              <a:rPr lang="nl-BE" i="1" dirty="0"/>
              <a:t>)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45" y="1916832"/>
            <a:ext cx="480554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Employee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3479460" cy="23564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885387"/>
            <a:ext cx="3200400" cy="241935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463792"/>
            <a:ext cx="3638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EmployeeDataService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Maak klasse </a:t>
            </a:r>
            <a:r>
              <a:rPr lang="nl-BE" dirty="0" err="1"/>
              <a:t>EmployeeDataService</a:t>
            </a:r>
            <a:r>
              <a:rPr lang="nl-BE" dirty="0"/>
              <a:t> aan</a:t>
            </a:r>
          </a:p>
          <a:p>
            <a:r>
              <a:rPr lang="nl-BE" dirty="0"/>
              <a:t>Installeer Dapper via </a:t>
            </a:r>
            <a:r>
              <a:rPr lang="nl-BE" dirty="0" err="1"/>
              <a:t>NuGet</a:t>
            </a:r>
            <a:endParaRPr lang="nl-BE" dirty="0"/>
          </a:p>
          <a:p>
            <a:endParaRPr lang="nl-BE" dirty="0"/>
          </a:p>
          <a:p>
            <a:r>
              <a:rPr lang="nl-BE" dirty="0"/>
              <a:t>Instellen </a:t>
            </a:r>
            <a:r>
              <a:rPr lang="nl-BE" dirty="0" err="1"/>
              <a:t>ConnectionString</a:t>
            </a:r>
            <a:r>
              <a:rPr lang="nl-BE" dirty="0"/>
              <a:t> in </a:t>
            </a:r>
            <a:r>
              <a:rPr lang="nl-BE" dirty="0" err="1"/>
              <a:t>App.config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95536" y="4149080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Server=tcp:sqlserver2ti.database.windows.net,1433;Database=database2TI;User ID=admin2ti@sqlserver2ti;Password=Password2TI;Encrypt=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True;TrustServerCertificate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False;Connection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=30;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8372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EmployeeDataService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2648" y="1844824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System.Configuration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Dapper;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MVVMLight.Model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Ophalen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uit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App.config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"azure"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2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EmployeeDataService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-27384" y="1628800"/>
            <a:ext cx="10710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IDbConnection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GetEmployees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Uitschrijven SQL statement &amp; bewaren in een string. 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Employee order by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//Uitvoeren SQL statement op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List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&gt;employees = (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db.Query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employees;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304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EmployeeDataService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67544" y="1844824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SQL statement update 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Employee set name = @name, age = @age, salary=@salary where id = @id"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Uitvoeren SQL statement en doorgeven parametercollectie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employee.Salary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employee.ID });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042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sz="3200" dirty="0"/>
              <a:t>Elk </a:t>
            </a:r>
            <a:r>
              <a:rPr lang="nl-BE" sz="3200" dirty="0" err="1"/>
              <a:t>ViewModel</a:t>
            </a:r>
            <a:r>
              <a:rPr lang="nl-BE" sz="3200" dirty="0"/>
              <a:t> moet in </a:t>
            </a:r>
            <a:r>
              <a:rPr lang="nl-BE" sz="3200" dirty="0" err="1"/>
              <a:t>MVVMLight</a:t>
            </a:r>
            <a:r>
              <a:rPr lang="nl-BE" sz="3200" dirty="0"/>
              <a:t> overerven van de </a:t>
            </a:r>
            <a:r>
              <a:rPr lang="nl-BE" sz="3200" dirty="0" err="1"/>
              <a:t>MVVMLight</a:t>
            </a:r>
            <a:r>
              <a:rPr lang="nl-BE" sz="3200" dirty="0"/>
              <a:t> klasse </a:t>
            </a:r>
            <a:r>
              <a:rPr lang="nl-BE" sz="3200" dirty="0" err="1"/>
              <a:t>ViewModelBase</a:t>
            </a:r>
            <a:endParaRPr lang="nl-BE" sz="3200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954502" y="3510677"/>
            <a:ext cx="81894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MVVMLight.Model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System.Collections.ObjectModel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MVVMLight.ViewModel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ViewModelBase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017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67544" y="1604890"/>
            <a:ext cx="739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employees;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476732" y="2286667"/>
            <a:ext cx="86672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//property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binding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Employees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employees;}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{employees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property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binding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 van de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RaisePropertyChanged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82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In vorige hoofdstukken hebben we gebruik gemaakt van het MVVM Design </a:t>
            </a:r>
            <a:r>
              <a:rPr lang="nl-BE" sz="2400" dirty="0" err="1"/>
              <a:t>Pattern</a:t>
            </a:r>
            <a:endParaRPr lang="nl-BE" sz="2400" dirty="0"/>
          </a:p>
          <a:p>
            <a:r>
              <a:rPr lang="nl-BE" sz="2400" dirty="0"/>
              <a:t>MVVM is een patroon of een verzameling richtlijnen om specifiek het schrijven van WPF-applicaties te vereenvoudigen</a:t>
            </a:r>
          </a:p>
          <a:p>
            <a:endParaRPr lang="nl-BE" sz="2400" dirty="0"/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33056"/>
            <a:ext cx="3816424" cy="23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2492896"/>
            <a:ext cx="8377616" cy="3603104"/>
          </a:xfrm>
        </p:spPr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commands</a:t>
            </a:r>
            <a:r>
              <a:rPr lang="nl-BE" dirty="0"/>
              <a:t> nodig die via binding gekoppeld worden aan bovenstaande knoppen</a:t>
            </a:r>
          </a:p>
          <a:p>
            <a:endParaRPr lang="nl-BE" dirty="0"/>
          </a:p>
          <a:p>
            <a:r>
              <a:rPr lang="nl-BE" dirty="0" err="1"/>
              <a:t>MVVMLight</a:t>
            </a:r>
            <a:r>
              <a:rPr lang="nl-BE" dirty="0"/>
              <a:t> </a:t>
            </a:r>
            <a:r>
              <a:rPr lang="nl-BE" dirty="0" err="1"/>
              <a:t>command</a:t>
            </a:r>
            <a:r>
              <a:rPr lang="nl-BE" dirty="0"/>
              <a:t> object </a:t>
            </a:r>
            <a:r>
              <a:rPr lang="nl-BE" dirty="0" err="1"/>
              <a:t>RelayCommand</a:t>
            </a:r>
            <a:r>
              <a:rPr lang="nl-BE" dirty="0"/>
              <a:t> beschikbaar maken via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8377616" cy="57606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971600" y="5517232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GalaSoft.MvvmLight.Command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3227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RelayCommand</a:t>
            </a:r>
            <a:endParaRPr lang="nl-BE" dirty="0"/>
          </a:p>
          <a:p>
            <a:pPr lvl="1"/>
            <a:r>
              <a:rPr lang="nl-BE" dirty="0"/>
              <a:t>Implementeert </a:t>
            </a:r>
            <a:r>
              <a:rPr lang="nl-BE" dirty="0" err="1"/>
              <a:t>ICommand</a:t>
            </a:r>
            <a:endParaRPr lang="nl-BE" dirty="0"/>
          </a:p>
          <a:p>
            <a:pPr lvl="1"/>
            <a:r>
              <a:rPr lang="nl-BE" dirty="0"/>
              <a:t>In de </a:t>
            </a:r>
            <a:r>
              <a:rPr lang="nl-BE" dirty="0" err="1"/>
              <a:t>constructor</a:t>
            </a:r>
            <a:r>
              <a:rPr lang="nl-BE" dirty="0"/>
              <a:t> geeft je de ‘Action’ mee die moet uitgevoerd worden bij </a:t>
            </a:r>
            <a:r>
              <a:rPr lang="nl-BE" dirty="0" err="1"/>
              <a:t>command</a:t>
            </a:r>
            <a:r>
              <a:rPr lang="nl-BE" dirty="0"/>
              <a:t> ‘</a:t>
            </a:r>
            <a:r>
              <a:rPr lang="nl-BE" dirty="0" err="1"/>
              <a:t>Execute</a:t>
            </a:r>
            <a:r>
              <a:rPr lang="nl-BE" dirty="0"/>
              <a:t>’</a:t>
            </a:r>
          </a:p>
          <a:p>
            <a:pPr lvl="1"/>
            <a:r>
              <a:rPr lang="nl-BE" dirty="0" err="1"/>
              <a:t>Invoke</a:t>
            </a:r>
            <a:r>
              <a:rPr lang="nl-BE" dirty="0"/>
              <a:t> van een </a:t>
            </a:r>
            <a:r>
              <a:rPr lang="nl-BE" dirty="0" err="1"/>
              <a:t>delegate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~ vergelijkbaar met zelf geschreven klasse </a:t>
            </a:r>
            <a:r>
              <a:rPr lang="nl-BE" dirty="0" err="1"/>
              <a:t>BaseCommand</a:t>
            </a:r>
            <a:r>
              <a:rPr lang="nl-BE" dirty="0"/>
              <a:t> uit vorige hoofdstukken</a:t>
            </a:r>
          </a:p>
          <a:p>
            <a:pPr marL="36576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0518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77281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MVVM Light Toolkit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functionaliteit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doorgeven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andere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via delegates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LoadEmployeesMethod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SaveEmployeeMethod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Commands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geïnstantieerd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via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de constructor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Commands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worden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via binding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gekoppeld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knoppen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72636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LoadEmployeesCommand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71100" y="263691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LoadEmployeesMethod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Employees =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employeeDs.GetEmployees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RaisePropertyChanged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Employees);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30477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Methode </a:t>
            </a:r>
            <a:r>
              <a:rPr lang="nl-BE" dirty="0" err="1"/>
              <a:t>SaveEmployeeCommand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71100" y="2636912"/>
            <a:ext cx="9036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SaveEmployeeMethod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employeeDs.UpdateEmployee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14931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Opzetten communicatie tussen </a:t>
            </a:r>
            <a:r>
              <a:rPr lang="nl-BE" dirty="0" err="1"/>
              <a:t>ViewModel</a:t>
            </a:r>
            <a:r>
              <a:rPr lang="nl-BE" dirty="0"/>
              <a:t> en View kan via klasse Messenger</a:t>
            </a:r>
          </a:p>
          <a:p>
            <a:r>
              <a:rPr lang="nl-BE" dirty="0"/>
              <a:t>Voorbeeld: na laden werknemers verschijnt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1962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Messenger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r>
              <a:rPr lang="nl-BE" dirty="0"/>
              <a:t>Klassen Messenger en </a:t>
            </a:r>
            <a:r>
              <a:rPr lang="nl-BE" dirty="0" err="1"/>
              <a:t>NotificationMessage</a:t>
            </a:r>
            <a:r>
              <a:rPr lang="nl-BE" dirty="0"/>
              <a:t> beschikbaar maken via</a:t>
            </a:r>
          </a:p>
          <a:p>
            <a:endParaRPr lang="nl-BE" dirty="0"/>
          </a:p>
          <a:p>
            <a:r>
              <a:rPr lang="nl-BE" dirty="0"/>
              <a:t>Oproepen in methode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6116" y="2636912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612648" y="3804404"/>
            <a:ext cx="8568952" cy="229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LoadEmployeesMethod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Employees =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employeeDs.GetEmployees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Employees);</a:t>
            </a:r>
            <a:b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NotificationMessage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"All employees loaded."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139405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r>
              <a:rPr lang="nl-BE" dirty="0"/>
              <a:t> Messenger</a:t>
            </a:r>
          </a:p>
        </p:txBody>
      </p:sp>
      <p:sp>
        <p:nvSpPr>
          <p:cNvPr id="4" name="Rechthoek 3"/>
          <p:cNvSpPr/>
          <p:nvPr/>
        </p:nvSpPr>
        <p:spPr>
          <a:xfrm>
            <a:off x="332864" y="184482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SaveEmployeeMethod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EmployeeDataService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employeeDs.UpdateEmployee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NotificationMessage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"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SelectedEmployee.Name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nl-BE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saved</a:t>
            </a:r>
            <a:r>
              <a:rPr lang="nl-BE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nl-B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.Default.Send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NotificationMessage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load and select an employee record."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0097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Messenger dient om objecten, variabelen te passeren tussen klassen in MVVM</a:t>
            </a:r>
          </a:p>
          <a:p>
            <a:r>
              <a:rPr lang="nl-BE" dirty="0"/>
              <a:t>Wanneer je nu effectief wil dat de boodschap getoond wordt aan de klant, via een </a:t>
            </a:r>
            <a:r>
              <a:rPr lang="nl-BE" dirty="0" err="1"/>
              <a:t>MessageBox</a:t>
            </a:r>
            <a:r>
              <a:rPr lang="nl-BE" dirty="0"/>
              <a:t>, moet je dit duidelijk maken in </a:t>
            </a:r>
            <a:r>
              <a:rPr lang="nl-BE" dirty="0" err="1"/>
              <a:t>ViewModelLocator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980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77652" y="1605930"/>
            <a:ext cx="8153400" cy="4495800"/>
          </a:xfrm>
        </p:spPr>
        <p:txBody>
          <a:bodyPr/>
          <a:lstStyle/>
          <a:p>
            <a:r>
              <a:rPr lang="nl-BE" dirty="0"/>
              <a:t>Elke </a:t>
            </a:r>
            <a:r>
              <a:rPr lang="nl-BE" dirty="0" err="1"/>
              <a:t>NotificationMessage</a:t>
            </a:r>
            <a:r>
              <a:rPr lang="nl-BE" dirty="0"/>
              <a:t> wordt afgehandeld via methode </a:t>
            </a:r>
            <a:r>
              <a:rPr lang="nl-BE" dirty="0" err="1"/>
              <a:t>NotifyUserMethod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 err="1"/>
              <a:t>MessageBox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8984" y="3097292"/>
            <a:ext cx="8910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ViewModelLocator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ServiceLocator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.SetLocatorProvider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SimpleIoc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SimpleIoc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NotificationMessage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NotifyUserMethod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NotifyUserMethod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NotificationMessage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message.Notification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47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r>
              <a:rPr lang="nl-BE" dirty="0"/>
              <a:t>Het uitwerken van een oplossing conform de MVVM richtlijnen vraagt echter veel ‘loodgieterswerk’.</a:t>
            </a:r>
          </a:p>
          <a:p>
            <a:pPr lvl="1"/>
            <a:r>
              <a:rPr lang="nl-BE" dirty="0"/>
              <a:t>Implementeren van </a:t>
            </a:r>
            <a:r>
              <a:rPr lang="nl-BE" dirty="0" err="1"/>
              <a:t>INotifyPropertyChanged</a:t>
            </a:r>
            <a:endParaRPr lang="nl-BE" dirty="0"/>
          </a:p>
          <a:p>
            <a:pPr lvl="1"/>
            <a:r>
              <a:rPr lang="nl-BE" dirty="0"/>
              <a:t>Oproepen van </a:t>
            </a:r>
            <a:r>
              <a:rPr lang="nl-BE" dirty="0" err="1"/>
              <a:t>NotifyPropertyChanged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Uitschrijven </a:t>
            </a:r>
            <a:r>
              <a:rPr lang="nl-BE" dirty="0" err="1"/>
              <a:t>BaseViewModel</a:t>
            </a:r>
            <a:r>
              <a:rPr lang="nl-BE" dirty="0"/>
              <a:t> klasse</a:t>
            </a:r>
          </a:p>
          <a:p>
            <a:pPr lvl="1"/>
            <a:r>
              <a:rPr lang="nl-BE" dirty="0"/>
              <a:t>Uitwerken </a:t>
            </a:r>
            <a:r>
              <a:rPr lang="nl-BE" dirty="0" err="1"/>
              <a:t>BaseCommand</a:t>
            </a:r>
            <a:r>
              <a:rPr lang="nl-BE" dirty="0"/>
              <a:t> klasse</a:t>
            </a:r>
          </a:p>
          <a:p>
            <a:pPr lvl="1"/>
            <a:r>
              <a:rPr lang="nl-BE" dirty="0"/>
              <a:t>Koppelen View en </a:t>
            </a:r>
            <a:r>
              <a:rPr lang="nl-BE" dirty="0" err="1"/>
              <a:t>ViewModel</a:t>
            </a:r>
            <a:endParaRPr lang="nl-BE" dirty="0"/>
          </a:p>
          <a:p>
            <a:pPr lvl="1"/>
            <a:r>
              <a:rPr lang="nl-BE" dirty="0"/>
              <a:t>…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352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ViewModelLocator</a:t>
            </a:r>
            <a:r>
              <a:rPr lang="en-US" sz="2800" dirty="0"/>
              <a:t> is </a:t>
            </a:r>
            <a:r>
              <a:rPr lang="en-US" sz="2800" dirty="0" err="1"/>
              <a:t>als</a:t>
            </a:r>
            <a:r>
              <a:rPr lang="en-US" sz="2800" dirty="0"/>
              <a:t> object </a:t>
            </a:r>
            <a:r>
              <a:rPr lang="en-US" sz="2800" dirty="0" err="1"/>
              <a:t>gedeclareerd</a:t>
            </a:r>
            <a:r>
              <a:rPr lang="en-US" sz="2800" dirty="0"/>
              <a:t> in </a:t>
            </a:r>
            <a:r>
              <a:rPr lang="en-US" sz="2800" dirty="0" err="1"/>
              <a:t>App.xaml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is </a:t>
            </a:r>
            <a:r>
              <a:rPr lang="en-US" sz="2800" dirty="0" err="1"/>
              <a:t>een</a:t>
            </a:r>
            <a:r>
              <a:rPr lang="en-US" sz="2800" dirty="0"/>
              <a:t> application singleton.</a:t>
            </a:r>
          </a:p>
          <a:p>
            <a:r>
              <a:rPr lang="en-US" sz="2800" dirty="0"/>
              <a:t>Elke </a:t>
            </a:r>
            <a:r>
              <a:rPr lang="en-US" sz="2800" dirty="0" err="1"/>
              <a:t>wpf-applicatie</a:t>
            </a:r>
            <a:r>
              <a:rPr lang="en-US" sz="2800" dirty="0"/>
              <a:t> </a:t>
            </a:r>
            <a:r>
              <a:rPr lang="en-US" sz="2800" dirty="0" err="1"/>
              <a:t>heeft</a:t>
            </a:r>
            <a:r>
              <a:rPr lang="en-US" sz="2800" dirty="0"/>
              <a:t> </a:t>
            </a:r>
            <a:r>
              <a:rPr lang="en-US" sz="2800" dirty="0" err="1"/>
              <a:t>dus</a:t>
            </a:r>
            <a:r>
              <a:rPr lang="en-US" sz="2800" dirty="0"/>
              <a:t> </a:t>
            </a:r>
            <a:r>
              <a:rPr lang="en-US" sz="2800" dirty="0" err="1"/>
              <a:t>slechts</a:t>
            </a:r>
            <a:r>
              <a:rPr lang="en-US" sz="2800" dirty="0"/>
              <a:t> </a:t>
            </a:r>
            <a:r>
              <a:rPr lang="en-US" sz="2800" dirty="0" err="1"/>
              <a:t>één</a:t>
            </a:r>
            <a:r>
              <a:rPr lang="en-US" sz="2800" dirty="0"/>
              <a:t> </a:t>
            </a:r>
            <a:r>
              <a:rPr lang="en-US" sz="2800" dirty="0" err="1"/>
              <a:t>ViewModelLocator</a:t>
            </a:r>
            <a:r>
              <a:rPr lang="en-US" sz="2800" dirty="0"/>
              <a:t> </a:t>
            </a:r>
            <a:r>
              <a:rPr lang="en-US" sz="2800" dirty="0" err="1"/>
              <a:t>beschikbaar</a:t>
            </a:r>
            <a:r>
              <a:rPr lang="en-US" sz="2800" dirty="0"/>
              <a:t> at runtime. </a:t>
            </a:r>
          </a:p>
          <a:p>
            <a:endParaRPr lang="nl-BE" sz="2800" dirty="0"/>
          </a:p>
        </p:txBody>
      </p:sp>
      <p:sp>
        <p:nvSpPr>
          <p:cNvPr id="4" name="Rechthoek 3"/>
          <p:cNvSpPr/>
          <p:nvPr/>
        </p:nvSpPr>
        <p:spPr>
          <a:xfrm>
            <a:off x="827584" y="431651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highlight>
                  <a:srgbClr val="FFFFFF"/>
                </a:highlight>
                <a:latin typeface="Consolas" panose="020B0609020204030204" pitchFamily="49" charset="0"/>
              </a:rPr>
              <a:t> In </a:t>
            </a:r>
            <a:r>
              <a:rPr lang="nl-BE" b="1" dirty="0" err="1">
                <a:highlight>
                  <a:srgbClr val="FFFFFF"/>
                </a:highlight>
                <a:latin typeface="Consolas" panose="020B0609020204030204" pitchFamily="49" charset="0"/>
              </a:rPr>
              <a:t>App.xaml</a:t>
            </a:r>
            <a:r>
              <a:rPr lang="nl-BE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Application.Resources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vm:ViewModelLocator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xmlns:vm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clr-namespace:MVVMLight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x:Key="Locator" /&gt;</a:t>
            </a:r>
          </a:p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Application.Resources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4283968" y="5445224"/>
            <a:ext cx="194421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433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en-US" sz="2800" dirty="0" err="1"/>
              <a:t>ViewModelLocator</a:t>
            </a:r>
            <a:r>
              <a:rPr lang="en-US" sz="2800" dirty="0"/>
              <a:t> </a:t>
            </a:r>
            <a:r>
              <a:rPr lang="en-US" sz="2800" dirty="0" err="1"/>
              <a:t>bundelt</a:t>
            </a:r>
            <a:r>
              <a:rPr lang="en-US" sz="2800" dirty="0"/>
              <a:t> </a:t>
            </a:r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ViewModels</a:t>
            </a:r>
            <a:r>
              <a:rPr lang="en-US" sz="2800" dirty="0"/>
              <a:t>.</a:t>
            </a:r>
          </a:p>
          <a:p>
            <a:r>
              <a:rPr lang="en-US" sz="2800" dirty="0"/>
              <a:t>Elk </a:t>
            </a:r>
            <a:r>
              <a:rPr lang="en-US" sz="2800" dirty="0" err="1"/>
              <a:t>ViewModel</a:t>
            </a:r>
            <a:r>
              <a:rPr lang="en-US" sz="2800" dirty="0"/>
              <a:t> </a:t>
            </a:r>
            <a:r>
              <a:rPr lang="en-US" sz="2800" dirty="0" err="1"/>
              <a:t>wordt</a:t>
            </a:r>
            <a:r>
              <a:rPr lang="en-US" sz="2800" dirty="0"/>
              <a:t> </a:t>
            </a:r>
            <a:r>
              <a:rPr lang="en-US" sz="2800" dirty="0" err="1"/>
              <a:t>geregistreerd</a:t>
            </a:r>
            <a:r>
              <a:rPr lang="en-US" sz="2800" dirty="0"/>
              <a:t> in de </a:t>
            </a:r>
            <a:r>
              <a:rPr lang="en-US" sz="2800" dirty="0" err="1"/>
              <a:t>MVVMLight</a:t>
            </a:r>
            <a:r>
              <a:rPr lang="en-US" sz="2800" dirty="0"/>
              <a:t> container </a:t>
            </a:r>
            <a:r>
              <a:rPr lang="en-US" sz="2800" dirty="0" err="1"/>
              <a:t>SimpleIoc</a:t>
            </a:r>
            <a:r>
              <a:rPr lang="en-US" sz="2800" dirty="0"/>
              <a:t>. </a:t>
            </a:r>
          </a:p>
          <a:p>
            <a:endParaRPr lang="nl-BE" sz="2800" dirty="0"/>
          </a:p>
        </p:txBody>
      </p:sp>
      <p:sp>
        <p:nvSpPr>
          <p:cNvPr id="5" name="Rechthoek 4"/>
          <p:cNvSpPr/>
          <p:nvPr/>
        </p:nvSpPr>
        <p:spPr>
          <a:xfrm>
            <a:off x="260856" y="3501008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ViewModelLocator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ServiceLocator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.SetLocatorProvider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SimpleIoc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SimpleIoc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.Default.Register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234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ViewModelLocator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en-US" sz="2800" dirty="0"/>
              <a:t>Elk </a:t>
            </a:r>
            <a:r>
              <a:rPr lang="en-US" sz="2800" dirty="0" err="1"/>
              <a:t>ViewModel</a:t>
            </a:r>
            <a:r>
              <a:rPr lang="en-US" sz="2800" dirty="0"/>
              <a:t> </a:t>
            </a:r>
            <a:r>
              <a:rPr lang="en-US" sz="2800" dirty="0" err="1"/>
              <a:t>moet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public property </a:t>
            </a:r>
            <a:r>
              <a:rPr lang="en-US" sz="2800" dirty="0" err="1"/>
              <a:t>worden</a:t>
            </a:r>
            <a:r>
              <a:rPr lang="en-US" sz="2800" dirty="0"/>
              <a:t> </a:t>
            </a:r>
            <a:r>
              <a:rPr lang="en-US" sz="2800" dirty="0" err="1"/>
              <a:t>aangemaakt</a:t>
            </a:r>
            <a:r>
              <a:rPr lang="en-US" sz="2800" dirty="0"/>
              <a:t>.</a:t>
            </a:r>
          </a:p>
          <a:p>
            <a:r>
              <a:rPr lang="en-US" sz="2800" dirty="0"/>
              <a:t>Via </a:t>
            </a:r>
            <a:r>
              <a:rPr lang="en-US" sz="2800" dirty="0" err="1"/>
              <a:t>deze</a:t>
            </a:r>
            <a:r>
              <a:rPr lang="en-US" sz="2800" dirty="0"/>
              <a:t> property </a:t>
            </a:r>
            <a:r>
              <a:rPr lang="en-US" sz="2800" dirty="0" err="1"/>
              <a:t>kan</a:t>
            </a:r>
            <a:r>
              <a:rPr lang="en-US" sz="2800" dirty="0"/>
              <a:t> elk </a:t>
            </a:r>
            <a:r>
              <a:rPr lang="en-US" sz="2800" dirty="0" err="1"/>
              <a:t>ViewModel</a:t>
            </a:r>
            <a:r>
              <a:rPr lang="en-US" sz="2800" dirty="0"/>
              <a:t> </a:t>
            </a:r>
            <a:r>
              <a:rPr lang="en-US" sz="2800" dirty="0" err="1"/>
              <a:t>toegewezen</a:t>
            </a:r>
            <a:r>
              <a:rPr lang="en-US" sz="2800" dirty="0"/>
              <a:t> </a:t>
            </a:r>
            <a:r>
              <a:rPr lang="en-US" sz="2800" dirty="0" err="1"/>
              <a:t>worden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View. </a:t>
            </a:r>
          </a:p>
          <a:p>
            <a:endParaRPr lang="nl-BE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94820"/>
            <a:ext cx="8054523" cy="21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7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224851" y="1600200"/>
            <a:ext cx="8875465" cy="4495800"/>
          </a:xfrm>
        </p:spPr>
        <p:txBody>
          <a:bodyPr>
            <a:normAutofit/>
          </a:bodyPr>
          <a:lstStyle/>
          <a:p>
            <a:r>
              <a:rPr lang="nl-BE" sz="3000" dirty="0"/>
              <a:t>Binding </a:t>
            </a:r>
            <a:r>
              <a:rPr lang="nl-BE" sz="3000" dirty="0" err="1"/>
              <a:t>MainViewModel</a:t>
            </a:r>
            <a:r>
              <a:rPr lang="nl-BE" sz="3000" dirty="0"/>
              <a:t> aan </a:t>
            </a:r>
            <a:r>
              <a:rPr lang="nl-BE" sz="3000" dirty="0" err="1"/>
              <a:t>MainWindow</a:t>
            </a:r>
            <a:endParaRPr lang="nl-BE" sz="3000" dirty="0"/>
          </a:p>
          <a:p>
            <a:pPr marL="0" indent="0">
              <a:buNone/>
            </a:pPr>
            <a:endParaRPr lang="nl-BE" sz="3000" dirty="0"/>
          </a:p>
          <a:p>
            <a:pPr marL="0" indent="0">
              <a:buNone/>
            </a:pPr>
            <a:endParaRPr lang="nl-BE" sz="3000" dirty="0"/>
          </a:p>
          <a:p>
            <a:r>
              <a:rPr lang="nl-BE" sz="3000" dirty="0"/>
              <a:t>Binding </a:t>
            </a:r>
            <a:r>
              <a:rPr lang="nl-BE" sz="3000" dirty="0" err="1"/>
              <a:t>ListBox</a:t>
            </a:r>
            <a:r>
              <a:rPr lang="nl-BE" sz="3000" dirty="0"/>
              <a:t> en </a:t>
            </a:r>
            <a:r>
              <a:rPr lang="nl-BE" sz="3000" dirty="0" err="1"/>
              <a:t>Commands</a:t>
            </a:r>
            <a:r>
              <a:rPr lang="nl-BE" sz="3000" dirty="0"/>
              <a:t> buttons</a:t>
            </a:r>
          </a:p>
        </p:txBody>
      </p:sp>
      <p:sp>
        <p:nvSpPr>
          <p:cNvPr id="4" name="Rechthoek 3"/>
          <p:cNvSpPr/>
          <p:nvPr/>
        </p:nvSpPr>
        <p:spPr>
          <a:xfrm>
            <a:off x="112118" y="2276872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LastChildFill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Source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Locator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}}"&gt;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0294" y="383324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DisplayMemberPath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="Bottom"&gt;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="Load Employees"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LoadEmployeesCommand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 Employee Record"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SaveEmployeeCommand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9832" y="2923203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092280" y="2636912"/>
            <a:ext cx="16737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6516216" y="4149080"/>
            <a:ext cx="16737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6084168" y="4509120"/>
            <a:ext cx="21058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3923928" y="5805264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5364088" y="6381328"/>
            <a:ext cx="2448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17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…</a:t>
            </a:r>
          </a:p>
        </p:txBody>
      </p:sp>
      <p:sp>
        <p:nvSpPr>
          <p:cNvPr id="4" name="Rechthoek 3"/>
          <p:cNvSpPr/>
          <p:nvPr/>
        </p:nvSpPr>
        <p:spPr>
          <a:xfrm>
            <a:off x="0" y="240155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="ID"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SelectedEmployee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.ID}"/&gt;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="Age"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="Salary"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SelectedEmployee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.Salary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165874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Werk je project uit!</a:t>
            </a:r>
          </a:p>
          <a:p>
            <a:endParaRPr lang="nl-BE" dirty="0"/>
          </a:p>
          <a:p>
            <a:r>
              <a:rPr lang="nl-BE" dirty="0"/>
              <a:t>Je bent verplicht om te werken conform het MVVM Design </a:t>
            </a:r>
            <a:r>
              <a:rPr lang="nl-BE" dirty="0" err="1"/>
              <a:t>Pattern</a:t>
            </a:r>
            <a:r>
              <a:rPr lang="nl-BE" dirty="0"/>
              <a:t> maar je beslist zelf of je al dan niet gebruik maakt van het </a:t>
            </a:r>
            <a:r>
              <a:rPr lang="nl-BE" dirty="0" err="1"/>
              <a:t>MVVMLight</a:t>
            </a:r>
            <a:r>
              <a:rPr lang="nl-BE" dirty="0"/>
              <a:t> </a:t>
            </a:r>
            <a:r>
              <a:rPr lang="nl-BE" dirty="0" err="1"/>
              <a:t>framework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19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 </a:t>
            </a:r>
            <a:r>
              <a:rPr lang="nl-BE" dirty="0" err="1"/>
              <a:t>Frameworks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Oplossing is gebruik maken van een MVVM-</a:t>
            </a:r>
            <a:r>
              <a:rPr lang="nl-BE" dirty="0" err="1"/>
              <a:t>framework</a:t>
            </a:r>
            <a:r>
              <a:rPr lang="nl-BE" dirty="0"/>
              <a:t> zoals</a:t>
            </a:r>
          </a:p>
          <a:p>
            <a:pPr marL="365760" lvl="1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7056784" cy="2100719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2627784" y="4264688"/>
            <a:ext cx="792088" cy="676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2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 Light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6" y="1916832"/>
            <a:ext cx="8472983" cy="37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MVVMLight</a:t>
            </a:r>
            <a:r>
              <a:rPr lang="nl-BE" dirty="0"/>
              <a:t> via </a:t>
            </a:r>
            <a:r>
              <a:rPr lang="nl-BE" dirty="0" err="1"/>
              <a:t>NuGet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Maak een nieuw WPF project </a:t>
            </a:r>
            <a:r>
              <a:rPr lang="nl-BE" dirty="0" err="1"/>
              <a:t>MVVMLightDemo</a:t>
            </a:r>
            <a:r>
              <a:rPr lang="nl-BE" dirty="0"/>
              <a:t> aan</a:t>
            </a:r>
          </a:p>
          <a:p>
            <a:r>
              <a:rPr lang="nl-BE" dirty="0"/>
              <a:t>Tools | </a:t>
            </a:r>
            <a:r>
              <a:rPr lang="nl-BE" dirty="0" err="1"/>
              <a:t>NuGet</a:t>
            </a:r>
            <a:r>
              <a:rPr lang="nl-BE" dirty="0"/>
              <a:t> Package Manager | Manage </a:t>
            </a:r>
            <a:r>
              <a:rPr lang="nl-BE" dirty="0" err="1"/>
              <a:t>NuGet</a:t>
            </a:r>
            <a:r>
              <a:rPr lang="nl-BE" dirty="0"/>
              <a:t> Packages </a:t>
            </a:r>
            <a:r>
              <a:rPr lang="nl-BE" dirty="0" err="1"/>
              <a:t>for</a:t>
            </a:r>
            <a:r>
              <a:rPr lang="nl-BE" dirty="0"/>
              <a:t> Solution …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818384"/>
            <a:ext cx="7680931" cy="28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3 extra </a:t>
            </a:r>
            <a:r>
              <a:rPr lang="nl-BE" dirty="0" err="1"/>
              <a:t>dll’s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Extra folder </a:t>
            </a:r>
            <a:r>
              <a:rPr lang="nl-BE" dirty="0" err="1"/>
              <a:t>ViewModel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2876550" cy="17907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15096"/>
            <a:ext cx="2619375" cy="240982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5436096" y="5295972"/>
            <a:ext cx="2660868" cy="648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524" y="1559848"/>
            <a:ext cx="2962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 project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4" y="1844824"/>
            <a:ext cx="6551640" cy="440188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82" y="3632423"/>
            <a:ext cx="2095500" cy="1847850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6084168" y="5229200"/>
            <a:ext cx="79208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Script met data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Voer script </a:t>
            </a:r>
            <a:r>
              <a:rPr lang="nl-BE" dirty="0" err="1"/>
              <a:t>Employee.sql</a:t>
            </a:r>
            <a:r>
              <a:rPr lang="nl-BE" dirty="0"/>
              <a:t> uit zodat de tabel Employee gecreëerd wordt op je </a:t>
            </a:r>
            <a:r>
              <a:rPr lang="nl-BE" dirty="0" err="1"/>
              <a:t>Azure</a:t>
            </a:r>
            <a:r>
              <a:rPr lang="nl-BE" dirty="0"/>
              <a:t> omgeving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2752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4922</TotalTime>
  <Words>1233</Words>
  <Application>Microsoft Office PowerPoint</Application>
  <PresentationFormat>Diavoorstelling (4:3)</PresentationFormat>
  <Paragraphs>270</Paragraphs>
  <Slides>35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MVVM</vt:lpstr>
      <vt:lpstr>MVVM Frameworks </vt:lpstr>
      <vt:lpstr>MVVM Light</vt:lpstr>
      <vt:lpstr>MVVMLight via NuGet</vt:lpstr>
      <vt:lpstr>Resultaat</vt:lpstr>
      <vt:lpstr>Doel project</vt:lpstr>
      <vt:lpstr>Script met data</vt:lpstr>
      <vt:lpstr>Overzicht project</vt:lpstr>
      <vt:lpstr>Model Employee</vt:lpstr>
      <vt:lpstr>Model Employee</vt:lpstr>
      <vt:lpstr>Model Employee</vt:lpstr>
      <vt:lpstr>Model EmployeeDataService</vt:lpstr>
      <vt:lpstr>Model EmployeeDataService</vt:lpstr>
      <vt:lpstr>Model EmployeeDataService</vt:lpstr>
      <vt:lpstr>Model EmployeeDataService</vt:lpstr>
      <vt:lpstr>MainViewModel</vt:lpstr>
      <vt:lpstr>MainViewModel</vt:lpstr>
      <vt:lpstr>MainViewModel Commands</vt:lpstr>
      <vt:lpstr>MainViewModel Commands</vt:lpstr>
      <vt:lpstr>MainViewModel Commands</vt:lpstr>
      <vt:lpstr>MainViewModel Commands</vt:lpstr>
      <vt:lpstr>MainViewModel Commands</vt:lpstr>
      <vt:lpstr>MainViewModel Messenger</vt:lpstr>
      <vt:lpstr>MainViewModel Messenger</vt:lpstr>
      <vt:lpstr>MainViewModel Messenger</vt:lpstr>
      <vt:lpstr>ViewModelLocator </vt:lpstr>
      <vt:lpstr>ViewModelLocator</vt:lpstr>
      <vt:lpstr>ViewModelLocator</vt:lpstr>
      <vt:lpstr>ViewModelLocator</vt:lpstr>
      <vt:lpstr>ViewModelLocator</vt:lpstr>
      <vt:lpstr>MainWindow</vt:lpstr>
      <vt:lpstr>MainWindow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Torfs Ellen</cp:lastModifiedBy>
  <cp:revision>623</cp:revision>
  <dcterms:created xsi:type="dcterms:W3CDTF">2009-01-19T08:17:15Z</dcterms:created>
  <dcterms:modified xsi:type="dcterms:W3CDTF">2017-03-20T10:54:43Z</dcterms:modified>
</cp:coreProperties>
</file>