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9" r:id="rId3"/>
    <p:sldId id="259" r:id="rId4"/>
    <p:sldId id="257" r:id="rId5"/>
    <p:sldId id="258" r:id="rId6"/>
    <p:sldId id="260" r:id="rId7"/>
    <p:sldId id="296" r:id="rId8"/>
    <p:sldId id="261" r:id="rId9"/>
    <p:sldId id="292" r:id="rId10"/>
    <p:sldId id="275" r:id="rId11"/>
    <p:sldId id="278" r:id="rId12"/>
    <p:sldId id="291" r:id="rId13"/>
    <p:sldId id="262" r:id="rId14"/>
    <p:sldId id="263" r:id="rId15"/>
    <p:sldId id="293" r:id="rId16"/>
    <p:sldId id="304" r:id="rId17"/>
    <p:sldId id="264" r:id="rId18"/>
    <p:sldId id="265" r:id="rId19"/>
    <p:sldId id="266" r:id="rId20"/>
    <p:sldId id="297" r:id="rId21"/>
    <p:sldId id="298" r:id="rId22"/>
    <p:sldId id="299" r:id="rId23"/>
    <p:sldId id="272" r:id="rId24"/>
    <p:sldId id="281" r:id="rId25"/>
    <p:sldId id="295" r:id="rId26"/>
    <p:sldId id="282" r:id="rId27"/>
    <p:sldId id="283" r:id="rId28"/>
    <p:sldId id="271" r:id="rId29"/>
    <p:sldId id="300" r:id="rId30"/>
    <p:sldId id="301" r:id="rId31"/>
    <p:sldId id="302" r:id="rId32"/>
    <p:sldId id="303" r:id="rId33"/>
    <p:sldId id="284" r:id="rId34"/>
    <p:sldId id="285" r:id="rId35"/>
    <p:sldId id="274" r:id="rId3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8667" autoAdjust="0"/>
  </p:normalViewPr>
  <p:slideViewPr>
    <p:cSldViewPr>
      <p:cViewPr varScale="1">
        <p:scale>
          <a:sx n="82" d="100"/>
          <a:sy n="82" d="100"/>
        </p:scale>
        <p:origin x="686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22/02/2018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22/02/2018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653375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Databinding</a:t>
            </a:r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Oefening</a:t>
            </a:r>
            <a:endParaRPr lang="nl-BE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988840"/>
            <a:ext cx="6096000" cy="409575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BF30211B-18B6-40BE-87D7-F673BCB692B1}"/>
              </a:ext>
            </a:extLst>
          </p:cNvPr>
          <p:cNvSpPr txBox="1"/>
          <p:nvPr/>
        </p:nvSpPr>
        <p:spPr>
          <a:xfrm>
            <a:off x="2699792" y="4797152"/>
            <a:ext cx="3744416" cy="72008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0498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Oefening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979B79B-6FF5-47BC-816A-330126463CC2}"/>
              </a:ext>
            </a:extLst>
          </p:cNvPr>
          <p:cNvSpPr/>
          <p:nvPr/>
        </p:nvSpPr>
        <p:spPr>
          <a:xfrm>
            <a:off x="6084168" y="4869160"/>
            <a:ext cx="1448473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nl-BE" sz="2400" dirty="0"/>
              <a:t>+ extra rij</a:t>
            </a:r>
          </a:p>
          <a:p>
            <a:r>
              <a:rPr lang="fr-BE" sz="2400" dirty="0"/>
              <a:t>in de </a:t>
            </a:r>
            <a:r>
              <a:rPr lang="fr-BE" sz="2400" dirty="0" err="1"/>
              <a:t>grid</a:t>
            </a:r>
            <a:endParaRPr lang="nl-BE" sz="24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212687D-BF7D-425E-B6FC-1CA342897A62}"/>
              </a:ext>
            </a:extLst>
          </p:cNvPr>
          <p:cNvSpPr/>
          <p:nvPr/>
        </p:nvSpPr>
        <p:spPr>
          <a:xfrm>
            <a:off x="1448780" y="2492896"/>
            <a:ext cx="6246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Horizontal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="Gray"&gt;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=Voornaam}"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=Naam}"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20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3200" dirty="0" err="1"/>
              <a:t>Verander</a:t>
            </a:r>
            <a:r>
              <a:rPr lang="fr-BE" sz="3200" dirty="0"/>
              <a:t> </a:t>
            </a:r>
            <a:r>
              <a:rPr lang="fr-BE" sz="3200" dirty="0" err="1"/>
              <a:t>naam</a:t>
            </a:r>
            <a:r>
              <a:rPr lang="fr-BE" sz="3200" dirty="0"/>
              <a:t>, </a:t>
            </a:r>
            <a:r>
              <a:rPr lang="fr-BE" sz="3200" dirty="0" err="1"/>
              <a:t>voornaam</a:t>
            </a:r>
            <a:endParaRPr lang="nl-BE" sz="32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D9E358E-A574-4CAD-AA85-B1DA958515DF}"/>
              </a:ext>
            </a:extLst>
          </p:cNvPr>
          <p:cNvSpPr/>
          <p:nvPr/>
        </p:nvSpPr>
        <p:spPr>
          <a:xfrm>
            <a:off x="7236639" y="5733256"/>
            <a:ext cx="1512168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 err="1"/>
              <a:t>Two</a:t>
            </a:r>
            <a:r>
              <a:rPr lang="nl-BE" dirty="0"/>
              <a:t>-way </a:t>
            </a:r>
            <a:r>
              <a:rPr lang="nl-BE" dirty="0" err="1"/>
              <a:t>DataBinding</a:t>
            </a:r>
            <a:r>
              <a:rPr lang="nl-BE" dirty="0"/>
              <a:t> 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3AE727E-35F8-4B4E-A2DE-BB9E9E6E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844824"/>
            <a:ext cx="6096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6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84784"/>
          </a:xfrm>
        </p:spPr>
        <p:txBody>
          <a:bodyPr>
            <a:normAutofit fontScale="92500" lnSpcReduction="10000"/>
          </a:bodyPr>
          <a:lstStyle/>
          <a:p>
            <a:r>
              <a:rPr lang="nl-BE" sz="2000" dirty="0"/>
              <a:t>De klasse </a:t>
            </a:r>
            <a:r>
              <a:rPr lang="nl-BE" sz="2000" i="1" dirty="0"/>
              <a:t>Werknemer</a:t>
            </a:r>
            <a:r>
              <a:rPr lang="nl-BE" sz="2000" dirty="0"/>
              <a:t> implementeert </a:t>
            </a:r>
            <a:r>
              <a:rPr lang="nl-BE" sz="2000" i="1" dirty="0" err="1">
                <a:solidFill>
                  <a:srgbClr val="C00000"/>
                </a:solidFill>
              </a:rPr>
              <a:t>INotifyPropertyChanged</a:t>
            </a:r>
            <a:endParaRPr lang="nl-BE" sz="2000" i="1" dirty="0">
              <a:solidFill>
                <a:srgbClr val="C00000"/>
              </a:solidFill>
            </a:endParaRPr>
          </a:p>
          <a:p>
            <a:endParaRPr lang="fr-BE" sz="2000" i="1" dirty="0">
              <a:solidFill>
                <a:srgbClr val="C00000"/>
              </a:solidFill>
            </a:endParaRPr>
          </a:p>
          <a:p>
            <a:r>
              <a:rPr lang="nl-BE" sz="2000" dirty="0"/>
              <a:t>Deze interface bevat een event </a:t>
            </a:r>
            <a:r>
              <a:rPr lang="nl-BE" sz="2000" i="1" dirty="0" err="1">
                <a:solidFill>
                  <a:srgbClr val="C00000"/>
                </a:solidFill>
              </a:rPr>
              <a:t>PropertyChanged</a:t>
            </a:r>
            <a:endParaRPr lang="nl-BE" sz="2000" i="1" dirty="0">
              <a:solidFill>
                <a:srgbClr val="C00000"/>
              </a:solidFill>
            </a:endParaRPr>
          </a:p>
          <a:p>
            <a:r>
              <a:rPr lang="nl-BE" sz="2000" i="1" dirty="0" err="1"/>
              <a:t>PropertyChanged</a:t>
            </a:r>
            <a:r>
              <a:rPr lang="nl-BE" sz="2000" dirty="0"/>
              <a:t> moet worden afgevuurd telkens een property in de klasse van inhoud wijzigt</a:t>
            </a:r>
          </a:p>
          <a:p>
            <a:endParaRPr lang="nl-BE" sz="20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nl-BE" sz="20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9879EB-C76F-4314-B5C0-43268C48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41982"/>
            <a:ext cx="7607893" cy="3221360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54547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88840"/>
          </a:xfrm>
        </p:spPr>
        <p:txBody>
          <a:bodyPr>
            <a:normAutofit/>
          </a:bodyPr>
          <a:lstStyle/>
          <a:p>
            <a:r>
              <a:rPr lang="nl-BE" sz="2000" dirty="0"/>
              <a:t>Het Binding mechanisme van WPF let op deze events en zal waar nodig de </a:t>
            </a:r>
            <a:r>
              <a:rPr lang="nl-BE" sz="2000" dirty="0" err="1"/>
              <a:t>Bindings</a:t>
            </a:r>
            <a:r>
              <a:rPr lang="nl-BE" sz="2000" dirty="0"/>
              <a:t> verversen en dus de nieuwe data op het scherm tonen</a:t>
            </a:r>
          </a:p>
          <a:p>
            <a:endParaRPr lang="nl-BE" sz="2000" dirty="0"/>
          </a:p>
          <a:p>
            <a:r>
              <a:rPr lang="nl-BE" sz="2000" dirty="0" err="1"/>
              <a:t>OnPropertyChanged</a:t>
            </a:r>
            <a:r>
              <a:rPr lang="nl-BE" sz="2000" dirty="0"/>
              <a:t> in elke setter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" y="3933056"/>
            <a:ext cx="2880320" cy="200822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499" y="3933056"/>
            <a:ext cx="3201635" cy="200822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850" y="3933056"/>
            <a:ext cx="2979574" cy="20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3200" dirty="0" err="1"/>
              <a:t>Verander</a:t>
            </a:r>
            <a:r>
              <a:rPr lang="fr-BE" sz="3200" dirty="0"/>
              <a:t> </a:t>
            </a:r>
            <a:r>
              <a:rPr lang="fr-BE" sz="3200" dirty="0" err="1"/>
              <a:t>naam</a:t>
            </a:r>
            <a:r>
              <a:rPr lang="fr-BE" sz="3200" dirty="0"/>
              <a:t>, </a:t>
            </a:r>
            <a:r>
              <a:rPr lang="fr-BE" sz="3200" dirty="0" err="1"/>
              <a:t>voornaam</a:t>
            </a:r>
            <a:endParaRPr lang="nl-BE" sz="32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44824"/>
            <a:ext cx="6096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4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F5C006-AB4D-4504-9C28-1BDA883B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Extra </a:t>
            </a:r>
            <a:r>
              <a:rPr lang="fr-BE" dirty="0" err="1"/>
              <a:t>property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349493D-56DE-43FD-98FD-9EBE1A56A423}"/>
              </a:ext>
            </a:extLst>
          </p:cNvPr>
          <p:cNvSpPr/>
          <p:nvPr/>
        </p:nvSpPr>
        <p:spPr>
          <a:xfrm>
            <a:off x="554757" y="1666876"/>
            <a:ext cx="55263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NaamVoluit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voornaam +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 naam;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67BAF319-940A-4DA1-A6E9-F2AF4AF58A64}"/>
              </a:ext>
            </a:extLst>
          </p:cNvPr>
          <p:cNvSpPr/>
          <p:nvPr/>
        </p:nvSpPr>
        <p:spPr>
          <a:xfrm>
            <a:off x="554757" y="3860782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="3"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Horizontal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="Gray"&gt;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NaamVoluit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8D456E8-AD7C-46DD-9225-00E8E8095C38}"/>
              </a:ext>
            </a:extLst>
          </p:cNvPr>
          <p:cNvSpPr/>
          <p:nvPr/>
        </p:nvSpPr>
        <p:spPr>
          <a:xfrm>
            <a:off x="4694340" y="6093296"/>
            <a:ext cx="3906262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fr-BE" sz="2400" dirty="0" err="1"/>
              <a:t>CSharp</a:t>
            </a:r>
            <a:r>
              <a:rPr lang="fr-BE" sz="2400" dirty="0"/>
              <a:t> code </a:t>
            </a:r>
            <a:r>
              <a:rPr lang="fr-BE" sz="2400" i="1" dirty="0" err="1"/>
              <a:t>Werknemer</a:t>
            </a:r>
            <a:r>
              <a:rPr lang="fr-BE" sz="2400" dirty="0"/>
              <a:t> </a:t>
            </a:r>
            <a:r>
              <a:rPr lang="fr-BE" sz="2400" dirty="0" err="1"/>
              <a:t>weg</a:t>
            </a:r>
            <a:endParaRPr lang="nl-BE" sz="24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55F19A0-9CB9-4731-9C78-B615F84BDF4B}"/>
              </a:ext>
            </a:extLst>
          </p:cNvPr>
          <p:cNvSpPr/>
          <p:nvPr/>
        </p:nvSpPr>
        <p:spPr>
          <a:xfrm>
            <a:off x="6533241" y="5500691"/>
            <a:ext cx="2067361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nl-BE" sz="2400" dirty="0"/>
              <a:t>Werkt het nog?</a:t>
            </a:r>
          </a:p>
        </p:txBody>
      </p:sp>
    </p:spTree>
    <p:extLst>
      <p:ext uri="{BB962C8B-B14F-4D97-AF65-F5344CB8AC3E}">
        <p14:creationId xmlns:p14="http://schemas.microsoft.com/office/powerpoint/2010/main" val="302741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Werknemers.cs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000" dirty="0" err="1"/>
              <a:t>Initialiseert</a:t>
            </a:r>
            <a:r>
              <a:rPr lang="nl-BE" sz="2000" dirty="0"/>
              <a:t> een </a:t>
            </a:r>
            <a:r>
              <a:rPr lang="nl-BE" sz="2000" i="1" dirty="0" err="1">
                <a:solidFill>
                  <a:srgbClr val="C00000"/>
                </a:solidFill>
              </a:rPr>
              <a:t>ObservableCollection</a:t>
            </a:r>
            <a:r>
              <a:rPr lang="nl-BE" sz="2000" dirty="0"/>
              <a:t> met Werknemer-objecten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95992"/>
            <a:ext cx="5328592" cy="403807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72453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/>
          </a:bodyPr>
          <a:lstStyle/>
          <a:p>
            <a:r>
              <a:rPr lang="nl-BE" sz="2000" dirty="0"/>
              <a:t>Een </a:t>
            </a:r>
            <a:r>
              <a:rPr lang="nl-BE" sz="2000" i="1" dirty="0" err="1">
                <a:solidFill>
                  <a:srgbClr val="C00000"/>
                </a:solidFill>
              </a:rPr>
              <a:t>ObservableCollection</a:t>
            </a:r>
            <a:r>
              <a:rPr lang="nl-BE" sz="2000" dirty="0"/>
              <a:t> heeft dezelfde werking als een generieke List&lt;T&gt; </a:t>
            </a:r>
          </a:p>
          <a:p>
            <a:endParaRPr lang="nl-BE" sz="2000" dirty="0"/>
          </a:p>
          <a:p>
            <a:r>
              <a:rPr lang="nl-BE" sz="2000" dirty="0"/>
              <a:t>Het voordeel is echter dat een </a:t>
            </a:r>
            <a:r>
              <a:rPr lang="nl-BE" sz="2000" dirty="0" err="1"/>
              <a:t>ObservableCollection</a:t>
            </a:r>
            <a:r>
              <a:rPr lang="nl-BE" sz="2000" dirty="0"/>
              <a:t> gebonden UI-elementen automatisch op de hoogte brengt als er items</a:t>
            </a:r>
          </a:p>
          <a:p>
            <a:pPr lvl="1"/>
            <a:r>
              <a:rPr lang="nl-BE" sz="1800" dirty="0"/>
              <a:t>in de lijst gewijzigd worden,</a:t>
            </a:r>
          </a:p>
          <a:p>
            <a:pPr lvl="1"/>
            <a:r>
              <a:rPr lang="nl-BE" sz="1800" dirty="0"/>
              <a:t>aan de lijst toegevoegd worden,</a:t>
            </a:r>
          </a:p>
          <a:p>
            <a:pPr lvl="1"/>
            <a:r>
              <a:rPr lang="nl-BE" sz="1800" dirty="0"/>
              <a:t>of uit de lijst verwijderd worden. </a:t>
            </a:r>
          </a:p>
          <a:p>
            <a:pPr lvl="1"/>
            <a:endParaRPr lang="nl-BE" sz="1800" dirty="0"/>
          </a:p>
          <a:p>
            <a:r>
              <a:rPr lang="en-US" sz="2000" dirty="0" err="1"/>
              <a:t>Bij</a:t>
            </a:r>
            <a:r>
              <a:rPr lang="en-US" sz="2000" dirty="0"/>
              <a:t> binding met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ObservableCollection</a:t>
            </a:r>
            <a:r>
              <a:rPr lang="en-US" sz="2000" dirty="0"/>
              <a:t>, </a:t>
            </a:r>
            <a:r>
              <a:rPr lang="en-US" sz="2000" dirty="0" err="1"/>
              <a:t>voegt</a:t>
            </a:r>
            <a:r>
              <a:rPr lang="en-US" sz="2000" dirty="0"/>
              <a:t> WPF </a:t>
            </a:r>
            <a:r>
              <a:rPr lang="en-US" sz="2000" dirty="0" err="1"/>
              <a:t>automatisch</a:t>
            </a:r>
            <a:r>
              <a:rPr lang="en-US" sz="2000" dirty="0"/>
              <a:t>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>
                <a:hlinkClick r:id="rId2"/>
              </a:rPr>
              <a:t>CollectionChanged</a:t>
            </a:r>
            <a:r>
              <a:rPr lang="en-US" sz="2000" dirty="0"/>
              <a:t> event handler toe </a:t>
            </a:r>
            <a:r>
              <a:rPr lang="en-US" sz="2000" dirty="0" err="1"/>
              <a:t>aan</a:t>
            </a:r>
            <a:r>
              <a:rPr lang="en-US" sz="2000" dirty="0"/>
              <a:t> de </a:t>
            </a:r>
            <a:r>
              <a:rPr lang="en-US" sz="2000" dirty="0" err="1"/>
              <a:t>ObservableCollecions</a:t>
            </a:r>
            <a:r>
              <a:rPr lang="en-US" sz="2000" dirty="0"/>
              <a:t> events.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081315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Instellen van de databinding resources geldig voor het volledige </a:t>
            </a:r>
            <a:r>
              <a:rPr lang="nl-BE" sz="2400" dirty="0" err="1"/>
              <a:t>window</a:t>
            </a:r>
            <a:endParaRPr lang="nl-BE" sz="2400" dirty="0"/>
          </a:p>
          <a:p>
            <a:r>
              <a:rPr lang="nl-BE" sz="2400" dirty="0"/>
              <a:t>Alle data worden opgehaald uit de klasse </a:t>
            </a:r>
            <a:r>
              <a:rPr lang="nl-BE" sz="2400" i="1" dirty="0">
                <a:solidFill>
                  <a:srgbClr val="C00000"/>
                </a:solidFill>
              </a:rPr>
              <a:t>Werknemers</a:t>
            </a:r>
            <a:r>
              <a:rPr lang="nl-BE" sz="2400" dirty="0"/>
              <a:t> (de </a:t>
            </a:r>
            <a:r>
              <a:rPr lang="nl-BE" sz="2400" dirty="0" err="1"/>
              <a:t>ObservableCollection</a:t>
            </a:r>
            <a:r>
              <a:rPr lang="nl-BE" sz="2400" dirty="0"/>
              <a:t> van Werknemer objecten)</a:t>
            </a:r>
          </a:p>
          <a:p>
            <a:r>
              <a:rPr lang="fr-BE" sz="2400" dirty="0"/>
              <a:t>K</a:t>
            </a:r>
            <a:r>
              <a:rPr lang="nl-BE" sz="2400" dirty="0" err="1"/>
              <a:t>omt</a:t>
            </a:r>
            <a:r>
              <a:rPr lang="nl-BE" sz="2400" dirty="0"/>
              <a:t> in de plaats van de </a:t>
            </a:r>
            <a:r>
              <a:rPr lang="nl-BE" sz="2400" i="1" dirty="0" err="1"/>
              <a:t>XmlDataProvider</a:t>
            </a:r>
            <a:endParaRPr lang="nl-BE" sz="2400" i="1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177077D-30A9-45E1-A0DA-F0D6E55BD6A7}"/>
              </a:ext>
            </a:extLst>
          </p:cNvPr>
          <p:cNvSpPr/>
          <p:nvPr/>
        </p:nvSpPr>
        <p:spPr>
          <a:xfrm>
            <a:off x="1187624" y="4581128"/>
            <a:ext cx="6318448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Werknemers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="lijstWerknemers"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469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DataBinding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ð"/>
            </a:pPr>
            <a:r>
              <a:rPr lang="fr-BE" sz="2800" dirty="0"/>
              <a:t>MVVM </a:t>
            </a:r>
            <a:r>
              <a:rPr lang="fr-BE" sz="2800" dirty="0" err="1"/>
              <a:t>patroon</a:t>
            </a:r>
            <a:endParaRPr lang="fr-BE" sz="2800" dirty="0"/>
          </a:p>
          <a:p>
            <a:pPr>
              <a:buFont typeface="Wingdings" panose="05000000000000000000" pitchFamily="2" charset="2"/>
              <a:buChar char="ð"/>
            </a:pPr>
            <a:endParaRPr lang="fr-BE" sz="2800" dirty="0"/>
          </a:p>
          <a:p>
            <a:r>
              <a:rPr lang="fr-BE" sz="2800" dirty="0"/>
              <a:t>One- </a:t>
            </a:r>
            <a:r>
              <a:rPr lang="fr-BE" sz="2800" dirty="0">
                <a:sym typeface="Wingdings" panose="05000000000000000000" pitchFamily="2" charset="2"/>
              </a:rPr>
              <a:t> </a:t>
            </a:r>
            <a:r>
              <a:rPr lang="fr-BE" sz="2800" i="1" dirty="0" err="1">
                <a:solidFill>
                  <a:srgbClr val="C00000"/>
                </a:solidFill>
              </a:rPr>
              <a:t>Two-way</a:t>
            </a:r>
            <a:r>
              <a:rPr lang="fr-BE" sz="2800" dirty="0"/>
              <a:t> </a:t>
            </a:r>
            <a:r>
              <a:rPr lang="fr-BE" sz="2800" dirty="0" err="1"/>
              <a:t>DataBinding</a:t>
            </a:r>
            <a:endParaRPr lang="fr-BE" sz="2800" dirty="0"/>
          </a:p>
          <a:p>
            <a:endParaRPr lang="fr-BE" dirty="0"/>
          </a:p>
          <a:p>
            <a:r>
              <a:rPr lang="fr-BE" dirty="0" err="1"/>
              <a:t>Gegevens</a:t>
            </a:r>
            <a:endParaRPr lang="fr-BE" dirty="0"/>
          </a:p>
          <a:p>
            <a:pPr lvl="1"/>
            <a:r>
              <a:rPr lang="fr-BE" dirty="0" err="1"/>
              <a:t>Xml</a:t>
            </a:r>
            <a:endParaRPr lang="fr-BE" dirty="0"/>
          </a:p>
          <a:p>
            <a:pPr lvl="1"/>
            <a:r>
              <a:rPr lang="fr-BE" dirty="0" err="1">
                <a:solidFill>
                  <a:srgbClr val="C00000"/>
                </a:solidFill>
              </a:rPr>
              <a:t>Lijst</a:t>
            </a:r>
            <a:r>
              <a:rPr lang="fr-BE" dirty="0">
                <a:solidFill>
                  <a:srgbClr val="C00000"/>
                </a:solidFill>
              </a:rPr>
              <a:t> van </a:t>
            </a:r>
            <a:r>
              <a:rPr lang="fr-BE" dirty="0" err="1">
                <a:solidFill>
                  <a:srgbClr val="C00000"/>
                </a:solidFill>
              </a:rPr>
              <a:t>objecten</a:t>
            </a:r>
            <a:r>
              <a:rPr lang="fr-BE" dirty="0">
                <a:solidFill>
                  <a:srgbClr val="C00000"/>
                </a:solidFill>
              </a:rPr>
              <a:t> (</a:t>
            </a:r>
            <a:r>
              <a:rPr lang="fr-BE" dirty="0" err="1">
                <a:solidFill>
                  <a:srgbClr val="C00000"/>
                </a:solidFill>
              </a:rPr>
              <a:t>ObservableCollection</a:t>
            </a:r>
            <a:r>
              <a:rPr lang="fr-BE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r-BE" dirty="0" err="1"/>
              <a:t>Database</a:t>
            </a:r>
            <a:endParaRPr lang="fr-BE" dirty="0"/>
          </a:p>
          <a:p>
            <a:endParaRPr lang="fr-BE" dirty="0"/>
          </a:p>
          <a:p>
            <a:r>
              <a:rPr lang="fr-BE" dirty="0"/>
              <a:t>Provider</a:t>
            </a:r>
          </a:p>
          <a:p>
            <a:pPr lvl="1"/>
            <a:r>
              <a:rPr lang="fr-BE" dirty="0" err="1"/>
              <a:t>XmlDataProvider</a:t>
            </a:r>
            <a:endParaRPr lang="fr-BE" dirty="0"/>
          </a:p>
          <a:p>
            <a:pPr lvl="1"/>
            <a:r>
              <a:rPr lang="fr-BE" dirty="0" err="1">
                <a:solidFill>
                  <a:srgbClr val="C00000"/>
                </a:solidFill>
              </a:rPr>
              <a:t>CollectionViewSource</a:t>
            </a:r>
            <a:r>
              <a:rPr lang="fr-BE" dirty="0">
                <a:solidFill>
                  <a:srgbClr val="C00000"/>
                </a:solidFill>
              </a:rPr>
              <a:t> (</a:t>
            </a:r>
            <a:r>
              <a:rPr lang="fr-BE" dirty="0" err="1">
                <a:solidFill>
                  <a:srgbClr val="C00000"/>
                </a:solidFill>
              </a:rPr>
              <a:t>sorting</a:t>
            </a:r>
            <a:r>
              <a:rPr lang="fr-BE" dirty="0">
                <a:solidFill>
                  <a:srgbClr val="C00000"/>
                </a:solidFill>
              </a:rPr>
              <a:t> and </a:t>
            </a:r>
            <a:r>
              <a:rPr lang="fr-BE" dirty="0" err="1">
                <a:solidFill>
                  <a:srgbClr val="C00000"/>
                </a:solidFill>
              </a:rPr>
              <a:t>grouping</a:t>
            </a:r>
            <a:r>
              <a:rPr lang="fr-BE" dirty="0">
                <a:solidFill>
                  <a:srgbClr val="C00000"/>
                </a:solidFill>
              </a:rPr>
              <a:t>)</a:t>
            </a:r>
          </a:p>
          <a:p>
            <a:endParaRPr lang="fr-BE" dirty="0"/>
          </a:p>
          <a:p>
            <a:r>
              <a:rPr lang="fr-BE" dirty="0" err="1"/>
              <a:t>DataBinding</a:t>
            </a:r>
            <a:endParaRPr lang="fr-BE" dirty="0"/>
          </a:p>
          <a:p>
            <a:pPr lvl="1"/>
            <a:r>
              <a:rPr lang="fr-BE" dirty="0" err="1"/>
              <a:t>DataContext</a:t>
            </a:r>
            <a:r>
              <a:rPr lang="fr-BE" dirty="0"/>
              <a:t> en </a:t>
            </a:r>
            <a:r>
              <a:rPr lang="fr-BE" dirty="0" err="1"/>
              <a:t>ItemsSource</a:t>
            </a:r>
            <a:endParaRPr lang="fr-BE" dirty="0"/>
          </a:p>
          <a:p>
            <a:pPr lvl="1"/>
            <a:r>
              <a:rPr lang="fr-BE" dirty="0" err="1">
                <a:solidFill>
                  <a:srgbClr val="C00000"/>
                </a:solidFill>
              </a:rPr>
              <a:t>CurrentItem</a:t>
            </a:r>
            <a:endParaRPr lang="fr-BE" dirty="0">
              <a:solidFill>
                <a:srgbClr val="C00000"/>
              </a:solidFill>
            </a:endParaRPr>
          </a:p>
          <a:p>
            <a:pPr lvl="1"/>
            <a:endParaRPr lang="fr-BE" dirty="0">
              <a:solidFill>
                <a:srgbClr val="C00000"/>
              </a:solidFill>
            </a:endParaRPr>
          </a:p>
          <a:p>
            <a:pPr lvl="1"/>
            <a:endParaRPr lang="nl-B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7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F3856-D460-4CED-9F74-E9957C1B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DataContext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3BC2B1-E5F8-4338-86BA-F3204068C0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i="1" dirty="0" err="1">
                <a:solidFill>
                  <a:srgbClr val="C00000"/>
                </a:solidFill>
              </a:rPr>
              <a:t>DataContext</a:t>
            </a:r>
            <a:r>
              <a:rPr lang="nl-BE" sz="2400" dirty="0"/>
              <a:t> wordt ingesteld op </a:t>
            </a:r>
            <a:r>
              <a:rPr lang="nl-BE" sz="2400" i="1" dirty="0">
                <a:solidFill>
                  <a:srgbClr val="C00000"/>
                </a:solidFill>
              </a:rPr>
              <a:t>zo hoog mogelijk</a:t>
            </a:r>
            <a:r>
              <a:rPr lang="nl-BE" sz="2400" dirty="0"/>
              <a:t> niveau in de WPF-boomstructuur</a:t>
            </a:r>
          </a:p>
          <a:p>
            <a:endParaRPr lang="nl-BE" sz="2400" dirty="0"/>
          </a:p>
          <a:p>
            <a:endParaRPr lang="nl-BE" sz="24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E4248601-E350-4E82-9B2A-1B962A28CA05}"/>
              </a:ext>
            </a:extLst>
          </p:cNvPr>
          <p:cNvSpPr txBox="1">
            <a:spLocks/>
          </p:cNvSpPr>
          <p:nvPr/>
        </p:nvSpPr>
        <p:spPr>
          <a:xfrm>
            <a:off x="71754" y="2804592"/>
            <a:ext cx="9000492" cy="403515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LastChildFill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lijstWerknemers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pPr marL="0" indent="0"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… Top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… 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Left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="Naam"/&gt;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 ="Voornaam"/&gt;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="Afdeling"/&gt;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Font typeface="Wingdings"/>
              <a:buNone/>
            </a:pP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/>
              <a:buNone/>
            </a:pP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6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7B77B4D-F590-4E4B-A532-4BCE4BF6C269}"/>
              </a:ext>
            </a:extLst>
          </p:cNvPr>
          <p:cNvSpPr/>
          <p:nvPr/>
        </p:nvSpPr>
        <p:spPr>
          <a:xfrm>
            <a:off x="4283968" y="5877272"/>
            <a:ext cx="4697504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fr-BE" sz="2400" dirty="0" err="1"/>
              <a:t>Waar</a:t>
            </a:r>
            <a:r>
              <a:rPr lang="fr-BE" sz="2400" dirty="0"/>
              <a:t> </a:t>
            </a:r>
            <a:r>
              <a:rPr lang="fr-BE" sz="2400" dirty="0" err="1"/>
              <a:t>moet</a:t>
            </a:r>
            <a:r>
              <a:rPr lang="fr-BE" sz="2400" dirty="0"/>
              <a:t> de </a:t>
            </a:r>
            <a:r>
              <a:rPr lang="fr-BE" sz="2400" dirty="0" err="1"/>
              <a:t>lijst</a:t>
            </a:r>
            <a:r>
              <a:rPr lang="fr-BE" sz="2400" dirty="0"/>
              <a:t> van </a:t>
            </a:r>
            <a:r>
              <a:rPr lang="fr-BE" sz="2400" dirty="0" err="1"/>
              <a:t>Werknemers</a:t>
            </a:r>
            <a:r>
              <a:rPr lang="fr-BE" sz="2400" dirty="0"/>
              <a:t> </a:t>
            </a:r>
          </a:p>
          <a:p>
            <a:r>
              <a:rPr lang="fr-BE" sz="2400" dirty="0" err="1"/>
              <a:t>gekoppeld</a:t>
            </a:r>
            <a:r>
              <a:rPr lang="fr-BE" sz="2400" dirty="0"/>
              <a:t> </a:t>
            </a:r>
            <a:r>
              <a:rPr lang="fr-BE" sz="2400" dirty="0" err="1"/>
              <a:t>worden</a:t>
            </a:r>
            <a:r>
              <a:rPr lang="fr-BE" sz="2400" dirty="0"/>
              <a:t>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64180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B0D4A-BBBB-49C2-A697-BB5471F9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ListBox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6DEEB5-DDCB-413B-871F-734B35C468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90600"/>
          </a:xfrm>
        </p:spPr>
        <p:txBody>
          <a:bodyPr>
            <a:normAutofit fontScale="92500"/>
          </a:bodyPr>
          <a:lstStyle/>
          <a:p>
            <a:r>
              <a:rPr lang="nl-BE" sz="2000" dirty="0"/>
              <a:t>Binding van </a:t>
            </a:r>
            <a:r>
              <a:rPr lang="nl-BE" sz="2000" dirty="0" err="1"/>
              <a:t>DockPanel</a:t>
            </a:r>
            <a:r>
              <a:rPr lang="nl-BE" sz="2000" dirty="0"/>
              <a:t> (= werknemers) wordt overgenomen</a:t>
            </a:r>
          </a:p>
          <a:p>
            <a:r>
              <a:rPr lang="fr-BE" sz="2000" dirty="0" err="1"/>
              <a:t>Waarom</a:t>
            </a:r>
            <a:r>
              <a:rPr lang="fr-BE" sz="2000" dirty="0"/>
              <a:t> </a:t>
            </a:r>
            <a:r>
              <a:rPr lang="fr-BE" sz="2000" dirty="0" err="1"/>
              <a:t>toont</a:t>
            </a:r>
            <a:r>
              <a:rPr lang="fr-BE" sz="2000" dirty="0"/>
              <a:t> de </a:t>
            </a:r>
            <a:r>
              <a:rPr lang="fr-BE" sz="2000" dirty="0" err="1"/>
              <a:t>ListBox</a:t>
            </a:r>
            <a:r>
              <a:rPr lang="fr-BE" sz="2000" dirty="0"/>
              <a:t> de </a:t>
            </a:r>
            <a:r>
              <a:rPr lang="fr-BE" sz="2000" dirty="0" err="1"/>
              <a:t>naam</a:t>
            </a:r>
            <a:r>
              <a:rPr lang="fr-BE" sz="2000" dirty="0"/>
              <a:t> en </a:t>
            </a:r>
            <a:r>
              <a:rPr lang="fr-BE" sz="2000" dirty="0" err="1"/>
              <a:t>voornaam</a:t>
            </a:r>
            <a:r>
              <a:rPr lang="fr-BE" sz="2000" dirty="0"/>
              <a:t> ?</a:t>
            </a:r>
            <a:endParaRPr lang="nl-BE" sz="2000" dirty="0"/>
          </a:p>
          <a:p>
            <a:endParaRPr lang="nl-BE" sz="2000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76BB29A-6301-4AD0-B6AF-5CEC16473895}"/>
              </a:ext>
            </a:extLst>
          </p:cNvPr>
          <p:cNvSpPr/>
          <p:nvPr/>
        </p:nvSpPr>
        <p:spPr>
          <a:xfrm>
            <a:off x="638772" y="2590800"/>
            <a:ext cx="7866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LastChildFill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lijstWerknemers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D3A06A-5DEF-4786-9151-FC45A845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634026"/>
            <a:ext cx="4439816" cy="298300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E9E7A33-E832-4B6F-AECE-C85CCFA3E865}"/>
              </a:ext>
            </a:extLst>
          </p:cNvPr>
          <p:cNvSpPr txBox="1"/>
          <p:nvPr/>
        </p:nvSpPr>
        <p:spPr>
          <a:xfrm>
            <a:off x="4211960" y="4786885"/>
            <a:ext cx="1296144" cy="3127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4DE283C-1CEE-4F82-9656-A22F97A80226}"/>
              </a:ext>
            </a:extLst>
          </p:cNvPr>
          <p:cNvSpPr txBox="1"/>
          <p:nvPr/>
        </p:nvSpPr>
        <p:spPr>
          <a:xfrm>
            <a:off x="6876256" y="4674448"/>
            <a:ext cx="1628972" cy="105925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6CDA296-4866-40F2-A1FA-C526A72F5727}"/>
              </a:ext>
            </a:extLst>
          </p:cNvPr>
          <p:cNvSpPr/>
          <p:nvPr/>
        </p:nvSpPr>
        <p:spPr>
          <a:xfrm>
            <a:off x="1763688" y="4788579"/>
            <a:ext cx="2160240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nl-BE" sz="2400" dirty="0"/>
              <a:t>Waarom naam en voornaam?</a:t>
            </a:r>
          </a:p>
        </p:txBody>
      </p:sp>
    </p:spTree>
    <p:extLst>
      <p:ext uri="{BB962C8B-B14F-4D97-AF65-F5344CB8AC3E}">
        <p14:creationId xmlns:p14="http://schemas.microsoft.com/office/powerpoint/2010/main" val="2228544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0257A-6193-4161-AE64-3CD245EC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600" dirty="0" err="1"/>
              <a:t>IsSynchronizedWithCurrentItem</a:t>
            </a:r>
            <a:endParaRPr lang="nl-BE" sz="36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1D63C84-25EC-4B67-848D-B19F3CA7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430" y="3428999"/>
            <a:ext cx="4792369" cy="3219873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43E64C0-DD45-4DC3-99AF-4165AF619EFE}"/>
              </a:ext>
            </a:extLst>
          </p:cNvPr>
          <p:cNvSpPr/>
          <p:nvPr/>
        </p:nvSpPr>
        <p:spPr>
          <a:xfrm>
            <a:off x="612648" y="1916832"/>
            <a:ext cx="7038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IsSynchronizedWithCurrentItem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5155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TextBox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 err="1"/>
              <a:t>Text</a:t>
            </a:r>
            <a:r>
              <a:rPr lang="nl-BE" sz="2400" dirty="0"/>
              <a:t>-property van tekstvakken wordt gebonden aan de bijhorende </a:t>
            </a:r>
            <a:r>
              <a:rPr lang="nl-BE" sz="2400" dirty="0" err="1"/>
              <a:t>properties</a:t>
            </a:r>
            <a:r>
              <a:rPr lang="nl-BE" sz="2400" dirty="0"/>
              <a:t> van het </a:t>
            </a:r>
            <a:r>
              <a:rPr lang="nl-BE" sz="2400" i="1" dirty="0" err="1">
                <a:solidFill>
                  <a:srgbClr val="C00000"/>
                </a:solidFill>
              </a:rPr>
              <a:t>CurrentItem</a:t>
            </a:r>
            <a:endParaRPr lang="nl-BE" sz="2400" i="1" dirty="0">
              <a:solidFill>
                <a:srgbClr val="C00000"/>
              </a:solidFill>
            </a:endParaRPr>
          </a:p>
          <a:p>
            <a:r>
              <a:rPr lang="fr-BE" sz="2400" i="1" dirty="0">
                <a:solidFill>
                  <a:srgbClr val="C00000"/>
                </a:solidFill>
              </a:rPr>
              <a:t>C</a:t>
            </a:r>
            <a:r>
              <a:rPr lang="nl-BE" sz="2400" i="1" dirty="0" err="1">
                <a:solidFill>
                  <a:srgbClr val="C00000"/>
                </a:solidFill>
              </a:rPr>
              <a:t>urrentItem</a:t>
            </a:r>
            <a:r>
              <a:rPr lang="nl-BE" sz="2400" dirty="0"/>
              <a:t> is een soort van recordpointer in de Werknemers Collectie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479CFB2-FF1D-43DC-8A4F-F77C92AD1C66}"/>
              </a:ext>
            </a:extLst>
          </p:cNvPr>
          <p:cNvSpPr/>
          <p:nvPr/>
        </p:nvSpPr>
        <p:spPr>
          <a:xfrm>
            <a:off x="512884" y="4365104"/>
            <a:ext cx="83529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="Naam"/&gt;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="Naam"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=Naam}" /&gt;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 ="Voornaam"/&gt;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=Voornaam}" /&gt;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="Afdeling"/&gt;</a:t>
            </a:r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=Afdeling}" /&gt;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68564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ListBox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700808"/>
            <a:ext cx="8153400" cy="2520280"/>
          </a:xfrm>
        </p:spPr>
        <p:txBody>
          <a:bodyPr>
            <a:normAutofit/>
          </a:bodyPr>
          <a:lstStyle/>
          <a:p>
            <a:r>
              <a:rPr lang="fr-BE" sz="2400" dirty="0" err="1"/>
              <a:t>Hoe</a:t>
            </a:r>
            <a:r>
              <a:rPr lang="fr-BE" sz="2400" dirty="0"/>
              <a:t> </a:t>
            </a:r>
            <a:r>
              <a:rPr lang="fr-BE" sz="2400" dirty="0" err="1"/>
              <a:t>wordt</a:t>
            </a:r>
            <a:r>
              <a:rPr lang="fr-BE" sz="2400" dirty="0"/>
              <a:t> de </a:t>
            </a:r>
            <a:r>
              <a:rPr lang="fr-BE" sz="2400" dirty="0" err="1"/>
              <a:t>recordpointer</a:t>
            </a:r>
            <a:r>
              <a:rPr lang="fr-BE" sz="2400" dirty="0"/>
              <a:t> </a:t>
            </a:r>
            <a:r>
              <a:rPr lang="fr-BE" sz="2400" dirty="0" err="1"/>
              <a:t>verplaatst</a:t>
            </a:r>
            <a:r>
              <a:rPr lang="fr-BE" sz="2400" dirty="0"/>
              <a:t>?</a:t>
            </a:r>
            <a:endParaRPr lang="nl-BE" sz="2400" dirty="0"/>
          </a:p>
          <a:p>
            <a:endParaRPr lang="nl-BE" sz="2400" dirty="0"/>
          </a:p>
          <a:p>
            <a:r>
              <a:rPr lang="nl-BE" sz="2400" i="1" dirty="0" err="1">
                <a:solidFill>
                  <a:srgbClr val="C00000"/>
                </a:solidFill>
              </a:rPr>
              <a:t>IsSynchronizedWithCurrentItem</a:t>
            </a:r>
            <a:r>
              <a:rPr lang="nl-BE" sz="2400" dirty="0"/>
              <a:t> zorgt ervoor dat altijd het </a:t>
            </a:r>
            <a:r>
              <a:rPr lang="nl-BE" sz="2400" dirty="0" err="1"/>
              <a:t>CurrentItem</a:t>
            </a:r>
            <a:r>
              <a:rPr lang="nl-BE" sz="2400" dirty="0"/>
              <a:t> (recordpointer) gelijk gesteld wordt aan de geselecteerde werknemer in de </a:t>
            </a:r>
            <a:r>
              <a:rPr lang="nl-BE" sz="2400" dirty="0" err="1"/>
              <a:t>ListBox</a:t>
            </a:r>
            <a:endParaRPr lang="nl-BE" sz="24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C6D30AA-E420-4985-B7AC-EAA9924781E2}"/>
              </a:ext>
            </a:extLst>
          </p:cNvPr>
          <p:cNvSpPr/>
          <p:nvPr/>
        </p:nvSpPr>
        <p:spPr>
          <a:xfrm>
            <a:off x="899592" y="4702696"/>
            <a:ext cx="7038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IsSynchronizedWithCurrentItem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067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Bindings</a:t>
            </a:r>
            <a:r>
              <a:rPr lang="nl-BE" dirty="0"/>
              <a:t> </a:t>
            </a:r>
            <a:r>
              <a:rPr lang="nl-BE" dirty="0" err="1"/>
              <a:t>ListBox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556792"/>
            <a:ext cx="8153400" cy="3891136"/>
          </a:xfrm>
        </p:spPr>
        <p:txBody>
          <a:bodyPr>
            <a:normAutofit/>
          </a:bodyPr>
          <a:lstStyle/>
          <a:p>
            <a:r>
              <a:rPr lang="fr-BE" sz="2400" dirty="0"/>
              <a:t>Naam en </a:t>
            </a:r>
            <a:r>
              <a:rPr lang="fr-BE" sz="2400" dirty="0" err="1"/>
              <a:t>Voornaam</a:t>
            </a:r>
            <a:r>
              <a:rPr lang="fr-BE" sz="2400" dirty="0"/>
              <a:t> in </a:t>
            </a:r>
            <a:r>
              <a:rPr lang="fr-BE" sz="2400" dirty="0" err="1"/>
              <a:t>ListBox</a:t>
            </a:r>
            <a:endParaRPr lang="fr-BE" sz="2400" dirty="0"/>
          </a:p>
          <a:p>
            <a:endParaRPr lang="nl-BE" sz="2400" dirty="0"/>
          </a:p>
          <a:p>
            <a:pPr marL="880110" lvl="1" indent="-514350">
              <a:buFont typeface="+mj-lt"/>
              <a:buAutoNum type="arabicPeriod"/>
            </a:pPr>
            <a:r>
              <a:rPr lang="fr-BE" sz="2000" dirty="0"/>
              <a:t>T</a:t>
            </a:r>
            <a:r>
              <a:rPr lang="nl-BE" sz="2000" dirty="0" err="1"/>
              <a:t>oString</a:t>
            </a:r>
            <a:r>
              <a:rPr lang="nl-BE" sz="2000" dirty="0"/>
              <a:t>()</a:t>
            </a:r>
          </a:p>
          <a:p>
            <a:pPr marL="880110" lvl="1" indent="-514350">
              <a:buFont typeface="+mj-lt"/>
              <a:buAutoNum type="arabicPeriod"/>
            </a:pPr>
            <a:r>
              <a:rPr lang="fr-BE" sz="2000" dirty="0" err="1"/>
              <a:t>DataTemplate</a:t>
            </a:r>
            <a:endParaRPr lang="fr-BE" sz="2000" dirty="0"/>
          </a:p>
          <a:p>
            <a:pPr marL="880110" lvl="1" indent="-514350">
              <a:buFont typeface="+mj-lt"/>
              <a:buAutoNum type="arabicPeriod"/>
            </a:pPr>
            <a:r>
              <a:rPr lang="fr-BE" sz="2000" dirty="0" err="1"/>
              <a:t>MultiBinding</a:t>
            </a:r>
            <a:endParaRPr lang="nl-BE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246F89D-362E-4B25-8236-FB5F6194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30" y="3140968"/>
            <a:ext cx="5345777" cy="359169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9B582CD-75F9-4856-9EE7-64F50BE3FE40}"/>
              </a:ext>
            </a:extLst>
          </p:cNvPr>
          <p:cNvSpPr txBox="1"/>
          <p:nvPr/>
        </p:nvSpPr>
        <p:spPr>
          <a:xfrm>
            <a:off x="3491880" y="4988471"/>
            <a:ext cx="1224136" cy="3127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DA0B989-7939-4E67-8A39-B37E1B805CF5}"/>
              </a:ext>
            </a:extLst>
          </p:cNvPr>
          <p:cNvSpPr txBox="1"/>
          <p:nvPr/>
        </p:nvSpPr>
        <p:spPr>
          <a:xfrm>
            <a:off x="6732240" y="4501406"/>
            <a:ext cx="1715852" cy="105925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815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ToString</a:t>
            </a:r>
            <a:r>
              <a:rPr lang="nl-BE" dirty="0"/>
              <a:t>()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Zonder </a:t>
            </a:r>
            <a:r>
              <a:rPr lang="nl-BE" dirty="0" err="1"/>
              <a:t>DataTemplate</a:t>
            </a:r>
            <a:endParaRPr lang="nl-BE" dirty="0"/>
          </a:p>
          <a:p>
            <a:r>
              <a:rPr lang="fr-BE" dirty="0"/>
              <a:t>M</a:t>
            </a:r>
            <a:r>
              <a:rPr lang="nl-BE" dirty="0"/>
              <a:t>aar: geen </a:t>
            </a:r>
            <a:r>
              <a:rPr lang="nl-BE" dirty="0" err="1"/>
              <a:t>refresh</a:t>
            </a:r>
            <a:r>
              <a:rPr lang="nl-BE" dirty="0"/>
              <a:t> v/d </a:t>
            </a:r>
            <a:r>
              <a:rPr lang="nl-BE" dirty="0" err="1"/>
              <a:t>Bindings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EC2547-F663-4A7D-86FE-37070B37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30" y="3140968"/>
            <a:ext cx="5345777" cy="3591694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3F3123A-3C80-4108-9F26-BF7F48AE3A4D}"/>
              </a:ext>
            </a:extLst>
          </p:cNvPr>
          <p:cNvSpPr txBox="1"/>
          <p:nvPr/>
        </p:nvSpPr>
        <p:spPr>
          <a:xfrm>
            <a:off x="3491880" y="4988471"/>
            <a:ext cx="1224136" cy="3127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68181BC-2A30-4033-A6D0-182E1225DA91}"/>
              </a:ext>
            </a:extLst>
          </p:cNvPr>
          <p:cNvSpPr txBox="1"/>
          <p:nvPr/>
        </p:nvSpPr>
        <p:spPr>
          <a:xfrm>
            <a:off x="6732240" y="4501406"/>
            <a:ext cx="1715852" cy="1059259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5033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DataTemplate</a:t>
            </a:r>
            <a:endParaRPr lang="nl-BE" dirty="0"/>
          </a:p>
        </p:txBody>
      </p:sp>
      <p:sp>
        <p:nvSpPr>
          <p:cNvPr id="4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fr-BE" dirty="0"/>
              <a:t>R</a:t>
            </a:r>
            <a:r>
              <a:rPr lang="nl-BE" dirty="0" err="1"/>
              <a:t>efresh</a:t>
            </a:r>
            <a:r>
              <a:rPr lang="nl-BE" dirty="0"/>
              <a:t> v/d </a:t>
            </a:r>
            <a:r>
              <a:rPr lang="nl-BE" dirty="0" err="1"/>
              <a:t>Bindings</a:t>
            </a:r>
            <a:r>
              <a:rPr lang="nl-BE" dirty="0"/>
              <a:t> ?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49F3E1E3-B951-4B3A-B740-5ED646E08F39}"/>
              </a:ext>
            </a:extLst>
          </p:cNvPr>
          <p:cNvSpPr/>
          <p:nvPr/>
        </p:nvSpPr>
        <p:spPr>
          <a:xfrm>
            <a:off x="179512" y="3325757"/>
            <a:ext cx="7254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="werknemerItemTemplate"&gt;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Horizontal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=Naam}"/&gt;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=Voornaam}"/&gt;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BA5B9F2-B1E5-46BF-8096-83A807F37B28}"/>
              </a:ext>
            </a:extLst>
          </p:cNvPr>
          <p:cNvSpPr/>
          <p:nvPr/>
        </p:nvSpPr>
        <p:spPr>
          <a:xfrm>
            <a:off x="179512" y="5186555"/>
            <a:ext cx="87660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IsSynchronizedWithCurrentItem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werknemerItemTemplate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48F750A-E947-4683-803B-C50EC51C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912" y="213510"/>
            <a:ext cx="3499749" cy="23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3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MultiBinding</a:t>
            </a:r>
            <a:r>
              <a:rPr lang="nl-BE" dirty="0"/>
              <a:t>	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3569A33-1017-4ECF-9507-B83449C3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04" y="4509120"/>
            <a:ext cx="3210658" cy="2157161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35A645D-86A6-4D16-B0BD-2513CF7C8E71}"/>
              </a:ext>
            </a:extLst>
          </p:cNvPr>
          <p:cNvSpPr/>
          <p:nvPr/>
        </p:nvSpPr>
        <p:spPr>
          <a:xfrm>
            <a:off x="20689" y="16288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IsSynchronizedWithCurrentItem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ListBox.ItemTemplate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TextBlock.Text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MultiBinding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StringFormat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="{}{0} {1}"&gt;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="Naam"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="Voornaam"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MultiBinding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TextBlock.Text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ListBox.ItemTemplate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925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3FC5D-8B9D-4732-B356-CCBA8E8D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Sorteren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79B51FE-E2A2-413F-A2CF-661AB63CF8FC}"/>
              </a:ext>
            </a:extLst>
          </p:cNvPr>
          <p:cNvSpPr/>
          <p:nvPr/>
        </p:nvSpPr>
        <p:spPr>
          <a:xfrm>
            <a:off x="184589" y="1720840"/>
            <a:ext cx="900951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Window.Resources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Werknemers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="lijstWerknemers" 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lijstWerknemers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="lijstWerknemersAlfabetisch"&gt;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CollectionViewSource.SortDescriptions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componentModel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SortDescription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PropertyName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="Naam"/&gt;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CollectionViewSource.SortDescriptions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EE40966-CA87-4E0B-89C6-DDB5EAAA2D81}"/>
              </a:ext>
            </a:extLst>
          </p:cNvPr>
          <p:cNvSpPr/>
          <p:nvPr/>
        </p:nvSpPr>
        <p:spPr>
          <a:xfrm>
            <a:off x="174041" y="4807803"/>
            <a:ext cx="8878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LastChildFill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lijstWerknemersAlfabetisch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678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 Werknemers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BE" sz="2000" dirty="0"/>
              <a:t>Visual Studio 2017</a:t>
            </a:r>
            <a:endParaRPr lang="nl-BE" sz="2000" dirty="0"/>
          </a:p>
          <a:p>
            <a:r>
              <a:rPr lang="nl-BE" sz="2000" dirty="0"/>
              <a:t>File | Open Project | OverzichtWerknemers.sln</a:t>
            </a:r>
          </a:p>
          <a:p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endParaRPr lang="nl-BE" sz="2000" dirty="0"/>
          </a:p>
          <a:p>
            <a:endParaRPr lang="nl-BE" sz="20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356992"/>
            <a:ext cx="3708166" cy="25475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0788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3FF80-A122-4F7D-AEAC-FC88B46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Sorting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B5A1A01-D214-4D70-9DE0-C8B7B6C9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768168"/>
            <a:ext cx="4943872" cy="3321664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065372A-CF1D-438A-8F54-0781719A4B0C}"/>
              </a:ext>
            </a:extLst>
          </p:cNvPr>
          <p:cNvSpPr/>
          <p:nvPr/>
        </p:nvSpPr>
        <p:spPr>
          <a:xfrm>
            <a:off x="377952" y="5352894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lijstWerknemers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="lijstWerknemersAlfabetisch"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IsLiveSortingRequested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D442BBF-196D-4267-BFFF-63B69AB6F5E3}"/>
              </a:ext>
            </a:extLst>
          </p:cNvPr>
          <p:cNvSpPr txBox="1"/>
          <p:nvPr/>
        </p:nvSpPr>
        <p:spPr>
          <a:xfrm>
            <a:off x="3059832" y="2492895"/>
            <a:ext cx="1368152" cy="36004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A842B08-B59F-4165-A5CC-2C6ABC90BAC7}"/>
              </a:ext>
            </a:extLst>
          </p:cNvPr>
          <p:cNvSpPr txBox="1"/>
          <p:nvPr/>
        </p:nvSpPr>
        <p:spPr>
          <a:xfrm>
            <a:off x="6156176" y="2996952"/>
            <a:ext cx="504056" cy="5040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5564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48B8B-B12A-4CDB-8039-98C8148D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Groeperen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17C7AF0-028C-4029-BE88-F405FDCD8C92}"/>
              </a:ext>
            </a:extLst>
          </p:cNvPr>
          <p:cNvSpPr/>
          <p:nvPr/>
        </p:nvSpPr>
        <p:spPr>
          <a:xfrm>
            <a:off x="269984" y="1628800"/>
            <a:ext cx="88387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lijstWerknemers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="lijstWerknemersAlfabetisch"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IsLiveSortingRequested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CollectionViewSource.SortDescriptions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componentModel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SortDescription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PropertyName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="Naam"/&gt;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CollectionViewSource.SortDescriptions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CollectionViewSource.GroupDescriptions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PropertyGroupDescription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PropertyName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="Afdeling"/&gt;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CollectionViewSource.GroupDescriptions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75F636F-EE90-4C48-82ED-195252D787BD}"/>
              </a:ext>
            </a:extLst>
          </p:cNvPr>
          <p:cNvSpPr/>
          <p:nvPr/>
        </p:nvSpPr>
        <p:spPr>
          <a:xfrm>
            <a:off x="269984" y="4725144"/>
            <a:ext cx="768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DockPanel.Dock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IsSynchronizedWithCurrentItem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ListBox.GroupStyle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Member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GroupStyle.Default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ListBox.GroupStyle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1128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13080-0BB0-4809-9895-F0028B71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Live </a:t>
            </a:r>
            <a:r>
              <a:rPr lang="fr-BE" dirty="0" err="1"/>
              <a:t>Grouping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4D3CA3D-94DE-4B73-B308-5DB536CA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751776"/>
            <a:ext cx="4632176" cy="3539272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945C7AC-7769-4025-918A-FD6339ED8171}"/>
              </a:ext>
            </a:extLst>
          </p:cNvPr>
          <p:cNvSpPr/>
          <p:nvPr/>
        </p:nvSpPr>
        <p:spPr>
          <a:xfrm>
            <a:off x="612648" y="5517232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CollectionViewSource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lijstWerknemers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="lijstWerknemersAlfabetisch"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IsLiveSortingRequested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nl-BE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FF0000"/>
                </a:solidFill>
                <a:latin typeface="Consolas" panose="020B0609020204030204" pitchFamily="49" charset="0"/>
              </a:rPr>
              <a:t>IsLiveGroupingRequested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="True"&gt;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ACBC130-5643-4F51-8156-F0311FC8CE2F}"/>
              </a:ext>
            </a:extLst>
          </p:cNvPr>
          <p:cNvSpPr txBox="1"/>
          <p:nvPr/>
        </p:nvSpPr>
        <p:spPr>
          <a:xfrm>
            <a:off x="3769230" y="3405673"/>
            <a:ext cx="1368152" cy="36004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92E3189-327C-46F6-B8B7-E700B3E23F05}"/>
              </a:ext>
            </a:extLst>
          </p:cNvPr>
          <p:cNvSpPr txBox="1"/>
          <p:nvPr/>
        </p:nvSpPr>
        <p:spPr>
          <a:xfrm>
            <a:off x="6588224" y="3573016"/>
            <a:ext cx="504056" cy="50405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5504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GroupStyle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C0F3CF0-4D9E-4AA3-BBDC-85DD66B89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48" y="2060848"/>
            <a:ext cx="6096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38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GroupStyle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7" y="1916832"/>
            <a:ext cx="5505450" cy="8763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34B7C20C-37A3-4B0D-AF9B-EF966D6C60E9}"/>
              </a:ext>
            </a:extLst>
          </p:cNvPr>
          <p:cNvSpPr/>
          <p:nvPr/>
        </p:nvSpPr>
        <p:spPr>
          <a:xfrm>
            <a:off x="784747" y="3789040"/>
            <a:ext cx="83237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ListBox.GroupStyle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GroupStyle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GroupStyle.HeaderTemplate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="Gray"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DataTemplate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GroupStyle.HeaderTemplate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GroupStyle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ListBox.GroupStyle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  <p:sp>
        <p:nvSpPr>
          <p:cNvPr id="6" name="Pijl: omlaag 5">
            <a:extLst>
              <a:ext uri="{FF2B5EF4-FFF2-40B4-BE49-F238E27FC236}">
                <a16:creationId xmlns:a16="http://schemas.microsoft.com/office/drawing/2014/main" id="{4DB19F68-3C6B-4AF9-A844-D16570595469}"/>
              </a:ext>
            </a:extLst>
          </p:cNvPr>
          <p:cNvSpPr/>
          <p:nvPr/>
        </p:nvSpPr>
        <p:spPr>
          <a:xfrm>
            <a:off x="2339752" y="3051414"/>
            <a:ext cx="64807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163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Overzicht orders</a:t>
            </a:r>
          </a:p>
        </p:txBody>
      </p:sp>
    </p:spTree>
    <p:extLst>
      <p:ext uri="{BB962C8B-B14F-4D97-AF65-F5344CB8AC3E}">
        <p14:creationId xmlns:p14="http://schemas.microsoft.com/office/powerpoint/2010/main" val="206664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8" y="2743276"/>
            <a:ext cx="4799856" cy="36298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cxnSp>
        <p:nvCxnSpPr>
          <p:cNvPr id="7" name="Rechte verbindingslijn met pijl 6"/>
          <p:cNvCxnSpPr/>
          <p:nvPr/>
        </p:nvCxnSpPr>
        <p:spPr>
          <a:xfrm flipV="1">
            <a:off x="4990650" y="4664180"/>
            <a:ext cx="6223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r="35509"/>
          <a:stretch/>
        </p:blipFill>
        <p:spPr>
          <a:xfrm>
            <a:off x="5657091" y="3284984"/>
            <a:ext cx="3108957" cy="3088183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5745365" y="4591432"/>
            <a:ext cx="648072" cy="131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DDCC119F-25A0-4391-8AC0-D37C42BA9860}"/>
              </a:ext>
            </a:extLst>
          </p:cNvPr>
          <p:cNvSpPr txBox="1">
            <a:spLocks/>
          </p:cNvSpPr>
          <p:nvPr/>
        </p:nvSpPr>
        <p:spPr>
          <a:xfrm>
            <a:off x="577557" y="1628800"/>
            <a:ext cx="8153400" cy="9905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Werknemers tonen per afdeling</a:t>
            </a:r>
          </a:p>
          <a:p>
            <a:r>
              <a:rPr lang="nl-BE" sz="2000" dirty="0"/>
              <a:t>Gegevens kunnen gewijzigd worden (geen database) 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04643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dirty="0"/>
              <a:t>Alles wordt uitgewerkt met </a:t>
            </a:r>
            <a:r>
              <a:rPr lang="nl-BE" sz="2400" i="1" dirty="0" err="1"/>
              <a:t>DataBinding</a:t>
            </a:r>
            <a:r>
              <a:rPr lang="nl-BE" sz="2400" i="1" dirty="0"/>
              <a:t> </a:t>
            </a:r>
          </a:p>
          <a:p>
            <a:r>
              <a:rPr lang="nl-BE" sz="2400" dirty="0"/>
              <a:t>De </a:t>
            </a:r>
            <a:r>
              <a:rPr lang="nl-BE" sz="2400" dirty="0" err="1"/>
              <a:t>codebehind</a:t>
            </a:r>
            <a:r>
              <a:rPr lang="nl-BE" sz="2400" dirty="0"/>
              <a:t>-file blijft leeg</a:t>
            </a:r>
          </a:p>
          <a:p>
            <a:pPr marL="0" indent="0">
              <a:buNone/>
            </a:pPr>
            <a:r>
              <a:rPr lang="nl-BE" sz="2400" dirty="0">
                <a:solidFill>
                  <a:schemeClr val="accent2"/>
                </a:solidFill>
                <a:sym typeface="Wingdings" panose="05000000000000000000" pitchFamily="2" charset="2"/>
              </a:rPr>
              <a:t></a:t>
            </a:r>
            <a:r>
              <a:rPr lang="nl-BE" sz="2400" i="1" dirty="0">
                <a:sym typeface="Wingdings" panose="05000000000000000000" pitchFamily="2" charset="2"/>
              </a:rPr>
              <a:t> MVVM patroon</a:t>
            </a:r>
            <a:endParaRPr lang="nl-BE" sz="2400" i="1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520" y="2991511"/>
            <a:ext cx="4752528" cy="36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000" dirty="0" err="1"/>
              <a:t>MainWindow</a:t>
            </a:r>
            <a:endParaRPr lang="nl-BE" sz="40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172412" y="2420888"/>
            <a:ext cx="8856984" cy="4035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 … Top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ListBox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 … </a:t>
            </a:r>
            <a:r>
              <a:rPr lang="nl-BE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Left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="Naam"/&gt;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 ="Voornaam"/&gt;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="Afdeling"/&gt;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nl-BE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800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nl-BE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DockPanel</a:t>
            </a:r>
            <a:r>
              <a:rPr lang="nl-BE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nl-BE" sz="18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40" y="116632"/>
            <a:ext cx="4799856" cy="36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5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200" i="1" dirty="0" err="1">
                <a:solidFill>
                  <a:srgbClr val="C00000"/>
                </a:solidFill>
              </a:rPr>
              <a:t>Encapsulated</a:t>
            </a:r>
            <a:r>
              <a:rPr lang="nl-BE" sz="2200" i="1" dirty="0">
                <a:solidFill>
                  <a:srgbClr val="C00000"/>
                </a:solidFill>
              </a:rPr>
              <a:t> </a:t>
            </a:r>
            <a:r>
              <a:rPr lang="nl-BE" sz="2200" i="1" dirty="0" err="1">
                <a:solidFill>
                  <a:srgbClr val="C00000"/>
                </a:solidFill>
              </a:rPr>
              <a:t>properties</a:t>
            </a:r>
            <a:r>
              <a:rPr lang="nl-BE" sz="2200" i="1" dirty="0">
                <a:solidFill>
                  <a:srgbClr val="C00000"/>
                </a:solidFill>
              </a:rPr>
              <a:t> </a:t>
            </a:r>
            <a:r>
              <a:rPr lang="nl-BE" sz="2200" dirty="0"/>
              <a:t>naam, voornaam en afdeling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E71824A-4254-4DC9-9707-C2621C32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05" y="2426094"/>
            <a:ext cx="2855004" cy="4050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1DD81F3-FD62-4E89-900D-9D91A46C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17" y="5129505"/>
            <a:ext cx="4413046" cy="1347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6B450EFF-1847-4A93-B3C2-4CE034831612}"/>
              </a:ext>
            </a:extLst>
          </p:cNvPr>
          <p:cNvSpPr/>
          <p:nvPr/>
        </p:nvSpPr>
        <p:spPr>
          <a:xfrm>
            <a:off x="6510463" y="3489649"/>
            <a:ext cx="2035494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sz="2400" dirty="0"/>
              <a:t>Waarom niet gewoon public </a:t>
            </a:r>
            <a:r>
              <a:rPr lang="nl-BE" sz="2400" dirty="0" err="1"/>
              <a:t>ipv</a:t>
            </a:r>
            <a:r>
              <a:rPr lang="nl-BE" sz="2400" dirty="0"/>
              <a:t> private?</a:t>
            </a:r>
          </a:p>
        </p:txBody>
      </p:sp>
    </p:spTree>
    <p:extLst>
      <p:ext uri="{BB962C8B-B14F-4D97-AF65-F5344CB8AC3E}">
        <p14:creationId xmlns:p14="http://schemas.microsoft.com/office/powerpoint/2010/main" val="423580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400" i="1" dirty="0" err="1">
                <a:solidFill>
                  <a:srgbClr val="C00000"/>
                </a:solidFill>
              </a:rPr>
              <a:t>Constructor</a:t>
            </a:r>
            <a:r>
              <a:rPr lang="nl-BE" sz="2400" dirty="0"/>
              <a:t> </a:t>
            </a:r>
          </a:p>
          <a:p>
            <a:r>
              <a:rPr lang="nl-BE" sz="2400" dirty="0" err="1"/>
              <a:t>Override</a:t>
            </a:r>
            <a:r>
              <a:rPr lang="nl-BE" sz="2400" dirty="0"/>
              <a:t> van de </a:t>
            </a:r>
            <a:r>
              <a:rPr lang="nl-BE" sz="2400" i="1" dirty="0" err="1"/>
              <a:t>ToString</a:t>
            </a:r>
            <a:r>
              <a:rPr lang="nl-BE" sz="2400" i="1" dirty="0"/>
              <a:t>()-</a:t>
            </a:r>
            <a:r>
              <a:rPr lang="nl-BE" sz="2400" dirty="0"/>
              <a:t>methode </a:t>
            </a:r>
            <a:r>
              <a:rPr lang="fr-BE" sz="2400" dirty="0">
                <a:sym typeface="Wingdings" panose="05000000000000000000" pitchFamily="2" charset="2"/>
              </a:rPr>
              <a:t> </a:t>
            </a:r>
            <a:r>
              <a:rPr lang="fr-BE" sz="2400" i="1" dirty="0" err="1">
                <a:sym typeface="Wingdings" panose="05000000000000000000" pitchFamily="2" charset="2"/>
              </a:rPr>
              <a:t>ListBox</a:t>
            </a:r>
            <a:endParaRPr lang="nl-BE" sz="2400" i="1" dirty="0"/>
          </a:p>
          <a:p>
            <a:endParaRPr lang="nl-BE" sz="24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4EC3D4-76C6-4305-8BE6-462465F3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35" y="2996952"/>
            <a:ext cx="7286625" cy="2962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572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DataBinding</a:t>
            </a:r>
            <a:endParaRPr lang="nl-BE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41C0B09-0B67-45A9-8C8F-FEBB44661FB5}"/>
              </a:ext>
            </a:extLst>
          </p:cNvPr>
          <p:cNvSpPr/>
          <p:nvPr/>
        </p:nvSpPr>
        <p:spPr>
          <a:xfrm>
            <a:off x="284008" y="4143489"/>
            <a:ext cx="85759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="Naam"/&gt;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C00000"/>
                </a:solidFill>
                <a:latin typeface="Consolas" panose="020B0609020204030204" pitchFamily="49" charset="0"/>
              </a:rPr>
              <a:t>="{Binding </a:t>
            </a:r>
            <a:r>
              <a:rPr lang="nl-BE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Path</a:t>
            </a:r>
            <a:r>
              <a:rPr lang="nl-BE" sz="1600" dirty="0">
                <a:solidFill>
                  <a:srgbClr val="C00000"/>
                </a:solidFill>
                <a:latin typeface="Consolas" panose="020B0609020204030204" pitchFamily="49" charset="0"/>
              </a:rPr>
              <a:t>=Naam}"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 ="Voornaam"/&gt;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C00000"/>
                </a:solidFill>
                <a:latin typeface="Consolas" panose="020B0609020204030204" pitchFamily="49" charset="0"/>
              </a:rPr>
              <a:t>="{Binding </a:t>
            </a:r>
            <a:r>
              <a:rPr lang="nl-BE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Path</a:t>
            </a:r>
            <a:r>
              <a:rPr lang="nl-BE" sz="1600" dirty="0">
                <a:solidFill>
                  <a:srgbClr val="C00000"/>
                </a:solidFill>
                <a:latin typeface="Consolas" panose="020B0609020204030204" pitchFamily="49" charset="0"/>
              </a:rPr>
              <a:t>=Voornaam}"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Content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="Afdeling"/&gt;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nl-B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nl-BE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C00000"/>
                </a:solidFill>
                <a:latin typeface="Consolas" panose="020B0609020204030204" pitchFamily="49" charset="0"/>
              </a:rPr>
              <a:t>="{Binding </a:t>
            </a:r>
            <a:r>
              <a:rPr lang="nl-BE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Path</a:t>
            </a:r>
            <a:r>
              <a:rPr lang="nl-BE" sz="1600" dirty="0">
                <a:solidFill>
                  <a:srgbClr val="C00000"/>
                </a:solidFill>
                <a:latin typeface="Consolas" panose="020B0609020204030204" pitchFamily="49" charset="0"/>
              </a:rPr>
              <a:t>=Afdeling}"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nl-BE" sz="16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DEC1D4A-33C5-47B0-9EAC-94463DC70DF5}"/>
              </a:ext>
            </a:extLst>
          </p:cNvPr>
          <p:cNvSpPr/>
          <p:nvPr/>
        </p:nvSpPr>
        <p:spPr>
          <a:xfrm>
            <a:off x="5248401" y="5992232"/>
            <a:ext cx="187220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 err="1"/>
              <a:t>Path</a:t>
            </a:r>
            <a:r>
              <a:rPr lang="nl-BE" dirty="0"/>
              <a:t> of </a:t>
            </a:r>
            <a:r>
              <a:rPr lang="nl-BE" dirty="0" err="1"/>
              <a:t>XPath</a:t>
            </a:r>
            <a:r>
              <a:rPr lang="nl-BE" dirty="0"/>
              <a:t> ?</a:t>
            </a:r>
          </a:p>
          <a:p>
            <a:r>
              <a:rPr lang="nl-BE" dirty="0"/>
              <a:t>Naam of naam ?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1A7047CF-3A17-4F93-BD46-D35554E80C5D}"/>
              </a:ext>
            </a:extLst>
          </p:cNvPr>
          <p:cNvSpPr/>
          <p:nvPr/>
        </p:nvSpPr>
        <p:spPr>
          <a:xfrm>
            <a:off x="7408641" y="6130731"/>
            <a:ext cx="1368152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l-BE" dirty="0"/>
              <a:t>Probeer uit !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7A9E359-D490-4476-AB44-18C4FC3879DD}"/>
              </a:ext>
            </a:extLst>
          </p:cNvPr>
          <p:cNvSpPr txBox="1"/>
          <p:nvPr/>
        </p:nvSpPr>
        <p:spPr>
          <a:xfrm>
            <a:off x="887252" y="2826351"/>
            <a:ext cx="7875748" cy="72008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459C654-EB8B-4B92-BB0A-1F3DD9692388}"/>
              </a:ext>
            </a:extLst>
          </p:cNvPr>
          <p:cNvSpPr txBox="1"/>
          <p:nvPr/>
        </p:nvSpPr>
        <p:spPr>
          <a:xfrm>
            <a:off x="4622067" y="4398700"/>
            <a:ext cx="3024336" cy="3127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42FDDB9-74BC-4367-A56E-534E7298F855}"/>
              </a:ext>
            </a:extLst>
          </p:cNvPr>
          <p:cNvSpPr txBox="1"/>
          <p:nvPr/>
        </p:nvSpPr>
        <p:spPr>
          <a:xfrm>
            <a:off x="4555569" y="4916622"/>
            <a:ext cx="3450874" cy="3127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4D9A1693-C9CC-4049-8AE3-9A75D6F612CB}"/>
              </a:ext>
            </a:extLst>
          </p:cNvPr>
          <p:cNvSpPr txBox="1"/>
          <p:nvPr/>
        </p:nvSpPr>
        <p:spPr>
          <a:xfrm>
            <a:off x="4539951" y="5400412"/>
            <a:ext cx="3450874" cy="312737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6C13976-44D2-4133-9961-223CDF48AB22}"/>
              </a:ext>
            </a:extLst>
          </p:cNvPr>
          <p:cNvSpPr/>
          <p:nvPr/>
        </p:nvSpPr>
        <p:spPr>
          <a:xfrm>
            <a:off x="373290" y="1764522"/>
            <a:ext cx="8575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Werknemer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werknemer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Werknemer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Verboven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"Jef"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"ICT"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GridWerknemer.DataContext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werknemer;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4400" dirty="0"/>
          </a:p>
        </p:txBody>
      </p:sp>
    </p:spTree>
    <p:extLst>
      <p:ext uri="{BB962C8B-B14F-4D97-AF65-F5344CB8AC3E}">
        <p14:creationId xmlns:p14="http://schemas.microsoft.com/office/powerpoint/2010/main" val="2581137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3483</TotalTime>
  <Words>1489</Words>
  <Application>Microsoft Office PowerPoint</Application>
  <PresentationFormat>Diavoorstelling (4:3)</PresentationFormat>
  <Paragraphs>259</Paragraphs>
  <Slides>35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2" baseType="lpstr">
      <vt:lpstr>Calibri</vt:lpstr>
      <vt:lpstr>Consolas</vt:lpstr>
      <vt:lpstr>Tw Cen MT</vt:lpstr>
      <vt:lpstr>Verdana</vt:lpstr>
      <vt:lpstr>Wingdings</vt:lpstr>
      <vt:lpstr>Wingdings 2</vt:lpstr>
      <vt:lpstr>Mediaan</vt:lpstr>
      <vt:lpstr>WPF</vt:lpstr>
      <vt:lpstr>DataBinding</vt:lpstr>
      <vt:lpstr>Overzicht Werknemers</vt:lpstr>
      <vt:lpstr>Doel</vt:lpstr>
      <vt:lpstr>Doel </vt:lpstr>
      <vt:lpstr>MainWindow</vt:lpstr>
      <vt:lpstr>Klasse Werknemer.cs</vt:lpstr>
      <vt:lpstr>Klasse Werknemer.cs</vt:lpstr>
      <vt:lpstr>DataBinding</vt:lpstr>
      <vt:lpstr>Oefening</vt:lpstr>
      <vt:lpstr>Oefening</vt:lpstr>
      <vt:lpstr>Verander naam, voornaam</vt:lpstr>
      <vt:lpstr>Klasse Werknemer.cs</vt:lpstr>
      <vt:lpstr>Klasse Werknemer.cs</vt:lpstr>
      <vt:lpstr>Verander naam, voornaam</vt:lpstr>
      <vt:lpstr>Extra property</vt:lpstr>
      <vt:lpstr>Klasse Werknemers.cs</vt:lpstr>
      <vt:lpstr>Klasse Werknemer.cs</vt:lpstr>
      <vt:lpstr>MainWindow.xaml</vt:lpstr>
      <vt:lpstr>DataContext</vt:lpstr>
      <vt:lpstr>ListBox</vt:lpstr>
      <vt:lpstr>IsSynchronizedWithCurrentItem</vt:lpstr>
      <vt:lpstr>Binding TextBox</vt:lpstr>
      <vt:lpstr>Binding ListBox</vt:lpstr>
      <vt:lpstr>Bindings ListBox</vt:lpstr>
      <vt:lpstr>1. ToString() </vt:lpstr>
      <vt:lpstr>2. DataTemplate</vt:lpstr>
      <vt:lpstr>3. MultiBinding </vt:lpstr>
      <vt:lpstr>Sorteren</vt:lpstr>
      <vt:lpstr>Live Sorting</vt:lpstr>
      <vt:lpstr>Groeperen</vt:lpstr>
      <vt:lpstr>Live Grouping</vt:lpstr>
      <vt:lpstr>GroupStyle</vt:lpstr>
      <vt:lpstr>GroupStyle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Koen Vangeel</cp:lastModifiedBy>
  <cp:revision>286</cp:revision>
  <dcterms:created xsi:type="dcterms:W3CDTF">2009-01-19T08:17:15Z</dcterms:created>
  <dcterms:modified xsi:type="dcterms:W3CDTF">2018-02-22T08:23:25Z</dcterms:modified>
</cp:coreProperties>
</file>