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5"/>
  </p:notesMasterIdLst>
  <p:handoutMasterIdLst>
    <p:handoutMasterId r:id="rId66"/>
  </p:handoutMasterIdLst>
  <p:sldIdLst>
    <p:sldId id="256" r:id="rId2"/>
    <p:sldId id="299" r:id="rId3"/>
    <p:sldId id="260" r:id="rId4"/>
    <p:sldId id="261" r:id="rId5"/>
    <p:sldId id="262" r:id="rId6"/>
    <p:sldId id="263" r:id="rId7"/>
    <p:sldId id="264" r:id="rId8"/>
    <p:sldId id="259" r:id="rId9"/>
    <p:sldId id="258" r:id="rId10"/>
    <p:sldId id="265" r:id="rId11"/>
    <p:sldId id="300" r:id="rId12"/>
    <p:sldId id="298" r:id="rId13"/>
    <p:sldId id="266" r:id="rId14"/>
    <p:sldId id="268" r:id="rId15"/>
    <p:sldId id="273" r:id="rId16"/>
    <p:sldId id="267" r:id="rId17"/>
    <p:sldId id="271" r:id="rId18"/>
    <p:sldId id="269" r:id="rId19"/>
    <p:sldId id="274" r:id="rId20"/>
    <p:sldId id="275" r:id="rId21"/>
    <p:sldId id="270" r:id="rId22"/>
    <p:sldId id="272" r:id="rId23"/>
    <p:sldId id="301" r:id="rId24"/>
    <p:sldId id="302" r:id="rId25"/>
    <p:sldId id="276" r:id="rId26"/>
    <p:sldId id="277" r:id="rId27"/>
    <p:sldId id="303" r:id="rId28"/>
    <p:sldId id="305" r:id="rId29"/>
    <p:sldId id="279" r:id="rId30"/>
    <p:sldId id="280" r:id="rId31"/>
    <p:sldId id="281" r:id="rId32"/>
    <p:sldId id="282" r:id="rId33"/>
    <p:sldId id="283" r:id="rId34"/>
    <p:sldId id="306" r:id="rId35"/>
    <p:sldId id="307" r:id="rId36"/>
    <p:sldId id="308" r:id="rId37"/>
    <p:sldId id="285" r:id="rId38"/>
    <p:sldId id="287" r:id="rId39"/>
    <p:sldId id="286" r:id="rId40"/>
    <p:sldId id="288" r:id="rId41"/>
    <p:sldId id="289" r:id="rId42"/>
    <p:sldId id="30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310" r:id="rId51"/>
    <p:sldId id="311" r:id="rId52"/>
    <p:sldId id="312" r:id="rId53"/>
    <p:sldId id="313" r:id="rId54"/>
    <p:sldId id="316" r:id="rId55"/>
    <p:sldId id="314" r:id="rId56"/>
    <p:sldId id="315" r:id="rId57"/>
    <p:sldId id="317" r:id="rId58"/>
    <p:sldId id="318" r:id="rId59"/>
    <p:sldId id="319" r:id="rId60"/>
    <p:sldId id="320" r:id="rId61"/>
    <p:sldId id="321" r:id="rId62"/>
    <p:sldId id="322" r:id="rId63"/>
    <p:sldId id="297" r:id="rId6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DA773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2298" autoAdjust="0"/>
  </p:normalViewPr>
  <p:slideViewPr>
    <p:cSldViewPr>
      <p:cViewPr varScale="1">
        <p:scale>
          <a:sx n="62" d="100"/>
          <a:sy n="62" d="100"/>
        </p:scale>
        <p:origin x="2050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67" d="100"/>
          <a:sy n="67" d="100"/>
        </p:scale>
        <p:origin x="2309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28/02/2017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28/02/2017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EF</a:t>
            </a:r>
            <a:r>
              <a:rPr lang="nl-BE" baseline="0" dirty="0"/>
              <a:t> =  </a:t>
            </a:r>
            <a:r>
              <a:rPr lang="nl-BE" baseline="0" dirty="0" err="1"/>
              <a:t>Entity</a:t>
            </a:r>
            <a:r>
              <a:rPr lang="nl-BE" baseline="0" dirty="0"/>
              <a:t> </a:t>
            </a:r>
            <a:r>
              <a:rPr lang="nl-BE" baseline="0" dirty="0" err="1"/>
              <a:t>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67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25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3892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x:Class="WpfMVVMFirst.View.MainWindow"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/blend/2008"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xmlns:mc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="http://schemas.openxmlformats.org/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markup-compatibility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xmlns:local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clr-namespace:WpfMVVMFirst.View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mc:Ignorable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="d"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Title="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MainWindow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Height="300" Width="400"&gt;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Window.Resources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&lt;Style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TargetType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Property="Margin" Value="10,12,0,0"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Value="Left"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Value="16"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&lt;/Style&gt;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&lt;Style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TargetType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Property="Margin" Value="10,12,0,0"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Value="Left"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Value="16"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Property="Height" Value="25"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Property="Width" Value="200"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&lt;/Style&gt;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&lt;Style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TargetType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="Button"&gt;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Property="Margin" Value="10,12,0,0"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Value="Left"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Value="16"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Property="Height" Value="25"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&lt;Setter Property="Width" Value="200"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&lt;/Style&gt;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Window.Resources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VerticalAlignment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="Center"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="Center"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="*"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ColumnDefinition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="*"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Grid.ColumnDefinitions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="Name:"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Text="Amount:"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="2" Text="Country:"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="3" Text="Tax:" /&gt;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="3" Text="" /&gt;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="4" Content="Calculate Tax"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/&gt;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263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979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146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dirty="0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28/02/2017</a:t>
            </a:fld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Model View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WpfMVVMFirst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 lnSpcReduction="10000"/>
          </a:bodyPr>
          <a:lstStyle/>
          <a:p>
            <a:r>
              <a:rPr lang="nl-BE" dirty="0"/>
              <a:t>File | New WPF Project</a:t>
            </a:r>
          </a:p>
          <a:p>
            <a:r>
              <a:rPr lang="fr-BE" dirty="0" err="1"/>
              <a:t>WpfMVVMFirst</a:t>
            </a:r>
            <a:endParaRPr lang="fr-BE" dirty="0"/>
          </a:p>
          <a:p>
            <a:endParaRPr lang="nl-BE" dirty="0"/>
          </a:p>
          <a:p>
            <a:r>
              <a:rPr lang="nl-BE" dirty="0"/>
              <a:t>Maak 3 mappen</a:t>
            </a:r>
          </a:p>
          <a:p>
            <a:pPr lvl="1"/>
            <a:r>
              <a:rPr lang="nl-BE" dirty="0">
                <a:solidFill>
                  <a:srgbClr val="DA773A"/>
                </a:solidFill>
              </a:rPr>
              <a:t>Model</a:t>
            </a:r>
          </a:p>
          <a:p>
            <a:pPr lvl="1"/>
            <a:r>
              <a:rPr lang="nl-BE" dirty="0">
                <a:solidFill>
                  <a:srgbClr val="00B050"/>
                </a:solidFill>
              </a:rPr>
              <a:t>View</a:t>
            </a:r>
          </a:p>
          <a:p>
            <a:pPr lvl="1"/>
            <a:r>
              <a:rPr lang="nl-BE" dirty="0" err="1">
                <a:solidFill>
                  <a:srgbClr val="99CC00"/>
                </a:solidFill>
              </a:rPr>
              <a:t>ViewModel</a:t>
            </a:r>
            <a:endParaRPr lang="nl-BE" dirty="0">
              <a:solidFill>
                <a:srgbClr val="99CC00"/>
              </a:solidFill>
            </a:endParaRPr>
          </a:p>
          <a:p>
            <a:pPr lvl="1"/>
            <a:endParaRPr lang="fr-BE" dirty="0"/>
          </a:p>
          <a:p>
            <a:r>
              <a:rPr lang="fr-BE" dirty="0" err="1"/>
              <a:t>Doe</a:t>
            </a:r>
            <a:r>
              <a:rPr lang="fr-BE" dirty="0"/>
              <a:t> </a:t>
            </a:r>
            <a:r>
              <a:rPr lang="fr-BE" i="1" dirty="0" err="1"/>
              <a:t>MainWindow</a:t>
            </a:r>
            <a:r>
              <a:rPr lang="fr-BE" dirty="0"/>
              <a:t> </a:t>
            </a:r>
            <a:r>
              <a:rPr lang="fr-BE" dirty="0" err="1"/>
              <a:t>weg</a:t>
            </a:r>
            <a:endParaRPr lang="fr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18" y="3933056"/>
            <a:ext cx="3660458" cy="27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MainWindow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Creëer</a:t>
            </a:r>
            <a:r>
              <a:rPr lang="fr-BE" dirty="0"/>
              <a:t> </a:t>
            </a:r>
            <a:r>
              <a:rPr lang="fr-BE" i="1" dirty="0" err="1">
                <a:solidFill>
                  <a:srgbClr val="00B050"/>
                </a:solidFill>
              </a:rPr>
              <a:t>MainWindow</a:t>
            </a:r>
            <a:r>
              <a:rPr lang="fr-BE" dirty="0"/>
              <a:t> in </a:t>
            </a:r>
            <a:r>
              <a:rPr lang="fr-BE" i="1" dirty="0" err="1"/>
              <a:t>View-map</a:t>
            </a:r>
            <a:endParaRPr lang="fr-BE" i="1" dirty="0"/>
          </a:p>
          <a:p>
            <a:r>
              <a:rPr lang="fr-BE" dirty="0"/>
              <a:t>Let op: </a:t>
            </a:r>
            <a:r>
              <a:rPr lang="fr-BE" dirty="0" err="1"/>
              <a:t>aparte</a:t>
            </a:r>
            <a:r>
              <a:rPr lang="fr-BE" dirty="0"/>
              <a:t> </a:t>
            </a:r>
            <a:r>
              <a:rPr lang="fr-BE" dirty="0" err="1"/>
              <a:t>namespace</a:t>
            </a:r>
            <a:r>
              <a:rPr lang="fr-BE" dirty="0"/>
              <a:t> (</a:t>
            </a:r>
            <a:r>
              <a:rPr lang="fr-BE" dirty="0" err="1"/>
              <a:t>rebuild</a:t>
            </a:r>
            <a:r>
              <a:rPr lang="fr-BE" dirty="0"/>
              <a:t>)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57912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1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StartUri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Pas </a:t>
            </a:r>
            <a:r>
              <a:rPr lang="nl-BE" sz="2400" dirty="0" err="1"/>
              <a:t>StartUri</a:t>
            </a:r>
            <a:r>
              <a:rPr lang="nl-BE" sz="2400" dirty="0"/>
              <a:t> aan in </a:t>
            </a:r>
            <a:r>
              <a:rPr lang="nl-BE" sz="2400" dirty="0" err="1"/>
              <a:t>App.Xaml</a:t>
            </a:r>
            <a:endParaRPr lang="nl-BE" sz="2400" dirty="0"/>
          </a:p>
          <a:p>
            <a:endParaRPr lang="nl-BE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72" y="2450535"/>
            <a:ext cx="7956376" cy="207221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717032"/>
            <a:ext cx="2752781" cy="28380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740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lang="nl-BE" sz="2800" dirty="0"/>
              <a:t>Klasse </a:t>
            </a:r>
            <a:r>
              <a:rPr lang="nl-BE" sz="2800" i="1" dirty="0">
                <a:solidFill>
                  <a:srgbClr val="DA773A"/>
                </a:solidFill>
              </a:rPr>
              <a:t>Customer</a:t>
            </a:r>
            <a:r>
              <a:rPr lang="nl-BE" sz="2800" dirty="0">
                <a:solidFill>
                  <a:srgbClr val="DA773A"/>
                </a:solidFill>
              </a:rPr>
              <a:t> </a:t>
            </a:r>
            <a:r>
              <a:rPr lang="nl-BE" sz="2800" dirty="0"/>
              <a:t>in map </a:t>
            </a:r>
            <a:r>
              <a:rPr lang="nl-BE" sz="2800" i="1" dirty="0">
                <a:solidFill>
                  <a:srgbClr val="DA773A"/>
                </a:solidFill>
              </a:rPr>
              <a:t>Model</a:t>
            </a:r>
            <a:br>
              <a:rPr lang="nl-BE" sz="2800" dirty="0"/>
            </a:br>
            <a:endParaRPr lang="nl-BE" sz="2800" dirty="0"/>
          </a:p>
        </p:txBody>
      </p:sp>
      <p:sp>
        <p:nvSpPr>
          <p:cNvPr id="6" name="Rechthoek 5"/>
          <p:cNvSpPr/>
          <p:nvPr/>
        </p:nvSpPr>
        <p:spPr>
          <a:xfrm>
            <a:off x="971600" y="2348880"/>
            <a:ext cx="63367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System.Runtime.CompilerServices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WpfMVVMFirst.Model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country;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9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fr-BE" sz="2800" i="1" dirty="0">
                <a:solidFill>
                  <a:srgbClr val="DA773A"/>
                </a:solidFill>
              </a:rPr>
              <a:t>Customer</a:t>
            </a:r>
            <a:r>
              <a:rPr lang="fr-BE" sz="2800" dirty="0"/>
              <a:t> </a:t>
            </a:r>
            <a:r>
              <a:rPr lang="fr-BE" sz="2800" dirty="0" err="1"/>
              <a:t>implementeert</a:t>
            </a:r>
            <a:r>
              <a:rPr lang="fr-BE" sz="2800" dirty="0"/>
              <a:t> de interface </a:t>
            </a:r>
            <a:r>
              <a:rPr lang="fr-BE" sz="2800" i="1" dirty="0" err="1"/>
              <a:t>INotifyPropertyChanged</a:t>
            </a:r>
            <a:endParaRPr lang="fr-BE" sz="2800" i="1" dirty="0"/>
          </a:p>
          <a:p>
            <a:r>
              <a:rPr lang="nl-BE" sz="2800" dirty="0"/>
              <a:t>Dankzij de interface weet de bovenliggende </a:t>
            </a:r>
            <a:r>
              <a:rPr lang="nl-BE" sz="2800" i="1" dirty="0" err="1">
                <a:solidFill>
                  <a:srgbClr val="99CC00"/>
                </a:solidFill>
              </a:rPr>
              <a:t>ViewModel</a:t>
            </a:r>
            <a:r>
              <a:rPr lang="nl-BE" sz="2800" dirty="0"/>
              <a:t> wanneer een property van een instantie wijzigt en bijgevolg andere data moeten doorgespeeld worden naar de </a:t>
            </a:r>
            <a:r>
              <a:rPr lang="nl-BE" sz="2800" dirty="0" err="1"/>
              <a:t>bound</a:t>
            </a:r>
            <a:r>
              <a:rPr lang="nl-BE" sz="2800" dirty="0"/>
              <a:t> </a:t>
            </a:r>
            <a:r>
              <a:rPr lang="nl-BE" sz="2800" dirty="0" err="1"/>
              <a:t>controls</a:t>
            </a:r>
            <a:r>
              <a:rPr lang="nl-BE" sz="2800" dirty="0"/>
              <a:t> in de </a:t>
            </a:r>
            <a:r>
              <a:rPr lang="nl-BE" sz="2800" i="1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825082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5" name="Rechthoek 4"/>
          <p:cNvSpPr/>
          <p:nvPr/>
        </p:nvSpPr>
        <p:spPr>
          <a:xfrm>
            <a:off x="26596" y="1772816"/>
            <a:ext cx="91174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Deze methode wordt opgeroepen in de setter van elke property.  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Attribute]  is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nieuw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in NET Framework 4.5.  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Dit attribuut zorgt automatisch voor bepalen van de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calling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propertyName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! 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Laat toe om bij de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properties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() op te roepen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ipv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OnPropertyChanged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("naam property")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76239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i="1" dirty="0" err="1"/>
              <a:t>PropertyChanged</a:t>
            </a:r>
            <a:r>
              <a:rPr lang="nl-BE" sz="2400" dirty="0"/>
              <a:t> event wordt getriggerd telkens een property via de setter van waarde verandert</a:t>
            </a:r>
          </a:p>
          <a:p>
            <a:r>
              <a:rPr lang="fr-BE" sz="2400" dirty="0"/>
              <a:t>I</a:t>
            </a:r>
            <a:r>
              <a:rPr lang="nl-BE" sz="2400" dirty="0" err="1"/>
              <a:t>dem</a:t>
            </a:r>
            <a:r>
              <a:rPr lang="nl-BE" sz="2400" dirty="0"/>
              <a:t> voor </a:t>
            </a:r>
            <a:r>
              <a:rPr lang="nl-BE" sz="2400" i="1" dirty="0" err="1"/>
              <a:t>Amount</a:t>
            </a:r>
            <a:r>
              <a:rPr lang="nl-BE" sz="2400" dirty="0"/>
              <a:t> en </a:t>
            </a:r>
            <a:r>
              <a:rPr lang="nl-BE" sz="2400" i="1" dirty="0"/>
              <a:t>Country</a:t>
            </a:r>
          </a:p>
          <a:p>
            <a:endParaRPr lang="nl-BE" sz="2400" dirty="0"/>
          </a:p>
        </p:txBody>
      </p:sp>
      <p:sp>
        <p:nvSpPr>
          <p:cNvPr id="9" name="Rechthoek 8"/>
          <p:cNvSpPr/>
          <p:nvPr/>
        </p:nvSpPr>
        <p:spPr>
          <a:xfrm>
            <a:off x="1043608" y="3120057"/>
            <a:ext cx="56166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231256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	</a:t>
            </a:r>
          </a:p>
        </p:txBody>
      </p:sp>
      <p:sp>
        <p:nvSpPr>
          <p:cNvPr id="4" name="Rechthoek 3"/>
          <p:cNvSpPr/>
          <p:nvPr/>
        </p:nvSpPr>
        <p:spPr>
          <a:xfrm>
            <a:off x="612648" y="1772816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amount,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Name =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Country = country;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Tax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050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Maak klasse </a:t>
            </a:r>
            <a:r>
              <a:rPr lang="nl-BE" sz="2400" i="1" dirty="0" err="1">
                <a:solidFill>
                  <a:srgbClr val="99CC00"/>
                </a:solidFill>
              </a:rPr>
              <a:t>CustomerViewModel</a:t>
            </a:r>
            <a:r>
              <a:rPr lang="nl-BE" sz="2400" dirty="0"/>
              <a:t> aan in de map </a:t>
            </a:r>
            <a:r>
              <a:rPr lang="nl-BE" sz="2400" i="1" dirty="0" err="1"/>
              <a:t>ViewModel</a:t>
            </a:r>
            <a:endParaRPr lang="nl-BE" sz="2400" i="1" dirty="0"/>
          </a:p>
          <a:p>
            <a:r>
              <a:rPr lang="nl-BE" sz="2400" i="1" dirty="0" err="1"/>
              <a:t>CustomerViewModel</a:t>
            </a:r>
            <a:r>
              <a:rPr lang="nl-BE" sz="2400" dirty="0"/>
              <a:t> bestaat uit </a:t>
            </a:r>
            <a:r>
              <a:rPr lang="nl-BE" sz="2400" dirty="0" err="1"/>
              <a:t>properties</a:t>
            </a:r>
            <a:r>
              <a:rPr lang="nl-BE" sz="2400" dirty="0"/>
              <a:t> om instanties van één of meer </a:t>
            </a:r>
            <a:r>
              <a:rPr lang="nl-BE" sz="2400" i="1" dirty="0" err="1"/>
              <a:t>Models</a:t>
            </a:r>
            <a:r>
              <a:rPr lang="nl-BE" sz="2400" dirty="0"/>
              <a:t> door te spelen aan de </a:t>
            </a:r>
            <a:r>
              <a:rPr lang="nl-BE" sz="2400" i="1" dirty="0">
                <a:solidFill>
                  <a:srgbClr val="00B050"/>
                </a:solidFill>
              </a:rPr>
              <a:t>View</a:t>
            </a:r>
            <a:r>
              <a:rPr lang="nl-BE" sz="2400" dirty="0"/>
              <a:t> (hier alleen </a:t>
            </a:r>
            <a:r>
              <a:rPr lang="nl-BE" sz="2400" i="1" dirty="0">
                <a:solidFill>
                  <a:srgbClr val="99CC00"/>
                </a:solidFill>
              </a:rPr>
              <a:t>Customer</a:t>
            </a:r>
            <a:r>
              <a:rPr lang="nl-BE" sz="2400" dirty="0"/>
              <a:t>)</a:t>
            </a:r>
          </a:p>
          <a:p>
            <a:r>
              <a:rPr lang="nl-BE" sz="2400" dirty="0"/>
              <a:t>Door ook hier </a:t>
            </a:r>
            <a:r>
              <a:rPr lang="nl-BE" sz="2400" i="1" dirty="0" err="1"/>
              <a:t>INotifyPropertyChanged</a:t>
            </a:r>
            <a:r>
              <a:rPr lang="nl-BE" sz="2400" dirty="0"/>
              <a:t> te implementeren blijft de </a:t>
            </a:r>
            <a:r>
              <a:rPr lang="nl-BE" sz="2400" i="1" dirty="0"/>
              <a:t>View</a:t>
            </a:r>
            <a:r>
              <a:rPr lang="nl-BE" sz="2400" dirty="0"/>
              <a:t> permanent op de hoogte bij wijzigingen in de doorgegeven objecten.</a:t>
            </a:r>
          </a:p>
          <a:p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831" y="5013176"/>
            <a:ext cx="2178551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8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BaseViewModel.cs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Code zoals de implementatie van </a:t>
            </a:r>
            <a:r>
              <a:rPr lang="nl-BE" i="1" dirty="0" err="1"/>
              <a:t>INotifyPropertyChanged</a:t>
            </a:r>
            <a:r>
              <a:rPr lang="nl-BE" dirty="0"/>
              <a:t> die in elke </a:t>
            </a:r>
            <a:r>
              <a:rPr lang="nl-BE" i="1" dirty="0" err="1"/>
              <a:t>ViewModel</a:t>
            </a:r>
            <a:r>
              <a:rPr lang="nl-BE" i="1" dirty="0"/>
              <a:t>-klasse</a:t>
            </a:r>
            <a:r>
              <a:rPr lang="nl-BE" dirty="0"/>
              <a:t> terugkomt, verhuist bij voorkeur naar een aparte klasse zoals </a:t>
            </a:r>
            <a:r>
              <a:rPr lang="nl-BE" i="1" dirty="0" err="1"/>
              <a:t>BaseViewModel</a:t>
            </a:r>
            <a:r>
              <a:rPr lang="nl-BE" dirty="0"/>
              <a:t>.</a:t>
            </a:r>
          </a:p>
          <a:p>
            <a:r>
              <a:rPr lang="nl-BE" dirty="0"/>
              <a:t>Door de </a:t>
            </a:r>
            <a:r>
              <a:rPr lang="nl-BE" i="1" dirty="0" err="1"/>
              <a:t>ViewModel</a:t>
            </a:r>
            <a:r>
              <a:rPr lang="nl-BE" i="1" dirty="0"/>
              <a:t>-klassen</a:t>
            </a:r>
            <a:r>
              <a:rPr lang="nl-BE" dirty="0"/>
              <a:t> dan te laten overerven van </a:t>
            </a:r>
            <a:r>
              <a:rPr lang="nl-BE" i="1" dirty="0" err="1"/>
              <a:t>BaseViewModel</a:t>
            </a:r>
            <a:r>
              <a:rPr lang="nl-BE" dirty="0"/>
              <a:t>, vermijden we herhaling in de code.</a:t>
            </a:r>
          </a:p>
        </p:txBody>
      </p:sp>
    </p:spTree>
    <p:extLst>
      <p:ext uri="{BB962C8B-B14F-4D97-AF65-F5344CB8AC3E}">
        <p14:creationId xmlns:p14="http://schemas.microsoft.com/office/powerpoint/2010/main" val="4446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MVVM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r-BE" sz="2000" i="1" dirty="0" err="1"/>
              <a:t>Voor</a:t>
            </a:r>
            <a:endParaRPr lang="fr-BE" sz="2000" i="1" dirty="0"/>
          </a:p>
          <a:p>
            <a:pPr lvl="1"/>
            <a:r>
              <a:rPr lang="fr-BE" sz="2000" i="1" dirty="0" err="1"/>
              <a:t>DataBinding</a:t>
            </a:r>
            <a:r>
              <a:rPr lang="fr-BE" sz="2000" dirty="0"/>
              <a:t> in </a:t>
            </a:r>
            <a:r>
              <a:rPr lang="fr-BE" sz="2000" dirty="0" err="1"/>
              <a:t>twee</a:t>
            </a:r>
            <a:r>
              <a:rPr lang="fr-BE" sz="2000" dirty="0"/>
              <a:t> </a:t>
            </a:r>
            <a:r>
              <a:rPr lang="fr-BE" sz="2000" dirty="0" err="1"/>
              <a:t>richtingen</a:t>
            </a:r>
            <a:endParaRPr lang="fr-BE" sz="2000" dirty="0"/>
          </a:p>
          <a:p>
            <a:endParaRPr lang="fr-BE" sz="2000" dirty="0"/>
          </a:p>
          <a:p>
            <a:r>
              <a:rPr lang="fr-BE" sz="2000" i="1" dirty="0"/>
              <a:t>Nu</a:t>
            </a:r>
          </a:p>
          <a:p>
            <a:pPr lvl="1"/>
            <a:r>
              <a:rPr lang="fr-BE" sz="2000" dirty="0" err="1"/>
              <a:t>Structuur</a:t>
            </a:r>
            <a:r>
              <a:rPr lang="fr-BE" sz="2000" dirty="0"/>
              <a:t> </a:t>
            </a:r>
            <a:r>
              <a:rPr lang="fr-BE" sz="2000"/>
              <a:t>inbouwen</a:t>
            </a:r>
            <a:endParaRPr lang="fr-BE" sz="2000" dirty="0"/>
          </a:p>
          <a:p>
            <a:pPr lvl="2"/>
            <a:r>
              <a:rPr lang="fr-BE" sz="2000" dirty="0"/>
              <a:t>Design Pattern </a:t>
            </a:r>
            <a:r>
              <a:rPr lang="fr-BE" sz="2000" dirty="0">
                <a:sym typeface="Wingdings" panose="05000000000000000000" pitchFamily="2" charset="2"/>
              </a:rPr>
              <a:t> MVVM</a:t>
            </a:r>
          </a:p>
          <a:p>
            <a:pPr lvl="2"/>
            <a:r>
              <a:rPr lang="fr-BE" sz="2000" dirty="0" err="1">
                <a:sym typeface="Wingdings" panose="05000000000000000000" pitchFamily="2" charset="2"/>
              </a:rPr>
              <a:t>Zelf</a:t>
            </a:r>
            <a:r>
              <a:rPr lang="fr-BE" sz="2000" dirty="0">
                <a:sym typeface="Wingdings" panose="05000000000000000000" pitchFamily="2" charset="2"/>
              </a:rPr>
              <a:t> </a:t>
            </a:r>
            <a:r>
              <a:rPr lang="fr-BE" sz="2000" dirty="0" err="1">
                <a:sym typeface="Wingdings" panose="05000000000000000000" pitchFamily="2" charset="2"/>
              </a:rPr>
              <a:t>opbouwen</a:t>
            </a:r>
            <a:r>
              <a:rPr lang="fr-BE" sz="2000" dirty="0">
                <a:sym typeface="Wingdings" panose="05000000000000000000" pitchFamily="2" charset="2"/>
              </a:rPr>
              <a:t> van scratch</a:t>
            </a:r>
          </a:p>
          <a:p>
            <a:pPr lvl="2"/>
            <a:endParaRPr lang="fr-BE" sz="2000" dirty="0">
              <a:sym typeface="Wingdings" panose="05000000000000000000" pitchFamily="2" charset="2"/>
            </a:endParaRPr>
          </a:p>
          <a:p>
            <a:pPr lvl="1"/>
            <a:r>
              <a:rPr lang="fr-BE" sz="2000" dirty="0">
                <a:sym typeface="Wingdings" panose="05000000000000000000" pitchFamily="2" charset="2"/>
              </a:rPr>
              <a:t>Niet </a:t>
            </a:r>
            <a:r>
              <a:rPr lang="fr-BE" sz="2000" dirty="0" err="1">
                <a:sym typeface="Wingdings" panose="05000000000000000000" pitchFamily="2" charset="2"/>
              </a:rPr>
              <a:t>alleen</a:t>
            </a:r>
            <a:r>
              <a:rPr lang="fr-BE" sz="2000" dirty="0">
                <a:sym typeface="Wingdings" panose="05000000000000000000" pitchFamily="2" charset="2"/>
              </a:rPr>
              <a:t> </a:t>
            </a:r>
            <a:r>
              <a:rPr lang="fr-BE" sz="2000" i="1" dirty="0">
                <a:sym typeface="Wingdings" panose="05000000000000000000" pitchFamily="2" charset="2"/>
              </a:rPr>
              <a:t>Binding</a:t>
            </a:r>
            <a:r>
              <a:rPr lang="fr-BE" sz="2000" dirty="0">
                <a:sym typeface="Wingdings" panose="05000000000000000000" pitchFamily="2" charset="2"/>
              </a:rPr>
              <a:t> van </a:t>
            </a:r>
            <a:r>
              <a:rPr lang="fr-BE" sz="2000" i="1" dirty="0">
                <a:sym typeface="Wingdings" panose="05000000000000000000" pitchFamily="2" charset="2"/>
              </a:rPr>
              <a:t>Data</a:t>
            </a:r>
            <a:r>
              <a:rPr lang="fr-BE" sz="2000" dirty="0">
                <a:sym typeface="Wingdings" panose="05000000000000000000" pitchFamily="2" charset="2"/>
              </a:rPr>
              <a:t> maar </a:t>
            </a:r>
            <a:r>
              <a:rPr lang="fr-BE" sz="2000" dirty="0" err="1">
                <a:sym typeface="Wingdings" panose="05000000000000000000" pitchFamily="2" charset="2"/>
              </a:rPr>
              <a:t>ook</a:t>
            </a:r>
            <a:r>
              <a:rPr lang="fr-BE" sz="2000" dirty="0">
                <a:sym typeface="Wingdings" panose="05000000000000000000" pitchFamily="2" charset="2"/>
              </a:rPr>
              <a:t> van </a:t>
            </a:r>
            <a:r>
              <a:rPr lang="fr-BE" sz="2000" i="1" dirty="0" err="1">
                <a:sym typeface="Wingdings" panose="05000000000000000000" pitchFamily="2" charset="2"/>
              </a:rPr>
              <a:t>Commands</a:t>
            </a:r>
            <a:endParaRPr lang="fr-BE" sz="2000" i="1" dirty="0">
              <a:sym typeface="Wingdings" panose="05000000000000000000" pitchFamily="2" charset="2"/>
            </a:endParaRPr>
          </a:p>
          <a:p>
            <a:endParaRPr lang="fr-BE" sz="2000" dirty="0">
              <a:sym typeface="Wingdings" panose="05000000000000000000" pitchFamily="2" charset="2"/>
            </a:endParaRPr>
          </a:p>
          <a:p>
            <a:r>
              <a:rPr lang="fr-BE" sz="2000" i="1" dirty="0">
                <a:sym typeface="Wingdings" panose="05000000000000000000" pitchFamily="2" charset="2"/>
              </a:rPr>
              <a:t>Na</a:t>
            </a:r>
          </a:p>
          <a:p>
            <a:pPr lvl="1"/>
            <a:r>
              <a:rPr lang="fr-BE" sz="2000" dirty="0" err="1">
                <a:sym typeface="Wingdings" panose="05000000000000000000" pitchFamily="2" charset="2"/>
              </a:rPr>
              <a:t>Database</a:t>
            </a:r>
            <a:endParaRPr lang="fr-BE" sz="2000" dirty="0">
              <a:sym typeface="Wingdings" panose="05000000000000000000" pitchFamily="2" charset="2"/>
            </a:endParaRPr>
          </a:p>
          <a:p>
            <a:pPr lvl="1"/>
            <a:r>
              <a:rPr lang="fr-BE" sz="2000" dirty="0">
                <a:sym typeface="Wingdings" panose="05000000000000000000" pitchFamily="2" charset="2"/>
              </a:rPr>
              <a:t>MVVM Light Framework</a:t>
            </a:r>
            <a:endParaRPr lang="fr-BE" sz="2000" dirty="0"/>
          </a:p>
          <a:p>
            <a:pPr lvl="1"/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7905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BaseViewModel.cs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0" y="168279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System.Runtime.CompilerServices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WpfMVVMFirst.ViewModel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BaseViewModel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69724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612648" y="126876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System.Windows.Input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WpfMVVMFirst.ViewModel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CustomerViewModel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BaseViewModel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customer;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customer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2797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513428" y="1628800"/>
            <a:ext cx="8351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Customer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"Bert Boonen"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2000,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"Netherlands"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769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</a:t>
            </a:r>
            <a:r>
              <a:rPr lang="fr-BE" dirty="0"/>
              <a:t> </a:t>
            </a:r>
            <a:r>
              <a:rPr lang="fr-BE" sz="2800" dirty="0"/>
              <a:t>(</a:t>
            </a:r>
            <a:r>
              <a:rPr lang="fr-BE" sz="2800" dirty="0" err="1"/>
              <a:t>uit</a:t>
            </a:r>
            <a:r>
              <a:rPr lang="fr-BE" sz="2800" dirty="0"/>
              <a:t> </a:t>
            </a:r>
            <a:r>
              <a:rPr lang="fr-BE" sz="2800" dirty="0" err="1"/>
              <a:t>notities</a:t>
            </a:r>
            <a:r>
              <a:rPr lang="fr-BE" sz="2800" dirty="0"/>
              <a:t>)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971675"/>
            <a:ext cx="49720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2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52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TextBlock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TextBox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="Button"&gt;</a:t>
            </a:r>
          </a:p>
          <a:p>
            <a:pPr marL="0" indent="0">
              <a:buNone/>
            </a:pPr>
            <a:endParaRPr lang="nl-BE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nl-BE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="Name:" /&gt;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="" /&gt;</a:t>
            </a:r>
          </a:p>
          <a:p>
            <a:pPr marL="0" indent="0">
              <a:buNone/>
            </a:pPr>
            <a:endParaRPr lang="nl-BE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="Calculate Tax"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995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DataBinding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352928" cy="4495800"/>
          </a:xfrm>
        </p:spPr>
        <p:txBody>
          <a:bodyPr>
            <a:normAutofit/>
          </a:bodyPr>
          <a:lstStyle/>
          <a:p>
            <a:r>
              <a:rPr lang="nl-BE" sz="2400" i="1" dirty="0"/>
              <a:t>View</a:t>
            </a:r>
            <a:r>
              <a:rPr lang="nl-BE" sz="2400" dirty="0"/>
              <a:t> koppelen aan </a:t>
            </a:r>
            <a:r>
              <a:rPr lang="nl-BE" sz="2400" i="1" dirty="0" err="1"/>
              <a:t>ViewModel</a:t>
            </a:r>
            <a:endParaRPr lang="nl-BE" sz="2400" i="1" dirty="0"/>
          </a:p>
          <a:p>
            <a:r>
              <a:rPr lang="nl-BE" sz="2400" i="1" dirty="0" err="1"/>
              <a:t>DataContext</a:t>
            </a:r>
            <a:r>
              <a:rPr lang="nl-BE" sz="2400" dirty="0"/>
              <a:t> binden aan het </a:t>
            </a:r>
            <a:r>
              <a:rPr lang="nl-BE" sz="2400" i="1" dirty="0" err="1"/>
              <a:t>ViewModel</a:t>
            </a:r>
            <a:endParaRPr lang="nl-BE" sz="2400" i="1" dirty="0"/>
          </a:p>
        </p:txBody>
      </p:sp>
      <p:sp>
        <p:nvSpPr>
          <p:cNvPr id="9" name="Rechthoek 8"/>
          <p:cNvSpPr/>
          <p:nvPr/>
        </p:nvSpPr>
        <p:spPr>
          <a:xfrm>
            <a:off x="241622" y="2924944"/>
            <a:ext cx="87948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clr-namespace:WpfMVVMFirst.View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clr-namespace:WpfMVVMFirst.ViewModel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fr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viewmodel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CustomerViewModel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="CustomerViewModel"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3678423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4" name="Rechthoek 3"/>
          <p:cNvSpPr/>
          <p:nvPr/>
        </p:nvSpPr>
        <p:spPr>
          <a:xfrm>
            <a:off x="467544" y="1556792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.Name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.Amount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.Country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.Tax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4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64" y="3717032"/>
            <a:ext cx="3945350" cy="29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5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fr-BE" sz="2800" dirty="0" err="1">
                <a:solidFill>
                  <a:srgbClr val="00B050"/>
                </a:solidFill>
              </a:rPr>
              <a:t>Berekenen</a:t>
            </a:r>
            <a:r>
              <a:rPr lang="fr-BE" sz="2800" dirty="0">
                <a:solidFill>
                  <a:srgbClr val="00B050"/>
                </a:solidFill>
              </a:rPr>
              <a:t> van </a:t>
            </a:r>
            <a:r>
              <a:rPr lang="fr-BE" sz="2800" dirty="0" err="1">
                <a:solidFill>
                  <a:srgbClr val="00B050"/>
                </a:solidFill>
              </a:rPr>
              <a:t>Tax</a:t>
            </a:r>
            <a:r>
              <a:rPr lang="fr-BE" sz="2800" dirty="0">
                <a:solidFill>
                  <a:srgbClr val="00B050"/>
                </a:solidFill>
              </a:rPr>
              <a:t> via </a:t>
            </a:r>
            <a:r>
              <a:rPr lang="fr-BE" sz="2800" i="1" dirty="0">
                <a:solidFill>
                  <a:srgbClr val="00B050"/>
                </a:solidFill>
              </a:rPr>
              <a:t>Binding</a:t>
            </a:r>
          </a:p>
          <a:p>
            <a:r>
              <a:rPr lang="fr-BE" sz="2800" dirty="0"/>
              <a:t>Dus niet in de </a:t>
            </a:r>
            <a:r>
              <a:rPr lang="fr-BE" sz="2800" dirty="0" err="1"/>
              <a:t>CodeBehind</a:t>
            </a:r>
            <a:endParaRPr lang="fr-BE" sz="2800" dirty="0"/>
          </a:p>
          <a:p>
            <a:endParaRPr lang="fr-BE" sz="2800" dirty="0"/>
          </a:p>
          <a:p>
            <a:r>
              <a:rPr lang="fr-BE" sz="2800" dirty="0" err="1">
                <a:solidFill>
                  <a:srgbClr val="DA773A"/>
                </a:solidFill>
              </a:rPr>
              <a:t>Methode</a:t>
            </a:r>
            <a:r>
              <a:rPr lang="fr-BE" sz="2800" dirty="0">
                <a:solidFill>
                  <a:srgbClr val="DA773A"/>
                </a:solidFill>
              </a:rPr>
              <a:t> om </a:t>
            </a:r>
            <a:r>
              <a:rPr lang="fr-BE" sz="2800" dirty="0" err="1">
                <a:solidFill>
                  <a:srgbClr val="DA773A"/>
                </a:solidFill>
              </a:rPr>
              <a:t>Tax</a:t>
            </a:r>
            <a:r>
              <a:rPr lang="fr-BE" sz="2800" dirty="0">
                <a:solidFill>
                  <a:srgbClr val="DA773A"/>
                </a:solidFill>
              </a:rPr>
              <a:t> te </a:t>
            </a:r>
            <a:r>
              <a:rPr lang="fr-BE" sz="2800" dirty="0" err="1">
                <a:solidFill>
                  <a:srgbClr val="DA773A"/>
                </a:solidFill>
              </a:rPr>
              <a:t>berekenen</a:t>
            </a:r>
            <a:r>
              <a:rPr lang="fr-BE" sz="2800" dirty="0">
                <a:solidFill>
                  <a:srgbClr val="DA773A"/>
                </a:solidFill>
              </a:rPr>
              <a:t> in Model</a:t>
            </a:r>
          </a:p>
          <a:p>
            <a:r>
              <a:rPr lang="fr-BE" sz="2800" dirty="0" err="1">
                <a:solidFill>
                  <a:srgbClr val="DA773A"/>
                </a:solidFill>
              </a:rPr>
              <a:t>Methode</a:t>
            </a:r>
            <a:r>
              <a:rPr lang="fr-BE" sz="2800" dirty="0">
                <a:solidFill>
                  <a:srgbClr val="DA773A"/>
                </a:solidFill>
              </a:rPr>
              <a:t> in </a:t>
            </a:r>
            <a:r>
              <a:rPr lang="fr-BE" sz="2800" i="1" dirty="0">
                <a:solidFill>
                  <a:srgbClr val="DA773A"/>
                </a:solidFill>
              </a:rPr>
              <a:t>Model</a:t>
            </a:r>
            <a:r>
              <a:rPr lang="fr-BE" sz="2800" dirty="0">
                <a:solidFill>
                  <a:srgbClr val="DA773A"/>
                </a:solidFill>
              </a:rPr>
              <a:t> </a:t>
            </a:r>
            <a:r>
              <a:rPr lang="fr-BE" sz="2800" dirty="0" err="1">
                <a:solidFill>
                  <a:srgbClr val="99CC00"/>
                </a:solidFill>
              </a:rPr>
              <a:t>wordt</a:t>
            </a:r>
            <a:r>
              <a:rPr lang="fr-BE" sz="2800" dirty="0">
                <a:solidFill>
                  <a:srgbClr val="99CC00"/>
                </a:solidFill>
              </a:rPr>
              <a:t> via </a:t>
            </a:r>
            <a:r>
              <a:rPr lang="fr-BE" sz="2800" i="1" dirty="0" err="1">
                <a:solidFill>
                  <a:srgbClr val="99CC00"/>
                </a:solidFill>
              </a:rPr>
              <a:t>ViewModel</a:t>
            </a:r>
            <a:r>
              <a:rPr lang="fr-BE" sz="2800" dirty="0">
                <a:solidFill>
                  <a:srgbClr val="99CC00"/>
                </a:solidFill>
              </a:rPr>
              <a:t> </a:t>
            </a:r>
            <a:r>
              <a:rPr lang="fr-BE" sz="2800" dirty="0" err="1">
                <a:solidFill>
                  <a:srgbClr val="99CC00"/>
                </a:solidFill>
              </a:rPr>
              <a:t>opgeroepen</a:t>
            </a:r>
            <a:r>
              <a:rPr lang="fr-BE" sz="2800" dirty="0">
                <a:solidFill>
                  <a:srgbClr val="99CC00"/>
                </a:solidFill>
              </a:rPr>
              <a:t> na </a:t>
            </a:r>
            <a:r>
              <a:rPr lang="fr-BE" sz="2800" i="1" dirty="0">
                <a:solidFill>
                  <a:srgbClr val="99CC00"/>
                </a:solidFill>
              </a:rPr>
              <a:t>Binding</a:t>
            </a:r>
            <a:endParaRPr lang="fr-BE" sz="1200" i="1" dirty="0">
              <a:solidFill>
                <a:srgbClr val="00B05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5031118"/>
            <a:ext cx="2160240" cy="16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5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Customer.cs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public </a:t>
            </a:r>
            <a:r>
              <a:rPr lang="nl-BE" sz="2100" dirty="0" err="1">
                <a:solidFill>
                  <a:srgbClr val="DA773A"/>
                </a:solidFill>
                <a:latin typeface="Consolas" panose="020B0609020204030204" pitchFamily="49" charset="0"/>
              </a:rPr>
              <a:t>void</a:t>
            </a: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 </a:t>
            </a:r>
            <a:r>
              <a:rPr lang="nl-BE" sz="2100" dirty="0" err="1">
                <a:solidFill>
                  <a:srgbClr val="DA773A"/>
                </a:solidFill>
                <a:latin typeface="Consolas" panose="020B0609020204030204" pitchFamily="49" charset="0"/>
              </a:rPr>
              <a:t>CalculateTax</a:t>
            </a: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&gt; 2000)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&gt; 1000)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2100" dirty="0">
                <a:solidFill>
                  <a:srgbClr val="DA773A"/>
                </a:solidFill>
                <a:latin typeface="Consolas" panose="020B0609020204030204" pitchFamily="49" charset="0"/>
              </a:rPr>
              <a:t>}</a:t>
            </a:r>
            <a:endParaRPr lang="nl-BE" sz="2100" i="1" dirty="0">
              <a:solidFill>
                <a:srgbClr val="DA773A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</a:t>
            </a:r>
            <a:r>
              <a:rPr lang="nl-BE" dirty="0"/>
              <a:t> Property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De communicatie tussen </a:t>
            </a:r>
            <a:r>
              <a:rPr lang="nl-BE" sz="2400" i="1" dirty="0"/>
              <a:t>View</a:t>
            </a:r>
            <a:r>
              <a:rPr lang="nl-BE" sz="2400" dirty="0"/>
              <a:t> en </a:t>
            </a:r>
            <a:r>
              <a:rPr lang="nl-BE" sz="2400" i="1" dirty="0" err="1"/>
              <a:t>ViewModel</a:t>
            </a:r>
            <a:r>
              <a:rPr lang="nl-BE" sz="2400" dirty="0"/>
              <a:t> gebeurt door middel van </a:t>
            </a:r>
            <a:r>
              <a:rPr lang="nl-BE" sz="2400" i="1" dirty="0" err="1"/>
              <a:t>Commands</a:t>
            </a:r>
            <a:r>
              <a:rPr lang="nl-BE" sz="2400" i="1" dirty="0"/>
              <a:t> (</a:t>
            </a:r>
            <a:r>
              <a:rPr lang="nl-BE" sz="2400" dirty="0"/>
              <a:t>hier alleen </a:t>
            </a:r>
            <a:r>
              <a:rPr lang="nl-BE" sz="2400" i="1" dirty="0" err="1">
                <a:solidFill>
                  <a:srgbClr val="92D050"/>
                </a:solidFill>
              </a:rPr>
              <a:t>CalculateTaxCommand</a:t>
            </a:r>
            <a:r>
              <a:rPr lang="nl-BE" sz="2400" i="1" dirty="0"/>
              <a:t>)</a:t>
            </a:r>
            <a:r>
              <a:rPr lang="nl-BE" sz="2400" dirty="0"/>
              <a:t>.</a:t>
            </a:r>
          </a:p>
          <a:p>
            <a:r>
              <a:rPr lang="nl-BE" sz="2400" dirty="0"/>
              <a:t>Elk </a:t>
            </a:r>
            <a:r>
              <a:rPr lang="nl-BE" sz="2400" i="1" dirty="0" err="1"/>
              <a:t>Command</a:t>
            </a:r>
            <a:r>
              <a:rPr lang="nl-BE" sz="2400" dirty="0"/>
              <a:t> is gebaseerd op een klasse die de interface </a:t>
            </a:r>
            <a:r>
              <a:rPr lang="nl-BE" sz="2400" i="1" dirty="0" err="1"/>
              <a:t>ICommand</a:t>
            </a:r>
            <a:r>
              <a:rPr lang="nl-BE" sz="2400" dirty="0"/>
              <a:t> implementeert (naar analogie met </a:t>
            </a:r>
            <a:r>
              <a:rPr lang="nl-BE" sz="2400" i="1" dirty="0"/>
              <a:t>Customer</a:t>
            </a:r>
            <a:r>
              <a:rPr lang="nl-BE" sz="2400" dirty="0"/>
              <a:t> die </a:t>
            </a:r>
            <a:r>
              <a:rPr lang="nl-BE" sz="2400" dirty="0" err="1"/>
              <a:t>INotifyPropertyChanged</a:t>
            </a:r>
            <a:r>
              <a:rPr lang="nl-BE" sz="2400" dirty="0"/>
              <a:t> implementeert)</a:t>
            </a:r>
          </a:p>
          <a:p>
            <a:r>
              <a:rPr lang="nl-BE" sz="2400" dirty="0"/>
              <a:t>Voorlopig gebruiken we voor alle </a:t>
            </a:r>
            <a:r>
              <a:rPr lang="nl-BE" sz="2400" i="1" dirty="0" err="1"/>
              <a:t>Commands</a:t>
            </a:r>
            <a:r>
              <a:rPr lang="nl-BE" sz="2400" dirty="0"/>
              <a:t> dezelfde </a:t>
            </a:r>
            <a:r>
              <a:rPr lang="nl-BE" sz="2400" i="1" dirty="0" err="1"/>
              <a:t>BaseCommand</a:t>
            </a:r>
            <a:r>
              <a:rPr lang="nl-BE" sz="2400" i="1" dirty="0"/>
              <a:t>-klasse</a:t>
            </a:r>
            <a:r>
              <a:rPr lang="nl-BE" sz="2400" dirty="0"/>
              <a:t>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23" y="1988840"/>
            <a:ext cx="6572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7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BaseCommand.cs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755576" y="1628800"/>
            <a:ext cx="66247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System.Windows.Input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WpfMVVMFirst.ViewModel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actie;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BaseCommand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Actie)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actie = Actie;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EventHandler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actie.Invoke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811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CustomerViewModel.cs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i="1" dirty="0" err="1">
                <a:solidFill>
                  <a:srgbClr val="99CC00"/>
                </a:solidFill>
              </a:rPr>
              <a:t>CalculateTaxCommand</a:t>
            </a:r>
            <a:r>
              <a:rPr lang="nl-BE" sz="2400" dirty="0"/>
              <a:t> wordt als property gedeclareerd in code </a:t>
            </a:r>
            <a:r>
              <a:rPr lang="nl-BE" sz="2400" dirty="0" err="1">
                <a:solidFill>
                  <a:srgbClr val="99CC00"/>
                </a:solidFill>
              </a:rPr>
              <a:t>ViewModel</a:t>
            </a:r>
            <a:r>
              <a:rPr lang="nl-BE" sz="2400" dirty="0"/>
              <a:t> zodat de </a:t>
            </a:r>
            <a:r>
              <a:rPr lang="nl-BE" sz="2400" dirty="0">
                <a:solidFill>
                  <a:srgbClr val="00B050"/>
                </a:solidFill>
              </a:rPr>
              <a:t>View</a:t>
            </a:r>
            <a:r>
              <a:rPr lang="nl-BE" sz="2400" dirty="0"/>
              <a:t> er </a:t>
            </a:r>
            <a:r>
              <a:rPr lang="nl-BE" sz="2400" dirty="0">
                <a:solidFill>
                  <a:srgbClr val="00B050"/>
                </a:solidFill>
              </a:rPr>
              <a:t>Binding</a:t>
            </a:r>
            <a:r>
              <a:rPr lang="nl-BE" sz="2400" dirty="0"/>
              <a:t> mee kan doen</a:t>
            </a:r>
          </a:p>
        </p:txBody>
      </p:sp>
      <p:sp>
        <p:nvSpPr>
          <p:cNvPr id="4" name="Rechthoek 3"/>
          <p:cNvSpPr/>
          <p:nvPr/>
        </p:nvSpPr>
        <p:spPr>
          <a:xfrm>
            <a:off x="953344" y="3068960"/>
            <a:ext cx="81906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public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CalculateTaxCommand</a:t>
            </a:r>
            <a:endParaRPr lang="nl-BE" dirty="0">
              <a:solidFill>
                <a:srgbClr val="99CC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}</a:t>
            </a:r>
            <a:endParaRPr lang="nl-BE" dirty="0">
              <a:solidFill>
                <a:srgbClr val="99CC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46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08" y="2852936"/>
            <a:ext cx="2681880" cy="16519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CustomerViewModel.cs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Bij instantiëren wordt de uit te voeren code nog geïmplementeerd.</a:t>
            </a:r>
          </a:p>
        </p:txBody>
      </p:sp>
      <p:sp>
        <p:nvSpPr>
          <p:cNvPr id="4" name="Rechthoek 3"/>
          <p:cNvSpPr/>
          <p:nvPr/>
        </p:nvSpPr>
        <p:spPr>
          <a:xfrm>
            <a:off x="899592" y="2636912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LadenCustomer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BerekenTax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BerekenTax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DA773A"/>
                </a:solidFill>
                <a:latin typeface="Consolas" panose="020B0609020204030204" pitchFamily="49" charset="0"/>
              </a:rPr>
              <a:t>Customer.CalculateTax</a:t>
            </a:r>
            <a:r>
              <a:rPr lang="nl-BE" dirty="0">
                <a:solidFill>
                  <a:srgbClr val="DA773A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411266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Het uit te voeren </a:t>
            </a:r>
            <a:r>
              <a:rPr lang="nl-BE" sz="2400" dirty="0" err="1">
                <a:solidFill>
                  <a:srgbClr val="99CC00"/>
                </a:solidFill>
              </a:rPr>
              <a:t>Command</a:t>
            </a:r>
            <a:r>
              <a:rPr lang="nl-BE" sz="2400" dirty="0"/>
              <a:t> wordt via </a:t>
            </a:r>
            <a:r>
              <a:rPr lang="nl-BE" sz="2400" i="1" dirty="0">
                <a:solidFill>
                  <a:srgbClr val="00B050"/>
                </a:solidFill>
              </a:rPr>
              <a:t>Binding</a:t>
            </a:r>
            <a:r>
              <a:rPr lang="nl-BE" sz="2400" dirty="0"/>
              <a:t> doorgegeven aan het </a:t>
            </a:r>
            <a:r>
              <a:rPr lang="nl-BE" sz="2400" dirty="0" err="1"/>
              <a:t>Command</a:t>
            </a:r>
            <a:r>
              <a:rPr lang="nl-BE" sz="2400" dirty="0"/>
              <a:t>-attribuut van de Button</a:t>
            </a:r>
          </a:p>
        </p:txBody>
      </p:sp>
      <p:sp>
        <p:nvSpPr>
          <p:cNvPr id="4" name="Rechthoek 3"/>
          <p:cNvSpPr/>
          <p:nvPr/>
        </p:nvSpPr>
        <p:spPr>
          <a:xfrm>
            <a:off x="971600" y="3284984"/>
            <a:ext cx="81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Content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="Calculate Tax"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CalculateTaxCommand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4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18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Proberen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BE" dirty="0" err="1"/>
              <a:t>Waarom</a:t>
            </a:r>
            <a:r>
              <a:rPr lang="fr-BE" dirty="0"/>
              <a:t> </a:t>
            </a:r>
            <a:r>
              <a:rPr lang="fr-BE" dirty="0" err="1"/>
              <a:t>werkt</a:t>
            </a:r>
            <a:r>
              <a:rPr lang="fr-BE" dirty="0"/>
              <a:t> het niet?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98" y="2492896"/>
            <a:ext cx="46101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4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NotifyPropertyChanged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&gt; 2000)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&gt; 1000)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DA773A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sz="3200" dirty="0">
                <a:solidFill>
                  <a:srgbClr val="DA773A"/>
                </a:solidFill>
                <a:latin typeface="Consolas" panose="020B0609020204030204" pitchFamily="49" charset="0"/>
              </a:rPr>
              <a:t>("Tax");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7025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WpfMVVMSecond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/>
          </a:bodyPr>
          <a:lstStyle/>
          <a:p>
            <a:r>
              <a:rPr lang="nl-BE" dirty="0"/>
              <a:t>File | Open WPF Project</a:t>
            </a:r>
          </a:p>
          <a:p>
            <a:r>
              <a:rPr lang="fr-BE" dirty="0" err="1"/>
              <a:t>WpfMVVMSecond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140968"/>
            <a:ext cx="3419475" cy="34956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125531"/>
            <a:ext cx="3360096" cy="35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39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DA773A"/>
                </a:solidFill>
              </a:rPr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Student.cs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5342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95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rgbClr val="99CC00"/>
                </a:solidFill>
              </a:rPr>
              <a:t>ViewModel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500" dirty="0"/>
              <a:t>Klasse </a:t>
            </a:r>
            <a:r>
              <a:rPr lang="nl-BE" sz="2500" dirty="0" err="1"/>
              <a:t>StudentenViewModel.cs</a:t>
            </a:r>
            <a:endParaRPr lang="nl-BE" sz="2500" dirty="0"/>
          </a:p>
          <a:p>
            <a:r>
              <a:rPr lang="nl-BE" sz="2500" dirty="0"/>
              <a:t>Dit </a:t>
            </a:r>
            <a:r>
              <a:rPr lang="nl-BE" sz="2500" dirty="0" err="1"/>
              <a:t>ViewModel</a:t>
            </a:r>
            <a:r>
              <a:rPr lang="nl-BE" sz="2500" dirty="0"/>
              <a:t> stelt een </a:t>
            </a:r>
            <a:r>
              <a:rPr lang="nl-BE" sz="2500" dirty="0">
                <a:solidFill>
                  <a:srgbClr val="99CC00"/>
                </a:solidFill>
              </a:rPr>
              <a:t>collectie van Student-objecten</a:t>
            </a:r>
            <a:r>
              <a:rPr lang="nl-BE" sz="2500" dirty="0"/>
              <a:t> ter beschikking aan de View.</a:t>
            </a:r>
          </a:p>
          <a:p>
            <a:r>
              <a:rPr lang="nl-BE" sz="2500" dirty="0"/>
              <a:t>We kiezen voor een </a:t>
            </a:r>
            <a:r>
              <a:rPr lang="nl-BE" sz="2500" dirty="0" err="1">
                <a:solidFill>
                  <a:srgbClr val="99CC00"/>
                </a:solidFill>
              </a:rPr>
              <a:t>ObservableCollection</a:t>
            </a:r>
            <a:r>
              <a:rPr lang="nl-BE" sz="2500" dirty="0"/>
              <a:t> omdat dit type zorgt voor communicatie tussen View en </a:t>
            </a:r>
            <a:r>
              <a:rPr lang="nl-BE" sz="2500" dirty="0" err="1"/>
              <a:t>ViewModel</a:t>
            </a:r>
            <a:r>
              <a:rPr lang="nl-BE" sz="2500" dirty="0"/>
              <a:t> bij wijzigingen in de </a:t>
            </a:r>
            <a:r>
              <a:rPr lang="nl-BE" sz="2500" dirty="0" err="1"/>
              <a:t>bounded</a:t>
            </a:r>
            <a:r>
              <a:rPr lang="nl-BE" sz="2500" dirty="0"/>
              <a:t> data.</a:t>
            </a:r>
          </a:p>
          <a:p>
            <a:endParaRPr lang="nl-BE" sz="25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331796"/>
            <a:ext cx="2376264" cy="24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5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StudentViewModel.cs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6219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6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Het </a:t>
            </a:r>
            <a:r>
              <a:rPr lang="nl-BE" i="1" dirty="0">
                <a:solidFill>
                  <a:srgbClr val="DA773A"/>
                </a:solidFill>
              </a:rPr>
              <a:t>Model</a:t>
            </a:r>
            <a:r>
              <a:rPr lang="nl-BE" dirty="0"/>
              <a:t> beschrijft de data of objecten waarmee gewerkt wordt.</a:t>
            </a:r>
          </a:p>
          <a:p>
            <a:r>
              <a:rPr lang="nl-BE" dirty="0"/>
              <a:t>Het </a:t>
            </a:r>
            <a:r>
              <a:rPr lang="nl-BE" i="1" dirty="0">
                <a:solidFill>
                  <a:srgbClr val="DA773A"/>
                </a:solidFill>
              </a:rPr>
              <a:t>Model</a:t>
            </a:r>
            <a:r>
              <a:rPr lang="nl-BE" dirty="0"/>
              <a:t> bestaat volledig zelfstandig en refereert nooit naar </a:t>
            </a:r>
            <a:r>
              <a:rPr lang="nl-BE" dirty="0">
                <a:solidFill>
                  <a:srgbClr val="00B050"/>
                </a:solidFill>
              </a:rPr>
              <a:t>View</a:t>
            </a:r>
            <a:r>
              <a:rPr lang="nl-BE" dirty="0"/>
              <a:t> of </a:t>
            </a:r>
            <a:r>
              <a:rPr lang="nl-BE" dirty="0" err="1">
                <a:solidFill>
                  <a:srgbClr val="99CC00"/>
                </a:solidFill>
              </a:rPr>
              <a:t>ViewModel</a:t>
            </a:r>
            <a:r>
              <a:rPr lang="nl-BE" dirty="0"/>
              <a:t> (omgekeerd wel).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825082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67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Constructor</a:t>
            </a:r>
            <a:r>
              <a:rPr lang="nl-BE" sz="2400" dirty="0"/>
              <a:t> om collectie te </a:t>
            </a:r>
            <a:r>
              <a:rPr lang="nl-BE" sz="2400" dirty="0" err="1"/>
              <a:t>instantïeren</a:t>
            </a:r>
            <a:r>
              <a:rPr lang="nl-BE" sz="2400" dirty="0"/>
              <a:t> en op te vullen met data</a:t>
            </a:r>
          </a:p>
        </p:txBody>
      </p:sp>
      <p:sp>
        <p:nvSpPr>
          <p:cNvPr id="4" name="Rechthoek 3"/>
          <p:cNvSpPr/>
          <p:nvPr/>
        </p:nvSpPr>
        <p:spPr>
          <a:xfrm>
            <a:off x="683568" y="2708920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nummer;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LadenStudenten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LadenStudenten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Studenten =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ObservableCollection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"Jef 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Verboven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2));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"Hans 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Verkerken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1));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"Lies Pauwels"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3));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"Stefanie Moreels"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2));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83022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clr-namespace:WpfMVVSecond.View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clr-namespace:WpfMVVMSecond.ViewModel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fr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viewmodel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StudentenViewModel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="StudentenViewModel"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</a:p>
          <a:p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..</a:t>
            </a:r>
          </a:p>
          <a:p>
            <a:endParaRPr lang="fr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BE" sz="2000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Studenten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66420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MainWindow.xaml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610" y="2587656"/>
            <a:ext cx="3419475" cy="3495675"/>
          </a:xfrm>
          <a:prstGeom prst="rect">
            <a:avLst/>
          </a:prstGeom>
        </p:spPr>
      </p:pic>
      <p:sp>
        <p:nvSpPr>
          <p:cNvPr id="5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nl-BE" dirty="0"/>
              <a:t>Wat nog i/h </a:t>
            </a:r>
            <a:r>
              <a:rPr lang="nl-BE" dirty="0" err="1"/>
              <a:t>ViewModel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7899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err="1">
                <a:solidFill>
                  <a:srgbClr val="99CC00"/>
                </a:solidFill>
              </a:rPr>
              <a:t>Commands</a:t>
            </a:r>
            <a:r>
              <a:rPr lang="nl-BE" sz="3200" dirty="0">
                <a:solidFill>
                  <a:srgbClr val="99CC00"/>
                </a:solidFill>
              </a:rPr>
              <a:t> in </a:t>
            </a:r>
            <a:r>
              <a:rPr lang="nl-BE" sz="3200" dirty="0" err="1">
                <a:solidFill>
                  <a:srgbClr val="99CC00"/>
                </a:solidFill>
              </a:rPr>
              <a:t>ViewModel</a:t>
            </a:r>
            <a:endParaRPr lang="nl-BE" sz="3200" dirty="0">
              <a:solidFill>
                <a:srgbClr val="99CC0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612648" y="1772816"/>
            <a:ext cx="8423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BE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00B050"/>
                </a:solidFill>
                <a:latin typeface="Consolas" panose="020B0609020204030204" pitchFamily="49" charset="0"/>
              </a:rPr>
              <a:t>/ verkorte schrijfwijze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9862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Commands</a:t>
            </a:r>
            <a:r>
              <a:rPr lang="nl-BE" dirty="0"/>
              <a:t> in </a:t>
            </a:r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539552" y="1844824"/>
            <a:ext cx="77745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LadenStudenten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KoppelenCommands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(Toevoegen);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BaseCommand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(Verwijderen);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8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</a:t>
            </a:r>
          </a:p>
        </p:txBody>
      </p:sp>
      <p:sp>
        <p:nvSpPr>
          <p:cNvPr id="5" name="Rechthoek 4"/>
          <p:cNvSpPr/>
          <p:nvPr/>
        </p:nvSpPr>
        <p:spPr>
          <a:xfrm>
            <a:off x="539552" y="1988840"/>
            <a:ext cx="8604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Toevoegen()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"Student 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+ (++nummer),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"2 ITF"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nummer));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6010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Verwijderen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200" dirty="0"/>
              <a:t>Verwijderen geselecteerde student in </a:t>
            </a:r>
            <a:r>
              <a:rPr lang="nl-BE" sz="2200" dirty="0" err="1"/>
              <a:t>DataGrid</a:t>
            </a:r>
            <a:r>
              <a:rPr lang="nl-BE" sz="2200" dirty="0"/>
              <a:t> uit collectie.</a:t>
            </a:r>
          </a:p>
          <a:p>
            <a:endParaRPr lang="nl-BE" sz="2200" dirty="0"/>
          </a:p>
          <a:p>
            <a:r>
              <a:rPr lang="nl-BE" sz="2200" dirty="0"/>
              <a:t>MAAR hoe kent het </a:t>
            </a:r>
            <a:r>
              <a:rPr lang="nl-BE" sz="2200" dirty="0" err="1">
                <a:solidFill>
                  <a:srgbClr val="92D050"/>
                </a:solidFill>
              </a:rPr>
              <a:t>ViewModel</a:t>
            </a:r>
            <a:r>
              <a:rPr lang="nl-BE" sz="2200" dirty="0"/>
              <a:t> het geselecteerde item in de </a:t>
            </a:r>
            <a:r>
              <a:rPr lang="nl-BE" sz="2200" dirty="0" err="1">
                <a:solidFill>
                  <a:srgbClr val="00B050"/>
                </a:solidFill>
              </a:rPr>
              <a:t>DataGrid</a:t>
            </a:r>
            <a:r>
              <a:rPr lang="nl-BE" sz="2200" dirty="0"/>
              <a:t>?</a:t>
            </a:r>
          </a:p>
          <a:p>
            <a:endParaRPr lang="nl-BE" sz="2200" dirty="0"/>
          </a:p>
          <a:p>
            <a:r>
              <a:rPr lang="nl-BE" sz="2200" dirty="0"/>
              <a:t>Attribuut </a:t>
            </a:r>
            <a:r>
              <a:rPr lang="nl-BE" sz="2200" dirty="0" err="1">
                <a:solidFill>
                  <a:srgbClr val="00B050"/>
                </a:solidFill>
              </a:rPr>
              <a:t>SelectedItem</a:t>
            </a:r>
            <a:r>
              <a:rPr lang="nl-BE" sz="2200" dirty="0">
                <a:solidFill>
                  <a:srgbClr val="00B050"/>
                </a:solidFill>
              </a:rPr>
              <a:t> van de </a:t>
            </a:r>
            <a:r>
              <a:rPr lang="nl-BE" sz="2200" dirty="0" err="1">
                <a:solidFill>
                  <a:srgbClr val="00B050"/>
                </a:solidFill>
              </a:rPr>
              <a:t>DataGrid</a:t>
            </a:r>
            <a:r>
              <a:rPr lang="nl-BE" sz="2200" dirty="0">
                <a:solidFill>
                  <a:srgbClr val="00B050"/>
                </a:solidFill>
              </a:rPr>
              <a:t> </a:t>
            </a:r>
            <a:r>
              <a:rPr lang="nl-BE" sz="2200" dirty="0"/>
              <a:t>via binding doorgeven aan een </a:t>
            </a:r>
            <a:r>
              <a:rPr lang="nl-BE" sz="2200" dirty="0" err="1">
                <a:solidFill>
                  <a:srgbClr val="99CC00"/>
                </a:solidFill>
              </a:rPr>
              <a:t>SelectedItem</a:t>
            </a:r>
            <a:r>
              <a:rPr lang="nl-BE" sz="2200" dirty="0">
                <a:solidFill>
                  <a:srgbClr val="99CC00"/>
                </a:solidFill>
              </a:rPr>
              <a:t>-property in het </a:t>
            </a:r>
            <a:r>
              <a:rPr lang="nl-BE" sz="2200" dirty="0" err="1">
                <a:solidFill>
                  <a:srgbClr val="99CC00"/>
                </a:solidFill>
              </a:rPr>
              <a:t>ViewModel</a:t>
            </a:r>
            <a:r>
              <a:rPr lang="nl-BE" sz="2200" dirty="0"/>
              <a:t>.</a:t>
            </a:r>
          </a:p>
          <a:p>
            <a:endParaRPr lang="nl-BE" sz="2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5045616"/>
            <a:ext cx="1584176" cy="16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53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SelectedItem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611072" y="1988840"/>
            <a:ext cx="75326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99CC00"/>
                </a:solidFill>
                <a:latin typeface="Consolas" panose="020B0609020204030204" pitchFamily="49" charset="0"/>
              </a:rPr>
              <a:t>public Student </a:t>
            </a:r>
            <a:r>
              <a:rPr lang="nl-BE" dirty="0" err="1">
                <a:solidFill>
                  <a:srgbClr val="99CC00"/>
                </a:solidFill>
                <a:latin typeface="Consolas" panose="020B0609020204030204" pitchFamily="49" charset="0"/>
              </a:rPr>
              <a:t>SelectedItem</a:t>
            </a:r>
            <a:endParaRPr lang="nl-BE" dirty="0">
              <a:solidFill>
                <a:srgbClr val="99CC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013176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88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Verwijderen</a:t>
            </a:r>
          </a:p>
        </p:txBody>
      </p:sp>
      <p:sp>
        <p:nvSpPr>
          <p:cNvPr id="4" name="Rechthoek 3"/>
          <p:cNvSpPr/>
          <p:nvPr/>
        </p:nvSpPr>
        <p:spPr>
          <a:xfrm>
            <a:off x="580989" y="1844824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Verwijderen()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Studenten.Remove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4751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4" name="Rechthoek 3"/>
          <p:cNvSpPr/>
          <p:nvPr/>
        </p:nvSpPr>
        <p:spPr>
          <a:xfrm>
            <a:off x="539552" y="1772816"/>
            <a:ext cx="85478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StudentenViewModel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="Verwijderen"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="Bottom"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DeleteStudentCommand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="Toevoegen"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="Bottom"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="Top"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="30"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Studenten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663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Het model bevat de klasse </a:t>
            </a:r>
            <a:r>
              <a:rPr lang="nl-BE" i="1" dirty="0">
                <a:solidFill>
                  <a:srgbClr val="DA773A"/>
                </a:solidFill>
              </a:rPr>
              <a:t>Student</a:t>
            </a:r>
            <a:r>
              <a:rPr lang="nl-BE" dirty="0"/>
              <a:t> met de eigenschappen </a:t>
            </a:r>
            <a:r>
              <a:rPr lang="nl-BE" i="1" dirty="0"/>
              <a:t>Naam</a:t>
            </a:r>
            <a:r>
              <a:rPr lang="nl-BE" dirty="0"/>
              <a:t>, </a:t>
            </a:r>
            <a:r>
              <a:rPr lang="nl-BE" i="1" dirty="0"/>
              <a:t>Jaar</a:t>
            </a:r>
            <a:r>
              <a:rPr lang="nl-BE" dirty="0"/>
              <a:t>, </a:t>
            </a:r>
            <a:r>
              <a:rPr lang="nl-BE" i="1" dirty="0"/>
              <a:t>Groep</a:t>
            </a:r>
            <a:r>
              <a:rPr lang="nl-BE" dirty="0"/>
              <a:t>.</a:t>
            </a:r>
          </a:p>
          <a:p>
            <a:r>
              <a:rPr lang="nl-BE" dirty="0"/>
              <a:t>Het model beschrijft in de klasse Student niet de lay-out (font, </a:t>
            </a:r>
            <a:r>
              <a:rPr lang="nl-BE" dirty="0" err="1"/>
              <a:t>size</a:t>
            </a:r>
            <a:r>
              <a:rPr lang="nl-BE" dirty="0"/>
              <a:t>, </a:t>
            </a:r>
            <a:r>
              <a:rPr lang="nl-BE" dirty="0" err="1"/>
              <a:t>style</a:t>
            </a:r>
            <a:r>
              <a:rPr lang="nl-BE" dirty="0"/>
              <a:t>) van een student-object.</a:t>
            </a:r>
          </a:p>
          <a:p>
            <a:r>
              <a:rPr lang="nl-BE" dirty="0"/>
              <a:t>Het model is een </a:t>
            </a:r>
            <a:r>
              <a:rPr lang="nl-BE" dirty="0" err="1"/>
              <a:t>XML-file</a:t>
            </a:r>
            <a:r>
              <a:rPr lang="nl-BE" dirty="0"/>
              <a:t> met afzonderlijke studentobjecten.</a:t>
            </a:r>
          </a:p>
          <a:p>
            <a:r>
              <a:rPr lang="nl-BE" dirty="0"/>
              <a:t>Het model is een data access laag (</a:t>
            </a:r>
            <a:r>
              <a:rPr lang="nl-BE" i="1" dirty="0"/>
              <a:t>Dapper</a:t>
            </a:r>
            <a:r>
              <a:rPr lang="nl-BE" dirty="0"/>
              <a:t>, </a:t>
            </a:r>
            <a:r>
              <a:rPr lang="nl-BE" i="1" dirty="0" err="1"/>
              <a:t>LinqToSQL</a:t>
            </a:r>
            <a:r>
              <a:rPr lang="nl-BE" dirty="0"/>
              <a:t>, </a:t>
            </a:r>
            <a:r>
              <a:rPr lang="nl-BE" i="1" dirty="0"/>
              <a:t>EF</a:t>
            </a:r>
            <a:r>
              <a:rPr lang="nl-BE" dirty="0"/>
              <a:t>) die de koppeling legt naar een tabel </a:t>
            </a:r>
            <a:r>
              <a:rPr lang="nl-BE" i="1" dirty="0"/>
              <a:t>Student</a:t>
            </a:r>
            <a:r>
              <a:rPr lang="nl-BE" dirty="0"/>
              <a:t> in een database.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0818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WpfMVVMThird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/>
          </a:bodyPr>
          <a:lstStyle/>
          <a:p>
            <a:r>
              <a:rPr lang="nl-BE" dirty="0"/>
              <a:t>File | Open WPF Project</a:t>
            </a:r>
          </a:p>
          <a:p>
            <a:r>
              <a:rPr lang="fr-BE" i="1" dirty="0" err="1"/>
              <a:t>WpfMVVMThird</a:t>
            </a:r>
            <a:endParaRPr lang="nl-BE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236" y="3140968"/>
            <a:ext cx="4892812" cy="327965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37" y="3140967"/>
            <a:ext cx="2663220" cy="32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274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BaseModel.cs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72816"/>
            <a:ext cx="8460432" cy="35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57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DA773A"/>
                </a:solidFill>
              </a:rPr>
              <a:t>Klas.cs</a:t>
            </a:r>
            <a:r>
              <a:rPr lang="fr-BE" dirty="0">
                <a:solidFill>
                  <a:srgbClr val="DA773A"/>
                </a:solidFill>
              </a:rPr>
              <a:t> en </a:t>
            </a:r>
            <a:r>
              <a:rPr lang="fr-BE" dirty="0" err="1">
                <a:solidFill>
                  <a:srgbClr val="DA773A"/>
                </a:solidFill>
              </a:rPr>
              <a:t>Student.cs</a:t>
            </a:r>
            <a:endParaRPr lang="nl-BE" dirty="0">
              <a:solidFill>
                <a:srgbClr val="DA773A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7" y="1772816"/>
            <a:ext cx="3891136" cy="478053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79" y="2132856"/>
            <a:ext cx="451276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52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99CC00"/>
                </a:solidFill>
              </a:rPr>
              <a:t>StudentEnKlasViewModel.cs</a:t>
            </a:r>
            <a:endParaRPr lang="nl-BE" dirty="0">
              <a:solidFill>
                <a:srgbClr val="99CC0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12" y="2411514"/>
            <a:ext cx="6048672" cy="4054424"/>
          </a:xfrm>
          <a:prstGeom prst="rect">
            <a:avLst/>
          </a:prstGeom>
        </p:spPr>
      </p:pic>
      <p:sp>
        <p:nvSpPr>
          <p:cNvPr id="6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63362" cy="4495800"/>
          </a:xfrm>
        </p:spPr>
        <p:txBody>
          <a:bodyPr>
            <a:normAutofit/>
          </a:bodyPr>
          <a:lstStyle/>
          <a:p>
            <a:r>
              <a:rPr lang="fr-BE" dirty="0"/>
              <a:t>Wat </a:t>
            </a:r>
            <a:r>
              <a:rPr lang="fr-BE" dirty="0" err="1"/>
              <a:t>heeft</a:t>
            </a:r>
            <a:r>
              <a:rPr lang="fr-BE" dirty="0"/>
              <a:t> de </a:t>
            </a:r>
            <a:r>
              <a:rPr lang="fr-BE" dirty="0" err="1"/>
              <a:t>View</a:t>
            </a:r>
            <a:r>
              <a:rPr lang="fr-BE" dirty="0"/>
              <a:t> </a:t>
            </a:r>
            <a:r>
              <a:rPr lang="fr-BE" dirty="0" err="1"/>
              <a:t>nodig</a:t>
            </a:r>
            <a:r>
              <a:rPr lang="fr-BE" dirty="0"/>
              <a:t>?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838881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99CC00"/>
                </a:solidFill>
              </a:rPr>
              <a:t>StudentEnKlasViewModel.cs</a:t>
            </a:r>
            <a:endParaRPr lang="nl-BE" dirty="0">
              <a:solidFill>
                <a:srgbClr val="99CC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6734328" cy="49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179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11342"/>
            <a:ext cx="6480720" cy="5246658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BE" dirty="0"/>
              <a:t>Data </a:t>
            </a:r>
            <a:r>
              <a:rPr lang="fr-BE" dirty="0" err="1"/>
              <a:t>inlezen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2802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Koppelen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3" y="1634589"/>
            <a:ext cx="6984776" cy="50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...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clr-namespace:WpfMVVThird.View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clr-namespace:WpfMVVMThird.ViewModel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fr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...</a:t>
            </a:r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viewmodel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StudentEnKlasViewModel</a:t>
            </a:r>
            <a:endParaRPr lang="en-US" sz="20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="StudentEnKlasViewModel"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nl-B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StudentEnKlasViewModel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&gt;</a:t>
            </a:r>
          </a:p>
          <a:p>
            <a:r>
              <a:rPr lang="fr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..</a:t>
            </a:r>
          </a:p>
          <a:p>
            <a:endParaRPr lang="fr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DataGrid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Studenten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41665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Resultaat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3" y="1916832"/>
            <a:ext cx="6991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98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="Verwijderen"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DeleteStudentCommand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="Toevoegen"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AddStudentCommand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</a:p>
          <a:p>
            <a:endParaRPr lang="fr-BE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SelectedItem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.Naam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="200" /&gt;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726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0016" cy="4495800"/>
          </a:xfrm>
        </p:spPr>
        <p:txBody>
          <a:bodyPr>
            <a:normAutofit/>
          </a:bodyPr>
          <a:lstStyle/>
          <a:p>
            <a:r>
              <a:rPr lang="nl-BE" sz="2800" dirty="0"/>
              <a:t>De </a:t>
            </a:r>
            <a:r>
              <a:rPr lang="nl-BE" sz="2800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 is de </a:t>
            </a:r>
            <a:r>
              <a:rPr lang="nl-BE" sz="2800" dirty="0" err="1"/>
              <a:t>presentatielaag</a:t>
            </a:r>
            <a:r>
              <a:rPr lang="nl-BE" sz="2800" dirty="0"/>
              <a:t> of de visuele weergave uitgewerkt in XAML.</a:t>
            </a:r>
          </a:p>
          <a:p>
            <a:r>
              <a:rPr lang="nl-BE" sz="2800" dirty="0"/>
              <a:t>De view bevat geen/weinig logica in de code-</a:t>
            </a:r>
            <a:r>
              <a:rPr lang="nl-BE" sz="2800" dirty="0" err="1"/>
              <a:t>behind</a:t>
            </a:r>
            <a:r>
              <a:rPr lang="nl-BE" sz="2800" dirty="0"/>
              <a:t>.</a:t>
            </a:r>
          </a:p>
          <a:p>
            <a:r>
              <a:rPr lang="nl-BE" sz="2800" dirty="0"/>
              <a:t>Data i/d </a:t>
            </a:r>
            <a:r>
              <a:rPr lang="nl-BE" sz="2800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 wordt aangeboden door het </a:t>
            </a:r>
            <a:r>
              <a:rPr lang="nl-BE" sz="2800" dirty="0" err="1">
                <a:solidFill>
                  <a:srgbClr val="92D050"/>
                </a:solidFill>
              </a:rPr>
              <a:t>ViewModel</a:t>
            </a:r>
            <a:r>
              <a:rPr lang="nl-BE" sz="2800" dirty="0"/>
              <a:t> aangeboden </a:t>
            </a:r>
          </a:p>
          <a:p>
            <a:r>
              <a:rPr lang="nl-BE" sz="2800" dirty="0"/>
              <a:t>De View communiceert alleen met het </a:t>
            </a:r>
            <a:r>
              <a:rPr lang="nl-BE" sz="2800" dirty="0" err="1"/>
              <a:t>ViewModel</a:t>
            </a:r>
            <a:r>
              <a:rPr lang="nl-BE" sz="2800" dirty="0"/>
              <a:t> via </a:t>
            </a:r>
            <a:r>
              <a:rPr lang="nl-BE" sz="2800" dirty="0">
                <a:solidFill>
                  <a:srgbClr val="00B050"/>
                </a:solidFill>
              </a:rPr>
              <a:t>Binding</a:t>
            </a:r>
            <a:r>
              <a:rPr lang="nl-BE" sz="2800" dirty="0"/>
              <a:t>. 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38" y="4941168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8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Resultaat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3" y="1772816"/>
            <a:ext cx="6991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749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07504" y="1916832"/>
            <a:ext cx="9036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ComboBox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Klassen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SelectedValuePath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nl-B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DisplayMemberPath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="Naam"</a:t>
            </a:r>
            <a:endParaRPr lang="nl-B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SelectedValue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SelectedItem.KlasId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/&gt;</a:t>
            </a:r>
            <a:r>
              <a:rPr lang="nl-B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305299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Resultaat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73" y="1772816"/>
            <a:ext cx="6991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69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29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ViewModel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0016" cy="4495800"/>
          </a:xfrm>
        </p:spPr>
        <p:txBody>
          <a:bodyPr>
            <a:normAutofit/>
          </a:bodyPr>
          <a:lstStyle/>
          <a:p>
            <a:r>
              <a:rPr lang="nl-BE" sz="2800" dirty="0"/>
              <a:t>Het </a:t>
            </a:r>
            <a:r>
              <a:rPr lang="nl-BE" sz="2800" i="1" dirty="0" err="1">
                <a:solidFill>
                  <a:srgbClr val="92D050"/>
                </a:solidFill>
              </a:rPr>
              <a:t>ViewModel</a:t>
            </a:r>
            <a:r>
              <a:rPr lang="nl-BE" sz="2800" dirty="0"/>
              <a:t> fungeert als lijm (</a:t>
            </a:r>
            <a:r>
              <a:rPr lang="nl-BE" sz="2800" dirty="0" err="1"/>
              <a:t>glue</a:t>
            </a:r>
            <a:r>
              <a:rPr lang="nl-BE" sz="2800" dirty="0"/>
              <a:t>) tussen de </a:t>
            </a:r>
            <a:r>
              <a:rPr lang="nl-BE" sz="2800" dirty="0">
                <a:solidFill>
                  <a:srgbClr val="00B050"/>
                </a:solidFill>
              </a:rPr>
              <a:t>View</a:t>
            </a:r>
            <a:r>
              <a:rPr lang="nl-BE" sz="2800" dirty="0"/>
              <a:t> en het </a:t>
            </a:r>
            <a:r>
              <a:rPr lang="nl-BE" sz="2800" dirty="0">
                <a:solidFill>
                  <a:srgbClr val="DA773A"/>
                </a:solidFill>
              </a:rPr>
              <a:t>Model</a:t>
            </a:r>
            <a:r>
              <a:rPr lang="nl-BE" sz="2800" dirty="0"/>
              <a:t>.  </a:t>
            </a:r>
          </a:p>
          <a:p>
            <a:r>
              <a:rPr lang="nl-BE" sz="2800" i="1" dirty="0" err="1">
                <a:solidFill>
                  <a:srgbClr val="99CC00"/>
                </a:solidFill>
              </a:rPr>
              <a:t>ViewModel</a:t>
            </a:r>
            <a:r>
              <a:rPr lang="nl-BE" sz="2800" dirty="0"/>
              <a:t> bevat </a:t>
            </a:r>
          </a:p>
          <a:p>
            <a:pPr lvl="1"/>
            <a:r>
              <a:rPr lang="nl-BE" sz="2800" dirty="0"/>
              <a:t>Informatie over de </a:t>
            </a:r>
            <a:r>
              <a:rPr lang="nl-BE" sz="2800" i="1" dirty="0" err="1">
                <a:solidFill>
                  <a:srgbClr val="99CC00"/>
                </a:solidFill>
              </a:rPr>
              <a:t>Models</a:t>
            </a:r>
            <a:r>
              <a:rPr lang="nl-BE" sz="2800" dirty="0"/>
              <a:t> die de </a:t>
            </a:r>
            <a:r>
              <a:rPr lang="nl-BE" sz="2800" i="1" dirty="0"/>
              <a:t>View</a:t>
            </a:r>
            <a:r>
              <a:rPr lang="nl-BE" sz="2800" dirty="0"/>
              <a:t> kan gebruiken voor </a:t>
            </a:r>
            <a:r>
              <a:rPr lang="nl-BE" sz="2800" i="1" dirty="0" err="1"/>
              <a:t>DataBinding</a:t>
            </a:r>
            <a:r>
              <a:rPr lang="nl-BE" sz="2800" dirty="0"/>
              <a:t>.</a:t>
            </a:r>
          </a:p>
          <a:p>
            <a:pPr lvl="1"/>
            <a:r>
              <a:rPr lang="nl-BE" sz="2800" i="1" dirty="0" err="1">
                <a:solidFill>
                  <a:srgbClr val="99CC00"/>
                </a:solidFill>
              </a:rPr>
              <a:t>Commands</a:t>
            </a:r>
            <a:r>
              <a:rPr lang="nl-BE" sz="2800" dirty="0"/>
              <a:t> die de </a:t>
            </a:r>
            <a:r>
              <a:rPr lang="nl-BE" sz="2800" i="1" dirty="0"/>
              <a:t>View</a:t>
            </a:r>
            <a:r>
              <a:rPr lang="nl-BE" sz="2800" dirty="0"/>
              <a:t> kan gebruiken om te interageren met de data in het model.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38" y="4941168"/>
            <a:ext cx="2681880" cy="16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nl-BE" sz="2800" i="1" dirty="0" err="1"/>
              <a:t>Separation</a:t>
            </a:r>
            <a:r>
              <a:rPr lang="nl-BE" sz="2800" i="1" dirty="0"/>
              <a:t> of concerns (</a:t>
            </a:r>
            <a:r>
              <a:rPr lang="nl-BE" sz="2800" i="1" dirty="0" err="1"/>
              <a:t>maintainability</a:t>
            </a:r>
            <a:r>
              <a:rPr lang="nl-BE" sz="2800" i="1" dirty="0"/>
              <a:t> en </a:t>
            </a:r>
            <a:r>
              <a:rPr lang="nl-BE" sz="2800" i="1" dirty="0" err="1"/>
              <a:t>extensibility</a:t>
            </a:r>
            <a:r>
              <a:rPr lang="nl-BE" sz="2800" i="1" dirty="0"/>
              <a:t>)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nl-BE" sz="2800" dirty="0"/>
              <a:t>Door de ontkoppeling van de view is het creëren van het ontwerp voor de UI makkelijker uit te besteden aan een designer. 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nl-BE" sz="2800" dirty="0"/>
              <a:t>UI ontwerp en programmatie kunnen in principe parallel plaatsvinden en zo kan er tijdswinst geboekt worden.</a:t>
            </a:r>
          </a:p>
          <a:p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2914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MVVM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r>
              <a:rPr lang="fr-BE" sz="2800" dirty="0"/>
              <a:t>F</a:t>
            </a:r>
            <a:r>
              <a:rPr lang="nl-BE" sz="2800" dirty="0" err="1"/>
              <a:t>unctionaliteiten</a:t>
            </a:r>
            <a:r>
              <a:rPr lang="nl-BE" sz="2800" dirty="0"/>
              <a:t> van het </a:t>
            </a:r>
            <a:r>
              <a:rPr lang="nl-BE" sz="2800" i="1" dirty="0" err="1"/>
              <a:t>ViewModel</a:t>
            </a:r>
            <a:r>
              <a:rPr lang="nl-BE" sz="2800" dirty="0"/>
              <a:t> kunnen geautomatiseerd getest worden met unittesten (grotere applicaties) en dit onafhankelijk van de </a:t>
            </a:r>
            <a:r>
              <a:rPr lang="nl-BE" sz="2800" i="1" dirty="0"/>
              <a:t>View</a:t>
            </a:r>
            <a:r>
              <a:rPr lang="nl-BE" sz="2800" dirty="0"/>
              <a:t>.</a:t>
            </a:r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nl-BE" sz="2800" dirty="0"/>
          </a:p>
          <a:p>
            <a:pPr>
              <a:buClr>
                <a:srgbClr val="C00000"/>
              </a:buClr>
              <a:buSzPct val="90000"/>
              <a:buFont typeface="Wingdings" panose="05000000000000000000" pitchFamily="2" charset="2"/>
              <a:buChar char=""/>
            </a:pPr>
            <a:r>
              <a:rPr lang="nl-BE" sz="2800" i="1" dirty="0"/>
              <a:t>Overkill</a:t>
            </a:r>
            <a:r>
              <a:rPr lang="nl-BE" sz="2800" dirty="0"/>
              <a:t> voor eenvoudige applicaties</a:t>
            </a:r>
          </a:p>
          <a:p>
            <a:pPr>
              <a:buClr>
                <a:srgbClr val="C00000"/>
              </a:buClr>
              <a:buSzPct val="90000"/>
              <a:buFont typeface="Wingdings" panose="05000000000000000000" pitchFamily="2" charset="2"/>
              <a:buChar char=""/>
            </a:pPr>
            <a:r>
              <a:rPr lang="fr-BE" sz="2800" i="1" dirty="0"/>
              <a:t>D</a:t>
            </a:r>
            <a:r>
              <a:rPr lang="nl-BE" sz="2800" i="1" dirty="0" err="1"/>
              <a:t>ataBindings</a:t>
            </a:r>
            <a:r>
              <a:rPr lang="nl-BE" sz="2800" dirty="0"/>
              <a:t> zijn moeilijker te debuggen</a:t>
            </a:r>
          </a:p>
          <a:p>
            <a:pPr marL="0" indent="0">
              <a:buClr>
                <a:srgbClr val="00B050"/>
              </a:buClr>
              <a:buSzPct val="90000"/>
              <a:buNone/>
            </a:pPr>
            <a:endParaRPr lang="nl-BE" sz="2800" dirty="0"/>
          </a:p>
          <a:p>
            <a:pPr>
              <a:buClr>
                <a:srgbClr val="00B050"/>
              </a:buClr>
              <a:buSzPct val="90000"/>
              <a:buFont typeface="Wingdings" panose="05000000000000000000" pitchFamily="2" charset="2"/>
              <a:buChar char="J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39450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4635</TotalTime>
  <Words>2767</Words>
  <Application>Microsoft Office PowerPoint</Application>
  <PresentationFormat>Diavoorstelling (4:3)</PresentationFormat>
  <Paragraphs>557</Paragraphs>
  <Slides>63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63</vt:i4>
      </vt:variant>
    </vt:vector>
  </HeadingPairs>
  <TitlesOfParts>
    <vt:vector size="70" baseType="lpstr">
      <vt:lpstr>Calibri</vt:lpstr>
      <vt:lpstr>Consolas</vt:lpstr>
      <vt:lpstr>Tw Cen MT</vt:lpstr>
      <vt:lpstr>Verdana</vt:lpstr>
      <vt:lpstr>Wingdings</vt:lpstr>
      <vt:lpstr>Wingdings 2</vt:lpstr>
      <vt:lpstr>Mediaan</vt:lpstr>
      <vt:lpstr>WPF</vt:lpstr>
      <vt:lpstr>MVVM</vt:lpstr>
      <vt:lpstr>MVVM</vt:lpstr>
      <vt:lpstr>Model</vt:lpstr>
      <vt:lpstr>Model</vt:lpstr>
      <vt:lpstr>View</vt:lpstr>
      <vt:lpstr>ViewModel</vt:lpstr>
      <vt:lpstr>MVVM</vt:lpstr>
      <vt:lpstr>MVVM</vt:lpstr>
      <vt:lpstr>Voorbeeld WpfMVVMFirst</vt:lpstr>
      <vt:lpstr>MainWindow</vt:lpstr>
      <vt:lpstr>StartUri</vt:lpstr>
      <vt:lpstr>Model</vt:lpstr>
      <vt:lpstr>Model</vt:lpstr>
      <vt:lpstr>Model</vt:lpstr>
      <vt:lpstr>Model</vt:lpstr>
      <vt:lpstr>Model </vt:lpstr>
      <vt:lpstr>ViewModel</vt:lpstr>
      <vt:lpstr>BaseViewModel.cs</vt:lpstr>
      <vt:lpstr>BaseViewModel.cs</vt:lpstr>
      <vt:lpstr>ViewModel</vt:lpstr>
      <vt:lpstr>ViewModel</vt:lpstr>
      <vt:lpstr>View (uit notities)</vt:lpstr>
      <vt:lpstr>View</vt:lpstr>
      <vt:lpstr>DataBinding</vt:lpstr>
      <vt:lpstr>View</vt:lpstr>
      <vt:lpstr>Commands</vt:lpstr>
      <vt:lpstr>Customer.cs</vt:lpstr>
      <vt:lpstr>Command Property</vt:lpstr>
      <vt:lpstr>BaseCommand.cs</vt:lpstr>
      <vt:lpstr>CustomerViewModel.cs</vt:lpstr>
      <vt:lpstr>CustomerViewModel.cs</vt:lpstr>
      <vt:lpstr>Binding</vt:lpstr>
      <vt:lpstr>Proberen</vt:lpstr>
      <vt:lpstr>NotifyPropertyChanged</vt:lpstr>
      <vt:lpstr>Voorbeeld WpfMVVMSecond</vt:lpstr>
      <vt:lpstr>Model</vt:lpstr>
      <vt:lpstr>ViewModel </vt:lpstr>
      <vt:lpstr>StudentViewModel.cs</vt:lpstr>
      <vt:lpstr>ViewModel</vt:lpstr>
      <vt:lpstr>Binding</vt:lpstr>
      <vt:lpstr>MainWindow.xaml</vt:lpstr>
      <vt:lpstr>Commands in ViewModel</vt:lpstr>
      <vt:lpstr>Commands in ViewModel</vt:lpstr>
      <vt:lpstr>Toevoegen</vt:lpstr>
      <vt:lpstr>Verwijderen</vt:lpstr>
      <vt:lpstr>SelectedItem</vt:lpstr>
      <vt:lpstr>Verwijderen</vt:lpstr>
      <vt:lpstr>Binding</vt:lpstr>
      <vt:lpstr>Voorbeeld WpfMVVMThird</vt:lpstr>
      <vt:lpstr>BaseModel.cs</vt:lpstr>
      <vt:lpstr>Klas.cs en Student.cs</vt:lpstr>
      <vt:lpstr>StudentEnKlasViewModel.cs</vt:lpstr>
      <vt:lpstr>StudentEnKlasViewModel.cs</vt:lpstr>
      <vt:lpstr>Data inlezen</vt:lpstr>
      <vt:lpstr>Koppelen Commands</vt:lpstr>
      <vt:lpstr>Binding</vt:lpstr>
      <vt:lpstr>Resultaat</vt:lpstr>
      <vt:lpstr>Binding</vt:lpstr>
      <vt:lpstr>Resultaat</vt:lpstr>
      <vt:lpstr>Binding</vt:lpstr>
      <vt:lpstr>Resultaat</vt:lpstr>
      <vt:lpstr>Aan de slag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Koen Vangeel</cp:lastModifiedBy>
  <cp:revision>320</cp:revision>
  <dcterms:created xsi:type="dcterms:W3CDTF">2009-01-19T08:17:15Z</dcterms:created>
  <dcterms:modified xsi:type="dcterms:W3CDTF">2017-02-28T09:58:02Z</dcterms:modified>
</cp:coreProperties>
</file>