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6" r:id="rId3"/>
    <p:sldId id="263" r:id="rId4"/>
    <p:sldId id="264" r:id="rId5"/>
    <p:sldId id="265" r:id="rId6"/>
    <p:sldId id="266" r:id="rId7"/>
    <p:sldId id="267" r:id="rId8"/>
    <p:sldId id="29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9" r:id="rId18"/>
    <p:sldId id="278" r:id="rId19"/>
    <p:sldId id="295" r:id="rId20"/>
    <p:sldId id="282" r:id="rId21"/>
    <p:sldId id="296" r:id="rId22"/>
    <p:sldId id="280" r:id="rId23"/>
    <p:sldId id="283" r:id="rId24"/>
    <p:sldId id="297" r:id="rId25"/>
    <p:sldId id="298" r:id="rId26"/>
    <p:sldId id="299" r:id="rId27"/>
    <p:sldId id="300" r:id="rId28"/>
    <p:sldId id="301" r:id="rId29"/>
    <p:sldId id="302" r:id="rId30"/>
    <p:sldId id="275" r:id="rId31"/>
    <p:sldId id="284" r:id="rId32"/>
    <p:sldId id="285" r:id="rId33"/>
    <p:sldId id="286" r:id="rId34"/>
    <p:sldId id="305" r:id="rId35"/>
    <p:sldId id="303" r:id="rId36"/>
    <p:sldId id="304" r:id="rId37"/>
    <p:sldId id="306" r:id="rId38"/>
    <p:sldId id="307" r:id="rId39"/>
    <p:sldId id="288" r:id="rId40"/>
    <p:sldId id="308" r:id="rId41"/>
    <p:sldId id="289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292" r:id="rId50"/>
    <p:sldId id="290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67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14/02/2018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14/02/2018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XMLDataProvider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200" dirty="0"/>
              <a:t>Door wijziging </a:t>
            </a:r>
            <a:r>
              <a:rPr lang="nl-BE" sz="2200" dirty="0" err="1"/>
              <a:t>Window</a:t>
            </a:r>
            <a:r>
              <a:rPr lang="nl-BE" sz="2200" dirty="0"/>
              <a:t>-klasse is de overerving in de </a:t>
            </a:r>
            <a:r>
              <a:rPr lang="nl-BE" sz="2200" dirty="0" err="1"/>
              <a:t>CodeBehind</a:t>
            </a:r>
            <a:r>
              <a:rPr lang="nl-BE" sz="2200" dirty="0"/>
              <a:t> niet meer correct</a:t>
            </a:r>
            <a:r>
              <a:rPr lang="nl-BE" sz="2200" dirty="0" smtClean="0"/>
              <a:t>!</a:t>
            </a:r>
            <a:endParaRPr lang="nl-BE" sz="2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6" y="2710132"/>
            <a:ext cx="4067175" cy="29051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25" y="2710134"/>
            <a:ext cx="4168223" cy="2905125"/>
          </a:xfrm>
          <a:prstGeom prst="rect">
            <a:avLst/>
          </a:prstGeom>
        </p:spPr>
      </p:pic>
      <p:sp>
        <p:nvSpPr>
          <p:cNvPr id="6" name="PIJL-OMLAAG 5"/>
          <p:cNvSpPr/>
          <p:nvPr/>
        </p:nvSpPr>
        <p:spPr>
          <a:xfrm rot="16200000">
            <a:off x="4330476" y="3985658"/>
            <a:ext cx="479853" cy="35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PIJL-OMLAAG 5"/>
          <p:cNvSpPr/>
          <p:nvPr/>
        </p:nvSpPr>
        <p:spPr>
          <a:xfrm rot="16200000">
            <a:off x="4262671" y="2819322"/>
            <a:ext cx="479853" cy="35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142840" y="6043138"/>
            <a:ext cx="16067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sz="2400" dirty="0"/>
              <a:t>Probeer uit!</a:t>
            </a:r>
          </a:p>
        </p:txBody>
      </p:sp>
    </p:spTree>
    <p:extLst>
      <p:ext uri="{BB962C8B-B14F-4D97-AF65-F5344CB8AC3E}">
        <p14:creationId xmlns:p14="http://schemas.microsoft.com/office/powerpoint/2010/main" val="20744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Page toevoegen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b="1" dirty="0" err="1" smtClean="0"/>
              <a:t>Project</a:t>
            </a:r>
            <a:r>
              <a:rPr lang="nl-BE" sz="2400" dirty="0" err="1" smtClean="0"/>
              <a:t>|Rechts</a:t>
            </a:r>
            <a:r>
              <a:rPr lang="nl-BE" sz="2400" dirty="0" smtClean="0"/>
              <a:t> klikken</a:t>
            </a:r>
          </a:p>
          <a:p>
            <a:r>
              <a:rPr lang="nl-BE" sz="2400" dirty="0" err="1" smtClean="0"/>
              <a:t>New|Item|Page</a:t>
            </a:r>
            <a:r>
              <a:rPr lang="nl-BE" sz="2400" dirty="0" smtClean="0"/>
              <a:t> (WPF)</a:t>
            </a:r>
          </a:p>
          <a:p>
            <a:r>
              <a:rPr lang="nl-BE" sz="2400" dirty="0" err="1" smtClean="0">
                <a:solidFill>
                  <a:srgbClr val="C00000"/>
                </a:solidFill>
              </a:rPr>
              <a:t>Home.xaml</a:t>
            </a:r>
            <a:endParaRPr lang="nl-BE" sz="2400" dirty="0">
              <a:solidFill>
                <a:srgbClr val="C00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140968"/>
            <a:ext cx="6138264" cy="34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/>
              <a:t>Instellen </a:t>
            </a:r>
            <a:r>
              <a:rPr lang="nl-BE" sz="3200" i="1" dirty="0" err="1">
                <a:solidFill>
                  <a:srgbClr val="C00000"/>
                </a:solidFill>
              </a:rPr>
              <a:t>Home.xaml</a:t>
            </a:r>
            <a:r>
              <a:rPr lang="nl-BE" sz="3200" dirty="0"/>
              <a:t> als </a:t>
            </a:r>
            <a:r>
              <a:rPr lang="nl-BE" sz="3200" dirty="0" smtClean="0"/>
              <a:t>eerste page</a:t>
            </a:r>
            <a:endParaRPr lang="nl-BE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Ga naar </a:t>
            </a:r>
            <a:r>
              <a:rPr lang="nl-BE" sz="2400" dirty="0" err="1"/>
              <a:t>MainWindow.xaml</a:t>
            </a:r>
            <a:endParaRPr lang="nl-BE" sz="2400" dirty="0"/>
          </a:p>
          <a:p>
            <a:r>
              <a:rPr lang="nl-BE" sz="2400" dirty="0"/>
              <a:t>Stel </a:t>
            </a:r>
            <a:r>
              <a:rPr lang="nl-BE" sz="2400" i="1" dirty="0">
                <a:solidFill>
                  <a:srgbClr val="C00000"/>
                </a:solidFill>
              </a:rPr>
              <a:t>Source</a:t>
            </a:r>
            <a:r>
              <a:rPr lang="nl-BE" sz="2400" dirty="0"/>
              <a:t>-attribuut in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3068960"/>
            <a:ext cx="7783126" cy="2376264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6084168" y="4581128"/>
            <a:ext cx="20162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62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 UI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Waarom via XAML-code?</a:t>
            </a:r>
          </a:p>
          <a:p>
            <a:r>
              <a:rPr lang="nl-BE" dirty="0" smtClean="0"/>
              <a:t>Hoe schikken?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391902"/>
            <a:ext cx="3829757" cy="270409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919889" y="3581987"/>
            <a:ext cx="188962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sz="2000" dirty="0"/>
              <a:t>Label </a:t>
            </a:r>
            <a:r>
              <a:rPr lang="nl-BE" sz="2000" dirty="0" smtClean="0"/>
              <a:t>Employees</a:t>
            </a:r>
            <a:endParaRPr lang="nl-BE" sz="2000" dirty="0"/>
          </a:p>
        </p:txBody>
      </p:sp>
      <p:sp>
        <p:nvSpPr>
          <p:cNvPr id="6" name="Rechthoek 5"/>
          <p:cNvSpPr/>
          <p:nvPr/>
        </p:nvSpPr>
        <p:spPr>
          <a:xfrm>
            <a:off x="3144261" y="4743951"/>
            <a:ext cx="257711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sz="2000" dirty="0" err="1" smtClean="0"/>
              <a:t>ListBox</a:t>
            </a:r>
            <a:r>
              <a:rPr lang="nl-BE" sz="2000" dirty="0" smtClean="0"/>
              <a:t> </a:t>
            </a:r>
            <a:r>
              <a:rPr lang="nl-BE" sz="2000" dirty="0"/>
              <a:t>met </a:t>
            </a:r>
            <a:r>
              <a:rPr lang="nl-BE" sz="2000" dirty="0" err="1" smtClean="0"/>
              <a:t>ListBoxItems</a:t>
            </a:r>
            <a:endParaRPr lang="nl-BE" sz="2000" dirty="0"/>
          </a:p>
        </p:txBody>
      </p:sp>
      <p:sp>
        <p:nvSpPr>
          <p:cNvPr id="7" name="Rechthoek 6"/>
          <p:cNvSpPr/>
          <p:nvPr/>
        </p:nvSpPr>
        <p:spPr>
          <a:xfrm>
            <a:off x="6119694" y="5911334"/>
            <a:ext cx="8739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sz="2000" dirty="0" smtClean="0"/>
              <a:t>Button 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5752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Toevoegen </a:t>
            </a:r>
            <a:r>
              <a:rPr lang="nl-BE" dirty="0" err="1"/>
              <a:t>controls</a:t>
            </a:r>
            <a:r>
              <a:rPr lang="nl-BE" dirty="0"/>
              <a:t> via XAML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495800"/>
          </a:xfrm>
        </p:spPr>
        <p:txBody>
          <a:bodyPr/>
          <a:lstStyle/>
          <a:p>
            <a:r>
              <a:rPr lang="nl-BE" dirty="0" err="1" smtClean="0"/>
              <a:t>Grid</a:t>
            </a:r>
            <a:r>
              <a:rPr lang="nl-BE" dirty="0" smtClean="0"/>
              <a:t> met</a:t>
            </a:r>
            <a:endParaRPr lang="nl-BE" dirty="0"/>
          </a:p>
          <a:p>
            <a:pPr lvl="1"/>
            <a:r>
              <a:rPr lang="nl-BE" dirty="0"/>
              <a:t>1 column</a:t>
            </a:r>
          </a:p>
          <a:p>
            <a:pPr lvl="1"/>
            <a:r>
              <a:rPr lang="nl-BE" dirty="0"/>
              <a:t>3 </a:t>
            </a:r>
            <a:r>
              <a:rPr lang="nl-BE" dirty="0" err="1"/>
              <a:t>rows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212976"/>
            <a:ext cx="3172036" cy="2952328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251520" y="3356992"/>
            <a:ext cx="50405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="10,0,10,10"&gt;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Indelen </a:t>
            </a:r>
            <a:r>
              <a:rPr lang="nl-B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="Auto"/&gt;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4032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Toevoegen </a:t>
            </a:r>
            <a:r>
              <a:rPr lang="nl-BE" dirty="0" err="1"/>
              <a:t>controls</a:t>
            </a:r>
            <a:r>
              <a:rPr lang="nl-BE" dirty="0"/>
              <a:t> via XAML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1294403"/>
          </a:xfrm>
        </p:spPr>
        <p:txBody>
          <a:bodyPr>
            <a:normAutofit/>
          </a:bodyPr>
          <a:lstStyle/>
          <a:p>
            <a:r>
              <a:rPr lang="nl-BE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Controls in </a:t>
            </a:r>
            <a:r>
              <a:rPr lang="nl-BE" sz="2400" dirty="0">
                <a:solidFill>
                  <a:srgbClr val="000000"/>
                </a:solidFill>
                <a:highlight>
                  <a:srgbClr val="FFFFFF"/>
                </a:highlight>
              </a:rPr>
              <a:t>juiste </a:t>
            </a:r>
            <a:r>
              <a:rPr lang="nl-BE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cellen stoppen (Column?)</a:t>
            </a:r>
            <a: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nl-BE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nl-BE" sz="11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12648" y="2492896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BE" sz="3600" dirty="0"/>
          </a:p>
        </p:txBody>
      </p:sp>
      <p:sp>
        <p:nvSpPr>
          <p:cNvPr id="7" name="Rechthoek 6"/>
          <p:cNvSpPr/>
          <p:nvPr/>
        </p:nvSpPr>
        <p:spPr>
          <a:xfrm>
            <a:off x="612648" y="2563887"/>
            <a:ext cx="84238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&lt;!--Label binnen rechthoek met blauwe achtergrond--&gt;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="35"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Padding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="#4E87D4"&gt;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="White"&gt;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Employees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ListBox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 met werknemers--&gt;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ListBoxEmployees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Ellen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Torfs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Koen Vangeel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Miranda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Decabooter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&lt;!--Button rechts gealigneerd--&gt;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Name="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ButtonView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="0,10,0,0"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125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="25"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="Right"&gt;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/>
          </a:p>
        </p:txBody>
      </p:sp>
      <p:sp>
        <p:nvSpPr>
          <p:cNvPr id="6" name="Rechthoek 5"/>
          <p:cNvSpPr/>
          <p:nvPr/>
        </p:nvSpPr>
        <p:spPr>
          <a:xfrm>
            <a:off x="7142840" y="6043138"/>
            <a:ext cx="16067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sz="2400" dirty="0"/>
              <a:t>Probeer uit!</a:t>
            </a:r>
          </a:p>
        </p:txBody>
      </p:sp>
    </p:spTree>
    <p:extLst>
      <p:ext uri="{BB962C8B-B14F-4D97-AF65-F5344CB8AC3E}">
        <p14:creationId xmlns:p14="http://schemas.microsoft.com/office/powerpoint/2010/main" val="20918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Databinding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2204864"/>
            <a:ext cx="8153400" cy="3891136"/>
          </a:xfrm>
        </p:spPr>
        <p:txBody>
          <a:bodyPr>
            <a:normAutofit/>
          </a:bodyPr>
          <a:lstStyle/>
          <a:p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 smtClean="0"/>
              <a:t>De namen </a:t>
            </a:r>
            <a:r>
              <a:rPr lang="nl-BE" sz="2400" dirty="0"/>
              <a:t>van de werknemers niet </a:t>
            </a:r>
            <a:r>
              <a:rPr lang="nl-BE" sz="2400" dirty="0" smtClean="0"/>
              <a:t>hard coderen </a:t>
            </a:r>
            <a:r>
              <a:rPr lang="nl-BE" sz="2400" dirty="0"/>
              <a:t>maar </a:t>
            </a:r>
            <a:r>
              <a:rPr lang="nl-BE" sz="2400" dirty="0" smtClean="0"/>
              <a:t>ophalen </a:t>
            </a:r>
            <a:r>
              <a:rPr lang="nl-BE" sz="2400" dirty="0"/>
              <a:t>vanuit een Xml-bestand </a:t>
            </a:r>
          </a:p>
          <a:p>
            <a:r>
              <a:rPr lang="nl-BE" sz="2400" i="1" dirty="0" err="1" smtClean="0">
                <a:solidFill>
                  <a:srgbClr val="C00000"/>
                </a:solidFill>
              </a:rPr>
              <a:t>XmlDataProvider</a:t>
            </a:r>
            <a:r>
              <a:rPr lang="nl-BE" sz="2400" dirty="0" smtClean="0"/>
              <a:t> leest de data uit het </a:t>
            </a:r>
            <a:r>
              <a:rPr lang="nl-BE" sz="2400" dirty="0" err="1" smtClean="0"/>
              <a:t>XML-bestand</a:t>
            </a:r>
            <a:r>
              <a:rPr lang="nl-BE" sz="2400" dirty="0" smtClean="0"/>
              <a:t> en biedt de data aan voor de UI</a:t>
            </a:r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630696" y="1772816"/>
            <a:ext cx="8135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ListBoxEmployees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Ellen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Torfs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Koen Vangeel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Miranda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Decabooter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5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XmlDataProvider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637112"/>
          </a:xfrm>
        </p:spPr>
        <p:txBody>
          <a:bodyPr>
            <a:normAutofit/>
          </a:bodyPr>
          <a:lstStyle/>
          <a:p>
            <a:r>
              <a:rPr lang="nl-BE" sz="2800" dirty="0" smtClean="0"/>
              <a:t>Data </a:t>
            </a:r>
            <a:r>
              <a:rPr lang="nl-BE" sz="2800" dirty="0"/>
              <a:t>in een </a:t>
            </a:r>
            <a:r>
              <a:rPr lang="nl-BE" sz="2800" i="1" dirty="0">
                <a:solidFill>
                  <a:srgbClr val="C00000"/>
                </a:solidFill>
              </a:rPr>
              <a:t>extern Xml-bestand </a:t>
            </a:r>
            <a:r>
              <a:rPr lang="nl-BE" sz="2800" dirty="0"/>
              <a:t>kunnen aangesproken worden door instellen </a:t>
            </a:r>
            <a:r>
              <a:rPr lang="nl-BE" sz="2800" dirty="0" smtClean="0"/>
              <a:t>Source-property (zie later)</a:t>
            </a:r>
          </a:p>
          <a:p>
            <a:endParaRPr lang="nl-BE" sz="2800" dirty="0"/>
          </a:p>
          <a:p>
            <a:pPr marL="685800" lvl="2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XmlDataProvider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x:Key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BookData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data/bookdata.xml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XPath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Books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endParaRPr lang="nl-BE" sz="2000" dirty="0"/>
          </a:p>
          <a:p>
            <a:r>
              <a:rPr lang="nl-BE" sz="2800" dirty="0" err="1"/>
              <a:t>Xml</a:t>
            </a:r>
            <a:r>
              <a:rPr lang="nl-BE" sz="2800" dirty="0"/>
              <a:t>-data kunnen ook </a:t>
            </a:r>
            <a:r>
              <a:rPr lang="nl-BE" sz="2800" i="1" dirty="0" err="1">
                <a:solidFill>
                  <a:srgbClr val="C00000"/>
                </a:solidFill>
              </a:rPr>
              <a:t>inline</a:t>
            </a:r>
            <a:r>
              <a:rPr lang="nl-BE" sz="2800" dirty="0"/>
              <a:t> toegevoegd worden aan de </a:t>
            </a:r>
            <a:r>
              <a:rPr lang="nl-BE" sz="2800" dirty="0" smtClean="0"/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21735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XmlDataProvider</a:t>
            </a:r>
            <a:r>
              <a:rPr lang="nl-BE" sz="3600" dirty="0"/>
              <a:t> met </a:t>
            </a:r>
            <a:r>
              <a:rPr lang="nl-BE" sz="3600" dirty="0" err="1"/>
              <a:t>inline</a:t>
            </a:r>
            <a:r>
              <a:rPr lang="nl-BE" sz="3600" dirty="0"/>
              <a:t> </a:t>
            </a:r>
            <a:r>
              <a:rPr lang="nl-BE" sz="3600" dirty="0" err="1"/>
              <a:t>Xml</a:t>
            </a:r>
            <a:endParaRPr lang="nl-BE" sz="3600" dirty="0"/>
          </a:p>
        </p:txBody>
      </p:sp>
      <p:sp>
        <p:nvSpPr>
          <p:cNvPr id="5" name="Rechthoek 4"/>
          <p:cNvSpPr/>
          <p:nvPr/>
        </p:nvSpPr>
        <p:spPr>
          <a:xfrm>
            <a:off x="467544" y="1700808"/>
            <a:ext cx="86882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Grid.Resources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Expense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 Report Data in 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Xml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-formaat --&gt;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XmlDataProvider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="ExpenseDataSource"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XPath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="Expenses"&gt;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XData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Expenses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=""&gt;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="Ellen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Torfs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Department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="Lunch"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="Transportation"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="Koen Vangeel"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Department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="Engineering"&gt;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="Document printing"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="50"/&gt;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="Gift"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="125"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="Miranda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Decabooter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Department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="Magazine"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="50"/&gt;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="Espresso machine"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="600"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="Software"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Expenses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XData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XmlDataProvider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Grid.Resources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XmlDataProvider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Code </a:t>
            </a:r>
            <a:r>
              <a:rPr lang="nl-BE" sz="2800" dirty="0"/>
              <a:t>uit </a:t>
            </a:r>
            <a:r>
              <a:rPr lang="nl-BE" sz="2800" dirty="0" smtClean="0"/>
              <a:t>vorige </a:t>
            </a:r>
            <a:r>
              <a:rPr lang="nl-BE" sz="2800" dirty="0"/>
              <a:t>dia toevoegen na </a:t>
            </a:r>
            <a:r>
              <a:rPr lang="nl-BE" sz="2800" i="1" dirty="0">
                <a:solidFill>
                  <a:srgbClr val="C00000"/>
                </a:solidFill>
              </a:rPr>
              <a:t>&lt;/</a:t>
            </a:r>
            <a:r>
              <a:rPr lang="nl-BE" sz="2800" i="1" dirty="0" err="1">
                <a:solidFill>
                  <a:srgbClr val="C00000"/>
                </a:solidFill>
              </a:rPr>
              <a:t>Grid.RowDefinitions</a:t>
            </a:r>
            <a:r>
              <a:rPr lang="nl-BE" sz="2800" i="1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nl-BE" sz="2800" dirty="0" smtClean="0"/>
              <a:t>Alles binnen </a:t>
            </a:r>
            <a:r>
              <a:rPr lang="nl-BE" sz="2800" dirty="0" smtClean="0">
                <a:solidFill>
                  <a:srgbClr val="C00000"/>
                </a:solidFill>
              </a:rPr>
              <a:t>&lt;</a:t>
            </a:r>
            <a:r>
              <a:rPr lang="nl-BE" sz="2800" dirty="0" err="1" smtClean="0">
                <a:solidFill>
                  <a:srgbClr val="C00000"/>
                </a:solidFill>
              </a:rPr>
              <a:t>x:XData</a:t>
            </a:r>
            <a:r>
              <a:rPr lang="nl-BE" sz="2800" dirty="0" smtClean="0">
                <a:solidFill>
                  <a:srgbClr val="C00000"/>
                </a:solidFill>
              </a:rPr>
              <a:t>&gt; </a:t>
            </a:r>
            <a:r>
              <a:rPr lang="nl-BE" sz="2800" dirty="0" smtClean="0"/>
              <a:t>komt in het extern </a:t>
            </a:r>
            <a:r>
              <a:rPr lang="nl-BE" sz="2800" dirty="0" err="1" smtClean="0"/>
              <a:t>XML-bestand</a:t>
            </a:r>
            <a:endParaRPr lang="nl-BE" sz="2800" dirty="0" smtClean="0"/>
          </a:p>
          <a:p>
            <a:r>
              <a:rPr lang="nl-BE" sz="2800" i="1" dirty="0" err="1" smtClean="0">
                <a:solidFill>
                  <a:srgbClr val="C00000"/>
                </a:solidFill>
              </a:rPr>
              <a:t>xmlns</a:t>
            </a:r>
            <a:r>
              <a:rPr lang="nl-BE" sz="2800" dirty="0" smtClean="0"/>
              <a:t>="" niet wegdoen</a:t>
            </a:r>
          </a:p>
          <a:p>
            <a:r>
              <a:rPr lang="nl-BE" sz="2800" dirty="0" smtClean="0"/>
              <a:t>Via </a:t>
            </a:r>
            <a:r>
              <a:rPr lang="nl-BE" sz="2800" i="1" dirty="0" err="1" smtClean="0">
                <a:solidFill>
                  <a:srgbClr val="C00000"/>
                </a:solidFill>
              </a:rPr>
              <a:t>Xpath</a:t>
            </a:r>
            <a:r>
              <a:rPr lang="nl-BE" sz="2800" dirty="0" smtClean="0"/>
              <a:t> geef je op welke gegevens de </a:t>
            </a:r>
            <a:r>
              <a:rPr lang="nl-BE" sz="2800" dirty="0" err="1" smtClean="0"/>
              <a:t>XmlDataProvider</a:t>
            </a:r>
            <a:r>
              <a:rPr lang="nl-BE" sz="2800" dirty="0" smtClean="0"/>
              <a:t> moet ophalen: </a:t>
            </a:r>
            <a:r>
              <a:rPr lang="nl-BE" sz="2800" i="1" dirty="0" err="1" smtClean="0">
                <a:solidFill>
                  <a:srgbClr val="C00000"/>
                </a:solidFill>
              </a:rPr>
              <a:t>Expenses</a:t>
            </a:r>
            <a:endParaRPr lang="nl-BE" sz="2800" i="1" dirty="0">
              <a:solidFill>
                <a:srgbClr val="C00000"/>
              </a:solidFill>
            </a:endParaRPr>
          </a:p>
          <a:p>
            <a:r>
              <a:rPr lang="nl-BE" sz="2800" i="1" dirty="0" smtClean="0">
                <a:solidFill>
                  <a:srgbClr val="C00000"/>
                </a:solidFill>
              </a:rPr>
              <a:t>X:Key</a:t>
            </a:r>
            <a:r>
              <a:rPr lang="nl-BE" sz="2800" dirty="0" smtClean="0"/>
              <a:t> gebruiken we later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787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Doel: </a:t>
            </a:r>
            <a:r>
              <a:rPr lang="nl-BE" dirty="0" err="1"/>
              <a:t>Expense</a:t>
            </a:r>
            <a:r>
              <a:rPr lang="nl-BE" dirty="0"/>
              <a:t> </a:t>
            </a:r>
            <a:r>
              <a:rPr lang="nl-BE" dirty="0" err="1"/>
              <a:t>Reports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3" y="3695867"/>
            <a:ext cx="4052490" cy="286136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695867"/>
            <a:ext cx="4052490" cy="2861364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F16199D5-7A02-4BF4-8871-3055E20B79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531352" cy="1800200"/>
          </a:xfrm>
        </p:spPr>
        <p:txBody>
          <a:bodyPr>
            <a:normAutofit/>
          </a:bodyPr>
          <a:lstStyle/>
          <a:p>
            <a:r>
              <a:rPr lang="nl-BE" sz="2400" dirty="0"/>
              <a:t>Data: XML</a:t>
            </a:r>
          </a:p>
          <a:p>
            <a:r>
              <a:rPr lang="fr-BE" sz="2400" dirty="0"/>
              <a:t>D</a:t>
            </a:r>
            <a:r>
              <a:rPr lang="nl-BE" sz="2400" dirty="0" err="1"/>
              <a:t>ataBinding</a:t>
            </a:r>
            <a:r>
              <a:rPr lang="nl-BE" sz="2400" dirty="0"/>
              <a:t>: C# code vult </a:t>
            </a:r>
            <a:r>
              <a:rPr lang="nl-BE" sz="2400" dirty="0" err="1"/>
              <a:t>controls</a:t>
            </a:r>
            <a:r>
              <a:rPr lang="nl-BE" sz="2400" dirty="0"/>
              <a:t> in UI op </a:t>
            </a:r>
            <a:r>
              <a:rPr lang="nl-BE" sz="2400" dirty="0">
                <a:sym typeface="Wingdings" panose="05000000000000000000" pitchFamily="2" charset="2"/>
              </a:rPr>
              <a:t> UI </a:t>
            </a:r>
            <a:r>
              <a:rPr lang="nl-BE" sz="2400" dirty="0" smtClean="0">
                <a:sym typeface="Wingdings" panose="05000000000000000000" pitchFamily="2" charset="2"/>
              </a:rPr>
              <a:t>bepalen welke data getoond wordt</a:t>
            </a:r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400" dirty="0">
                <a:solidFill>
                  <a:schemeClr val="accent2"/>
                </a:solidFill>
                <a:sym typeface="Wingdings" panose="05000000000000000000" pitchFamily="2" charset="2"/>
              </a:rPr>
              <a:t>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smtClean="0">
                <a:sym typeface="Wingdings" panose="05000000000000000000" pitchFamily="2" charset="2"/>
              </a:rPr>
              <a:t>Voorbereiding op MVVM</a:t>
            </a:r>
            <a:endParaRPr lang="nl-BE" sz="2400" dirty="0"/>
          </a:p>
          <a:p>
            <a:endParaRPr lang="nl-BE" sz="2400" dirty="0"/>
          </a:p>
        </p:txBody>
      </p:sp>
      <p:sp>
        <p:nvSpPr>
          <p:cNvPr id="7" name="PIJL-RECHTS 6"/>
          <p:cNvSpPr/>
          <p:nvPr/>
        </p:nvSpPr>
        <p:spPr>
          <a:xfrm rot="20047873">
            <a:off x="4469736" y="6009623"/>
            <a:ext cx="519111" cy="43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Databinding </a:t>
            </a:r>
            <a:r>
              <a:rPr lang="nl-BE" dirty="0" err="1"/>
              <a:t>ListBox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3792726"/>
            <a:ext cx="8351840" cy="2948642"/>
          </a:xfrm>
        </p:spPr>
        <p:txBody>
          <a:bodyPr>
            <a:normAutofit/>
          </a:bodyPr>
          <a:lstStyle/>
          <a:p>
            <a:r>
              <a:rPr lang="nl-BE" sz="2200" dirty="0" smtClean="0"/>
              <a:t>Waar kan </a:t>
            </a:r>
            <a:r>
              <a:rPr lang="nl-BE" sz="2200" dirty="0" err="1" smtClean="0"/>
              <a:t>ListBox</a:t>
            </a:r>
            <a:r>
              <a:rPr lang="nl-BE" sz="2200" dirty="0" smtClean="0"/>
              <a:t> data halen?</a:t>
            </a:r>
          </a:p>
          <a:p>
            <a:pPr marL="0" indent="0">
              <a:buNone/>
            </a:pPr>
            <a:r>
              <a:rPr lang="nl-BE" sz="2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</a:t>
            </a:r>
            <a:r>
              <a:rPr lang="nl-BE" sz="2200" dirty="0" smtClean="0">
                <a:sym typeface="Wingdings" panose="05000000000000000000" pitchFamily="2" charset="2"/>
              </a:rPr>
              <a:t> </a:t>
            </a:r>
            <a:r>
              <a:rPr lang="nl-BE" sz="2200" i="1" dirty="0" err="1" smtClean="0">
                <a:solidFill>
                  <a:srgbClr val="C00000"/>
                </a:solidFill>
              </a:rPr>
              <a:t>ItemsSource</a:t>
            </a:r>
            <a:endParaRPr lang="nl-BE" sz="2200" i="1" dirty="0" smtClean="0">
              <a:solidFill>
                <a:srgbClr val="C00000"/>
              </a:solidFill>
            </a:endParaRPr>
          </a:p>
          <a:p>
            <a:endParaRPr lang="nl-BE" sz="2200" dirty="0"/>
          </a:p>
          <a:p>
            <a:r>
              <a:rPr lang="nl-BE" sz="2200" i="1" dirty="0" smtClean="0">
                <a:solidFill>
                  <a:srgbClr val="C00000"/>
                </a:solidFill>
              </a:rPr>
              <a:t>Source</a:t>
            </a:r>
            <a:r>
              <a:rPr lang="nl-BE" sz="2200" dirty="0" smtClean="0"/>
              <a:t>: </a:t>
            </a:r>
            <a:r>
              <a:rPr lang="nl-BE" sz="2200" dirty="0" err="1" smtClean="0"/>
              <a:t>XmlDataProvider</a:t>
            </a:r>
            <a:r>
              <a:rPr lang="nl-BE" sz="2200" dirty="0" smtClean="0"/>
              <a:t> die de data aanbiedt (</a:t>
            </a:r>
            <a:r>
              <a:rPr lang="nl-BE" sz="2200" dirty="0" err="1" smtClean="0"/>
              <a:t>x:Key</a:t>
            </a:r>
            <a:r>
              <a:rPr lang="nl-BE" sz="2200" dirty="0" smtClean="0"/>
              <a:t>)</a:t>
            </a:r>
          </a:p>
          <a:p>
            <a:r>
              <a:rPr lang="nl-BE" sz="2200" i="1" dirty="0" err="1" smtClean="0">
                <a:solidFill>
                  <a:srgbClr val="C00000"/>
                </a:solidFill>
              </a:rPr>
              <a:t>Xpath</a:t>
            </a:r>
            <a:r>
              <a:rPr lang="nl-BE" sz="2200" dirty="0" smtClean="0"/>
              <a:t>: Alle &lt;Person&gt; elementen moeten in de </a:t>
            </a:r>
            <a:r>
              <a:rPr lang="nl-BE" sz="2200" dirty="0" err="1" smtClean="0"/>
              <a:t>ListBox</a:t>
            </a:r>
            <a:r>
              <a:rPr lang="nl-BE" sz="2200" dirty="0" smtClean="0"/>
              <a:t> getoond worden</a:t>
            </a:r>
          </a:p>
        </p:txBody>
      </p:sp>
      <p:sp>
        <p:nvSpPr>
          <p:cNvPr id="4" name="Rechthoek 3"/>
          <p:cNvSpPr/>
          <p:nvPr/>
        </p:nvSpPr>
        <p:spPr>
          <a:xfrm>
            <a:off x="251520" y="1628800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&lt;!--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ListBox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met werknemers uit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inline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XML-bestand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--&gt;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ListBoxEmployees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</a:t>
            </a:r>
            <a:r>
              <a:rPr lang="nl-B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ExpenseDataSource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XPath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=Person}"</a:t>
            </a:r>
          </a:p>
          <a:p>
            <a:r>
              <a:rPr lang="nl-B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nl-B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ItemTemplate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employeeItemTemplate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r="46699" b="50000"/>
          <a:stretch/>
        </p:blipFill>
        <p:spPr>
          <a:xfrm>
            <a:off x="7116299" y="188640"/>
            <a:ext cx="1848189" cy="1224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24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Databinding </a:t>
            </a:r>
            <a:r>
              <a:rPr lang="nl-BE" dirty="0" err="1"/>
              <a:t>ListBox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3792726"/>
            <a:ext cx="8351840" cy="2948642"/>
          </a:xfrm>
        </p:spPr>
        <p:txBody>
          <a:bodyPr>
            <a:normAutofit/>
          </a:bodyPr>
          <a:lstStyle/>
          <a:p>
            <a:r>
              <a:rPr lang="nl-BE" sz="2200" dirty="0" smtClean="0"/>
              <a:t>Hoe moet de </a:t>
            </a:r>
            <a:r>
              <a:rPr lang="nl-BE" sz="2200" dirty="0" err="1" smtClean="0"/>
              <a:t>ListBox</a:t>
            </a:r>
            <a:r>
              <a:rPr lang="nl-BE" sz="2200" dirty="0" smtClean="0"/>
              <a:t> die data presenteren?</a:t>
            </a:r>
          </a:p>
          <a:p>
            <a:pPr marL="0" indent="0">
              <a:buNone/>
            </a:pPr>
            <a:r>
              <a:rPr lang="nl-BE" sz="22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</a:t>
            </a:r>
            <a:r>
              <a:rPr lang="nl-BE" sz="2200" dirty="0" smtClean="0">
                <a:sym typeface="Wingdings" panose="05000000000000000000" pitchFamily="2" charset="2"/>
              </a:rPr>
              <a:t> </a:t>
            </a:r>
            <a:r>
              <a:rPr lang="nl-BE" sz="2200" i="1" dirty="0" err="1" smtClean="0">
                <a:solidFill>
                  <a:srgbClr val="C00000"/>
                </a:solidFill>
              </a:rPr>
              <a:t>ItemTemplate</a:t>
            </a:r>
            <a:endParaRPr lang="nl-BE" sz="2200" i="1" dirty="0" smtClean="0">
              <a:solidFill>
                <a:srgbClr val="C00000"/>
              </a:solidFill>
            </a:endParaRPr>
          </a:p>
          <a:p>
            <a:endParaRPr lang="nl-BE" sz="2200" dirty="0" smtClean="0"/>
          </a:p>
          <a:p>
            <a:r>
              <a:rPr lang="nl-BE" sz="2200" dirty="0" smtClean="0"/>
              <a:t>Hoe </a:t>
            </a:r>
            <a:r>
              <a:rPr lang="nl-BE" sz="2200" dirty="0"/>
              <a:t>ziet één </a:t>
            </a:r>
            <a:r>
              <a:rPr lang="nl-BE" sz="2200" dirty="0" err="1"/>
              <a:t>ListBoxItem</a:t>
            </a:r>
            <a:r>
              <a:rPr lang="nl-BE" sz="2200" dirty="0"/>
              <a:t> er uit?</a:t>
            </a:r>
          </a:p>
        </p:txBody>
      </p:sp>
      <p:sp>
        <p:nvSpPr>
          <p:cNvPr id="4" name="Rechthoek 3"/>
          <p:cNvSpPr/>
          <p:nvPr/>
        </p:nvSpPr>
        <p:spPr>
          <a:xfrm>
            <a:off x="251520" y="1628800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&lt;!--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ListBox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met werknemers uit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inline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8000"/>
                </a:solidFill>
                <a:latin typeface="Consolas" panose="020B0609020204030204" pitchFamily="49" charset="0"/>
              </a:rPr>
              <a:t>XML-bestand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--&gt;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ListBoxEmployees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</a:t>
            </a:r>
            <a:r>
              <a:rPr lang="nl-B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ExpenseDataSource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XPath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=Person}"</a:t>
            </a:r>
          </a:p>
          <a:p>
            <a:r>
              <a:rPr lang="nl-B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nl-B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ItemTemplate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employeeItemTemplate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r="46699"/>
          <a:stretch/>
        </p:blipFill>
        <p:spPr>
          <a:xfrm>
            <a:off x="7104657" y="4293096"/>
            <a:ext cx="1848189" cy="2448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62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DataTemplate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67544" y="3933056"/>
            <a:ext cx="8298504" cy="266429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Elk </a:t>
            </a:r>
            <a:r>
              <a:rPr lang="nl-BE" sz="2400" dirty="0" err="1"/>
              <a:t>ListBoxItem</a:t>
            </a:r>
            <a:r>
              <a:rPr lang="nl-BE" sz="2400" dirty="0"/>
              <a:t> is </a:t>
            </a:r>
            <a:r>
              <a:rPr lang="nl-BE" sz="2400" dirty="0" smtClean="0"/>
              <a:t>(voorlopig) een label </a:t>
            </a:r>
            <a:r>
              <a:rPr lang="nl-BE" sz="2400" dirty="0"/>
              <a:t>met de </a:t>
            </a:r>
            <a:r>
              <a:rPr lang="nl-BE" sz="2400" dirty="0" smtClean="0"/>
              <a:t>naam </a:t>
            </a:r>
            <a:r>
              <a:rPr lang="nl-BE" sz="2400" dirty="0"/>
              <a:t>van de </a:t>
            </a:r>
            <a:r>
              <a:rPr lang="nl-BE" sz="2400" dirty="0" smtClean="0"/>
              <a:t>werknemer</a:t>
            </a:r>
          </a:p>
          <a:p>
            <a:r>
              <a:rPr lang="en-US" sz="2400" dirty="0"/>
              <a:t>Via de XPath property, </a:t>
            </a:r>
            <a:r>
              <a:rPr lang="en-US" sz="2400" dirty="0" err="1"/>
              <a:t>maak</a:t>
            </a:r>
            <a:r>
              <a:rPr lang="en-US" sz="2400" dirty="0"/>
              <a:t> je </a:t>
            </a:r>
            <a:r>
              <a:rPr lang="en-US" sz="2400" dirty="0" err="1"/>
              <a:t>een</a:t>
            </a:r>
            <a:r>
              <a:rPr lang="en-US" sz="2400" dirty="0"/>
              <a:t> XPath query om </a:t>
            </a:r>
            <a:r>
              <a:rPr lang="en-US" sz="2400" dirty="0" err="1"/>
              <a:t>één</a:t>
            </a:r>
            <a:r>
              <a:rPr lang="en-US" sz="2400" dirty="0"/>
              <a:t> of </a:t>
            </a:r>
            <a:r>
              <a:rPr lang="en-US" sz="2400" dirty="0" err="1"/>
              <a:t>meerdere</a:t>
            </a:r>
            <a:r>
              <a:rPr lang="en-US" sz="2400" dirty="0"/>
              <a:t> nodes </a:t>
            </a:r>
            <a:r>
              <a:rPr lang="en-US" sz="2400" dirty="0" err="1" smtClean="0"/>
              <a:t>uit</a:t>
            </a:r>
            <a:r>
              <a:rPr lang="en-US" sz="2400" dirty="0" smtClean="0"/>
              <a:t> je data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selecteren</a:t>
            </a:r>
            <a:endParaRPr lang="en-US" sz="2400" dirty="0" smtClean="0"/>
          </a:p>
          <a:p>
            <a:r>
              <a:rPr lang="en-US" sz="2400" dirty="0" smtClean="0"/>
              <a:t>Name is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attribuut</a:t>
            </a:r>
            <a:r>
              <a:rPr lang="en-US" sz="2400" dirty="0" smtClean="0"/>
              <a:t> van Person, </a:t>
            </a:r>
            <a:r>
              <a:rPr lang="en-US" sz="2400" dirty="0" err="1" smtClean="0"/>
              <a:t>dus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@Name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467544" y="1700808"/>
            <a:ext cx="7866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Employee </a:t>
            </a:r>
            <a:r>
              <a:rPr lang="nl-B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 template --&gt;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DataTemplate</a:t>
            </a:r>
            <a:r>
              <a:rPr lang="nl-BE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nl-BE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="employeeItemTemplate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Name}"/&gt;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DataTemplate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r="46699"/>
          <a:stretch/>
        </p:blipFill>
        <p:spPr>
          <a:xfrm>
            <a:off x="7092280" y="220818"/>
            <a:ext cx="1848189" cy="2448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28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81" y="1700808"/>
            <a:ext cx="6371448" cy="42767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 na Databinding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420888"/>
            <a:ext cx="6357087" cy="42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png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85" y="2060848"/>
            <a:ext cx="2828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-900608" y="1579074"/>
            <a:ext cx="92170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Expenses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=""&gt;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="Ellen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Torfs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Department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="Lunch"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="Transportation"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="Koen Vangeel"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Department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="Engineering"&gt;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="Document printing"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="50"/&gt;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="Gift"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="125"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="Miranda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Decabooter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Department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="IT"&gt;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="Magazine"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="50"/&gt;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="Espresso machine"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="600"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Expense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="Software"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ExpenseAmount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Expenses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Department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99787" y="5262935"/>
            <a:ext cx="4817368" cy="1176486"/>
          </a:xfrm>
        </p:spPr>
        <p:txBody>
          <a:bodyPr>
            <a:normAutofit fontScale="92500" lnSpcReduction="10000"/>
          </a:bodyPr>
          <a:lstStyle/>
          <a:p>
            <a:r>
              <a:rPr lang="nl-BE" sz="2400" dirty="0" smtClean="0"/>
              <a:t>Wat aanpassen?</a:t>
            </a:r>
          </a:p>
          <a:p>
            <a:r>
              <a:rPr lang="nl-BE" sz="2400" dirty="0" smtClean="0"/>
              <a:t>Welke Data?</a:t>
            </a:r>
          </a:p>
          <a:p>
            <a:r>
              <a:rPr lang="nl-BE" sz="2400" dirty="0" smtClean="0"/>
              <a:t>Hoe schikken?</a:t>
            </a: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145468"/>
            <a:ext cx="5231904" cy="35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Department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205273" y="1940767"/>
            <a:ext cx="8687207" cy="170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Vertical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DarkBlue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XPath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Name}"/&gt;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="15"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XPath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Department}"/&gt;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png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3" y="1844824"/>
            <a:ext cx="5618830" cy="37715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3" y="2852936"/>
            <a:ext cx="5375920" cy="37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png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63465" y="2132856"/>
            <a:ext cx="8183151" cy="220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Horizontal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ImageName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nl-BE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XPath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Department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StringFormat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}.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png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Vertical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XPath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Name}"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DarkBlue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="15"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XPath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Department}"/&gt;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563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png</a:t>
            </a:r>
            <a:endParaRPr lang="nl-BE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205273" y="1940767"/>
            <a:ext cx="8759215" cy="42361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Horizontal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ImageName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Collapsed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Wingdings"/>
              <a:buNone/>
            </a:pPr>
            <a:r>
              <a:rPr lang="nl-BE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nl-BE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XPath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nl-B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l-BE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Department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StringFormat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nl-BE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png</a:t>
            </a:r>
            <a:r>
              <a:rPr lang="nl-B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}.</a:t>
            </a:r>
            <a:r>
              <a:rPr lang="nl-BE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png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Image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="100"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ElementName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ImageName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Vertical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XPath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Name}"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DarkBlue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="15"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Wingdings"/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Content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XPath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Department}"/&gt;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3190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ExpenseReports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nl-BE" sz="2400" dirty="0" err="1"/>
              <a:t>File|New|Project|Visual</a:t>
            </a:r>
            <a:r>
              <a:rPr lang="nl-BE" sz="2400" dirty="0"/>
              <a:t> C#|Windows Classic </a:t>
            </a:r>
            <a:r>
              <a:rPr lang="nl-BE" sz="2400" dirty="0" err="1"/>
              <a:t>Desktop|WPF</a:t>
            </a:r>
            <a:r>
              <a:rPr lang="nl-BE" sz="2400" dirty="0"/>
              <a:t> App (.NET Framework)</a:t>
            </a:r>
          </a:p>
          <a:p>
            <a:r>
              <a:rPr lang="nl-BE" sz="2400" dirty="0" err="1">
                <a:solidFill>
                  <a:srgbClr val="C00000"/>
                </a:solidFill>
              </a:rPr>
              <a:t>ExpenseReports</a:t>
            </a:r>
            <a:endParaRPr lang="nl-BE" sz="2400" dirty="0">
              <a:solidFill>
                <a:srgbClr val="C00000"/>
              </a:solidFill>
            </a:endParaRPr>
          </a:p>
        </p:txBody>
      </p:sp>
      <p:grpSp>
        <p:nvGrpSpPr>
          <p:cNvPr id="10" name="Groep 9"/>
          <p:cNvGrpSpPr/>
          <p:nvPr/>
        </p:nvGrpSpPr>
        <p:grpSpPr>
          <a:xfrm>
            <a:off x="6678635" y="3812087"/>
            <a:ext cx="2064556" cy="2093230"/>
            <a:chOff x="845987" y="3542721"/>
            <a:chExt cx="2064556" cy="2093230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987" y="3542721"/>
              <a:ext cx="2064556" cy="2093230"/>
            </a:xfrm>
            <a:prstGeom prst="rect">
              <a:avLst/>
            </a:prstGeom>
          </p:spPr>
        </p:pic>
        <p:sp>
          <p:nvSpPr>
            <p:cNvPr id="9" name="Rechthoek 8"/>
            <p:cNvSpPr/>
            <p:nvPr/>
          </p:nvSpPr>
          <p:spPr>
            <a:xfrm>
              <a:off x="978165" y="4897886"/>
              <a:ext cx="1800200" cy="64807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F333365C-2785-45A4-82DD-86F996137F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0518" y="3088005"/>
            <a:ext cx="5760720" cy="35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Toevoegen Page </a:t>
            </a:r>
            <a:r>
              <a:rPr lang="nl-BE" sz="3600" i="1" dirty="0" err="1">
                <a:solidFill>
                  <a:srgbClr val="C00000"/>
                </a:solidFill>
              </a:rPr>
              <a:t>Expenses.xaml</a:t>
            </a:r>
            <a:endParaRPr lang="nl-BE" sz="3600" i="1" dirty="0">
              <a:solidFill>
                <a:srgbClr val="C00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37" y="4067610"/>
            <a:ext cx="2500511" cy="2508253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95536" y="1700808"/>
            <a:ext cx="6120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="50*" 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="50*" 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 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7807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</a:t>
            </a:r>
            <a:r>
              <a:rPr lang="nl-BE" dirty="0" err="1"/>
              <a:t>controls</a:t>
            </a:r>
            <a:r>
              <a:rPr lang="nl-BE" dirty="0"/>
              <a:t> aan </a:t>
            </a:r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0" y="195767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Titel rapport --&gt;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Grid.ColumnSpan</a:t>
            </a:r>
            <a:r>
              <a:rPr lang="nl-BE" sz="1400" dirty="0">
                <a:solidFill>
                  <a:srgbClr val="C00000"/>
                </a:solidFill>
                <a:latin typeface="Consolas" panose="020B0609020204030204" pitchFamily="49" charset="0"/>
              </a:rPr>
              <a:t>="2"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FontFamily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Trebuchet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 MS"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FontWeight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="18"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Foreground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="#0066cc"&gt;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Expense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Report For: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Employee --&gt;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="0,0,0,5"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FontWeight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="Bold"&gt;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="0,0,0,5"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FontWeight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="Bold"&gt;&lt;/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Department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="0,0,0,5"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FontWeight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="Bold"&gt;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Department: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="0,0,0,5"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FontWeight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="Bold"&gt;&lt;/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r>
              <a:rPr lang="nl-B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725144"/>
            <a:ext cx="3888432" cy="13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</a:t>
            </a:r>
            <a:r>
              <a:rPr lang="nl-BE" dirty="0" err="1"/>
              <a:t>controls</a:t>
            </a:r>
            <a:r>
              <a:rPr lang="nl-BE" dirty="0"/>
              <a:t> aan </a:t>
            </a:r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07504" y="1859340"/>
            <a:ext cx="9036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Expense type and Amount table --&gt;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Grid.ColumnSpan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="3</a:t>
            </a:r>
            <a:r>
              <a:rPr lang="nl-BE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AutoGenerateColumns</a:t>
            </a:r>
            <a:r>
              <a:rPr lang="nl-BE" sz="1400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nl-BE" sz="1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DataGrid.ColumnHeaderStyle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DataGridColumnHeader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="Height"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="35"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="Padding"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="Background"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="#4E87D4"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="Foreground"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="White"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DataGrid.ColumnHeaderStyle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DataGrid.Columns</a:t>
            </a:r>
            <a:r>
              <a:rPr lang="nl-BE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ExpenseType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="50*"/&gt;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="Amount"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="50*"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DataGrid.Columns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5398770"/>
            <a:ext cx="3195417" cy="103286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77880" y="2204863"/>
            <a:ext cx="2986007" cy="5040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577879" y="4095071"/>
            <a:ext cx="2986007" cy="5040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5868144" y="1988838"/>
            <a:ext cx="2986007" cy="5040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388927"/>
            <a:ext cx="4867275" cy="32670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Navigeren tussen pages</a:t>
            </a:r>
          </a:p>
        </p:txBody>
      </p:sp>
      <p:sp>
        <p:nvSpPr>
          <p:cNvPr id="4" name="Rechthoek 3"/>
          <p:cNvSpPr/>
          <p:nvPr/>
        </p:nvSpPr>
        <p:spPr>
          <a:xfrm>
            <a:off x="558299" y="1743929"/>
            <a:ext cx="81913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ButtonView_Click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l-BE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Expenses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expensesPage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Expenses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NavigationService.Navigate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expensesPage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7142840" y="6043138"/>
            <a:ext cx="16067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sz="2400" dirty="0"/>
              <a:t>Probeer uit!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771800" y="3515728"/>
            <a:ext cx="1080120" cy="57606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30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>
                <a:sym typeface="Wingdings" panose="05000000000000000000" pitchFamily="2" charset="2"/>
              </a:rPr>
              <a:t>ItemsSource</a:t>
            </a:r>
            <a:r>
              <a:rPr lang="nl-BE" dirty="0" smtClean="0">
                <a:sym typeface="Wingdings" panose="05000000000000000000" pitchFamily="2" charset="2"/>
              </a:rPr>
              <a:t>  </a:t>
            </a:r>
            <a:r>
              <a:rPr lang="nl-BE" dirty="0" err="1" smtClean="0"/>
              <a:t>DataContext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72816"/>
            <a:ext cx="4052490" cy="286136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767583"/>
            <a:ext cx="4052490" cy="2861364"/>
          </a:xfrm>
          <a:prstGeom prst="rect">
            <a:avLst/>
          </a:prstGeom>
        </p:spPr>
      </p:pic>
      <p:sp>
        <p:nvSpPr>
          <p:cNvPr id="6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3622" y="5154288"/>
            <a:ext cx="8153400" cy="1226840"/>
          </a:xfrm>
        </p:spPr>
        <p:txBody>
          <a:bodyPr>
            <a:normAutofit fontScale="92500" lnSpcReduction="20000"/>
          </a:bodyPr>
          <a:lstStyle/>
          <a:p>
            <a:r>
              <a:rPr lang="nl-BE" sz="2800" i="1" dirty="0" err="1" smtClean="0">
                <a:solidFill>
                  <a:srgbClr val="C00000"/>
                </a:solidFill>
              </a:rPr>
              <a:t>DataContext</a:t>
            </a:r>
            <a:r>
              <a:rPr lang="nl-BE" sz="2800" dirty="0" smtClean="0"/>
              <a:t>: databinding met één record</a:t>
            </a:r>
          </a:p>
          <a:p>
            <a:r>
              <a:rPr lang="nl-BE" sz="2800" i="1" dirty="0" err="1" smtClean="0">
                <a:solidFill>
                  <a:srgbClr val="C00000"/>
                </a:solidFill>
              </a:rPr>
              <a:t>ItemsSource</a:t>
            </a:r>
            <a:r>
              <a:rPr lang="nl-BE" sz="2800" dirty="0" smtClean="0"/>
              <a:t>: databinding met meerdere records</a:t>
            </a:r>
            <a:endParaRPr lang="nl-BE" sz="2800" dirty="0"/>
          </a:p>
        </p:txBody>
      </p:sp>
      <p:sp>
        <p:nvSpPr>
          <p:cNvPr id="7" name="Tekstvak 6"/>
          <p:cNvSpPr txBox="1"/>
          <p:nvPr/>
        </p:nvSpPr>
        <p:spPr>
          <a:xfrm>
            <a:off x="643194" y="2492896"/>
            <a:ext cx="1192501" cy="86409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4722045" y="2276872"/>
            <a:ext cx="4314451" cy="158417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4855091" y="3212975"/>
            <a:ext cx="4109397" cy="55106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0" name="PIJL-RECHTS 6"/>
          <p:cNvSpPr/>
          <p:nvPr/>
        </p:nvSpPr>
        <p:spPr>
          <a:xfrm rot="20047873">
            <a:off x="4467569" y="4064945"/>
            <a:ext cx="519111" cy="43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43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Parameters tussen pages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Geselecteerde Employee doorgeven aan tweede pagina</a:t>
            </a:r>
          </a:p>
          <a:p>
            <a:endParaRPr lang="nl-BE" dirty="0"/>
          </a:p>
          <a:p>
            <a:r>
              <a:rPr lang="nl-BE" dirty="0" smtClean="0"/>
              <a:t>Via Property</a:t>
            </a:r>
          </a:p>
          <a:p>
            <a:r>
              <a:rPr lang="nl-BE" dirty="0" smtClean="0"/>
              <a:t>Via </a:t>
            </a:r>
            <a:r>
              <a:rPr lang="nl-BE" dirty="0" err="1" smtClean="0"/>
              <a:t>Constructor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2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Via Property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3706501" cy="287790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885277"/>
            <a:ext cx="5822388" cy="13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Via </a:t>
            </a:r>
            <a:r>
              <a:rPr lang="nl-BE" dirty="0" err="1" smtClean="0"/>
              <a:t>Constructor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933056"/>
            <a:ext cx="7927848" cy="13199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b="43475"/>
          <a:stretch/>
        </p:blipFill>
        <p:spPr>
          <a:xfrm>
            <a:off x="612648" y="1988840"/>
            <a:ext cx="3737061" cy="14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DataBinding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72816"/>
            <a:ext cx="6551640" cy="333623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162633" y="2950493"/>
            <a:ext cx="6001655" cy="86409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20" y="3382541"/>
            <a:ext cx="4867275" cy="326707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372200" y="4077072"/>
            <a:ext cx="1192501" cy="86409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5389687"/>
            <a:ext cx="4817368" cy="117648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Wat aanpassen?</a:t>
            </a:r>
          </a:p>
          <a:p>
            <a:r>
              <a:rPr lang="nl-BE" sz="2400" dirty="0" smtClean="0"/>
              <a:t>Welke Data?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864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DataBinding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nl-BE" sz="2400" dirty="0"/>
              <a:t>Door instellen </a:t>
            </a:r>
            <a:r>
              <a:rPr lang="nl-BE" sz="2400" dirty="0" err="1"/>
              <a:t>DataContext</a:t>
            </a:r>
            <a:r>
              <a:rPr lang="nl-BE" sz="2400" dirty="0"/>
              <a:t> wordt de gemaakte selectie (Person) in </a:t>
            </a:r>
            <a:r>
              <a:rPr lang="nl-BE" sz="2400" dirty="0" err="1"/>
              <a:t>XmlDataProvider</a:t>
            </a:r>
            <a:r>
              <a:rPr lang="nl-BE" sz="2400" dirty="0"/>
              <a:t> uit </a:t>
            </a:r>
            <a:r>
              <a:rPr lang="nl-BE" sz="2400" dirty="0" err="1"/>
              <a:t>Home.xaml</a:t>
            </a:r>
            <a:r>
              <a:rPr lang="nl-BE" sz="2400" dirty="0"/>
              <a:t> de </a:t>
            </a:r>
            <a:r>
              <a:rPr lang="nl-BE" sz="2400" dirty="0" err="1"/>
              <a:t>BindingSource</a:t>
            </a:r>
            <a:r>
              <a:rPr lang="nl-BE" sz="2400" dirty="0"/>
              <a:t/>
            </a:r>
            <a:br>
              <a:rPr lang="nl-BE" sz="2400" dirty="0"/>
            </a:br>
            <a:endParaRPr lang="nl-BE" sz="2400" dirty="0"/>
          </a:p>
          <a:p>
            <a:r>
              <a:rPr lang="nl-BE" sz="2400" dirty="0"/>
              <a:t>Databinding Employee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Databinding </a:t>
            </a:r>
            <a:r>
              <a:rPr lang="nl-BE" sz="2400" dirty="0" err="1"/>
              <a:t>Department</a:t>
            </a:r>
            <a:endParaRPr lang="nl-BE" sz="2400" dirty="0"/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endParaRPr lang="nl-BE" sz="2400" dirty="0"/>
          </a:p>
          <a:p>
            <a:endParaRPr lang="nl-BE" sz="2400" dirty="0"/>
          </a:p>
          <a:p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67058" y="3717032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="0,0,0,5"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Bold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Name}"/&gt;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134116" y="5157192"/>
            <a:ext cx="8902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="0,0,0,5"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FontWeight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Bold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}"/&gt;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15929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App.config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Configuratiebestand in </a:t>
            </a:r>
            <a:r>
              <a:rPr lang="nl-BE" sz="2800" dirty="0" err="1"/>
              <a:t>xml</a:t>
            </a:r>
            <a:r>
              <a:rPr lang="nl-BE" sz="2800" dirty="0"/>
              <a:t> </a:t>
            </a:r>
          </a:p>
          <a:p>
            <a:r>
              <a:rPr lang="nl-BE" sz="2800" dirty="0"/>
              <a:t>Bevat …?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2164"/>
          <a:stretch/>
        </p:blipFill>
        <p:spPr>
          <a:xfrm>
            <a:off x="1043608" y="3212976"/>
            <a:ext cx="6814142" cy="15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DataBinding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72816"/>
            <a:ext cx="6551640" cy="333623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392647"/>
            <a:ext cx="4867275" cy="326707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3888468" y="4801979"/>
            <a:ext cx="5148028" cy="86409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1331640" y="2150684"/>
            <a:ext cx="6001655" cy="86409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34554" y="5414407"/>
            <a:ext cx="4817368" cy="117648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Wat aanpassen?</a:t>
            </a:r>
          </a:p>
          <a:p>
            <a:r>
              <a:rPr lang="nl-BE" sz="2400" dirty="0" smtClean="0"/>
              <a:t>Welke Data?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604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DataBinding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 err="1" smtClean="0"/>
              <a:t>ItemsSource</a:t>
            </a:r>
            <a:r>
              <a:rPr lang="nl-BE" sz="2400" dirty="0" smtClean="0"/>
              <a:t> voor alle &lt;</a:t>
            </a:r>
            <a:r>
              <a:rPr lang="nl-BE" sz="2400" dirty="0" err="1" smtClean="0"/>
              <a:t>Expense</a:t>
            </a:r>
            <a:r>
              <a:rPr lang="nl-BE" sz="2400" dirty="0" smtClean="0"/>
              <a:t>&gt; elementen</a:t>
            </a:r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659738" y="2477070"/>
            <a:ext cx="808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Grid.ColumnSpan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XPath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AutoGenerateColumns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&gt;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609078" y="4077072"/>
            <a:ext cx="8447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DataGrid.Columns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DataGridTextColumn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Binding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XPath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DataGridTextColumn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Header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="Amount"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Binding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XPath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ExpenseAmount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="50*"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DataGrid.Columns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667914" y="35540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96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 in apart bestand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85" y="2214562"/>
            <a:ext cx="28289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employees.xml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 smtClean="0"/>
              <a:t>Namespace</a:t>
            </a:r>
            <a:r>
              <a:rPr lang="nl-BE" dirty="0" smtClean="0"/>
              <a:t> mag nu weg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6501355" cy="35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Home.xml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1" y="1772816"/>
            <a:ext cx="7334250" cy="1114425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142840" y="6043138"/>
            <a:ext cx="16067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 sz="2400" dirty="0"/>
              <a:t>Probeer uit!</a:t>
            </a:r>
          </a:p>
        </p:txBody>
      </p:sp>
    </p:spTree>
    <p:extLst>
      <p:ext uri="{BB962C8B-B14F-4D97-AF65-F5344CB8AC3E}">
        <p14:creationId xmlns:p14="http://schemas.microsoft.com/office/powerpoint/2010/main" val="12406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 Stijl </a:t>
            </a:r>
            <a:r>
              <a:rPr lang="fr-BE" dirty="0" err="1"/>
              <a:t>voor</a:t>
            </a:r>
            <a:r>
              <a:rPr lang="fr-BE" dirty="0"/>
              <a:t> je ganse </a:t>
            </a:r>
            <a:r>
              <a:rPr lang="fr-BE" dirty="0" err="1"/>
              <a:t>applicatie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Voeg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i="1" dirty="0"/>
              <a:t>Resource </a:t>
            </a:r>
            <a:r>
              <a:rPr lang="fr-BE" i="1" dirty="0" err="1"/>
              <a:t>Dictionary</a:t>
            </a:r>
            <a:r>
              <a:rPr lang="fr-BE" i="1" dirty="0"/>
              <a:t> </a:t>
            </a:r>
            <a:r>
              <a:rPr lang="fr-BE" dirty="0" err="1" smtClean="0"/>
              <a:t>toe</a:t>
            </a:r>
            <a:endParaRPr lang="fr-BE" dirty="0" smtClean="0"/>
          </a:p>
          <a:p>
            <a:r>
              <a:rPr lang="fr-BE" i="1" dirty="0" err="1" smtClean="0">
                <a:solidFill>
                  <a:srgbClr val="C00000"/>
                </a:solidFill>
              </a:rPr>
              <a:t>MyDictionary.xaml</a:t>
            </a:r>
            <a:endParaRPr lang="nl-BE" i="1" dirty="0">
              <a:solidFill>
                <a:srgbClr val="C00000"/>
              </a:solidFill>
            </a:endParaRPr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06" y="2924944"/>
            <a:ext cx="6966261" cy="36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ResourceDictionary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564904"/>
            <a:ext cx="8295781" cy="2660220"/>
          </a:xfrm>
          <a:prstGeom prst="rect">
            <a:avLst/>
          </a:prstGeom>
        </p:spPr>
      </p:pic>
      <p:sp>
        <p:nvSpPr>
          <p:cNvPr id="5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nl-BE" dirty="0" smtClean="0"/>
              <a:t>Style uit </a:t>
            </a:r>
            <a:r>
              <a:rPr lang="nl-BE" dirty="0" err="1" smtClean="0"/>
              <a:t>Expenses.xaml</a:t>
            </a:r>
            <a:r>
              <a:rPr lang="nl-BE" dirty="0" smtClean="0"/>
              <a:t> halen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21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Voor alle </a:t>
            </a:r>
            <a:r>
              <a:rPr lang="nl-BE" dirty="0" err="1" smtClean="0"/>
              <a:t>DataGridHeaders</a:t>
            </a:r>
            <a:r>
              <a:rPr lang="nl-BE" dirty="0" smtClean="0"/>
              <a:t> dezelfde stijl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ColumnHeaderStyle</a:t>
            </a:r>
            <a:r>
              <a:rPr lang="fr-BE" dirty="0"/>
              <a:t> </a:t>
            </a:r>
            <a:r>
              <a:rPr lang="fr-BE" dirty="0" err="1"/>
              <a:t>weg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3" y="2428875"/>
            <a:ext cx="8429625" cy="28384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373" y="3798327"/>
            <a:ext cx="4377015" cy="2937996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355976" y="4941167"/>
            <a:ext cx="4636122" cy="62110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21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App.xaml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8" y="1628800"/>
            <a:ext cx="8820472" cy="335450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274102"/>
            <a:ext cx="3639634" cy="24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One</a:t>
            </a:r>
            <a:r>
              <a:rPr lang="nl-BE" dirty="0"/>
              <a:t>-Way binding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Gebruikte binding in het voorbeeld is </a:t>
            </a:r>
            <a:r>
              <a:rPr lang="nl-BE" sz="2000" dirty="0" err="1"/>
              <a:t>one</a:t>
            </a:r>
            <a:r>
              <a:rPr lang="nl-BE" sz="2000" dirty="0"/>
              <a:t>-way binding</a:t>
            </a:r>
          </a:p>
          <a:p>
            <a:r>
              <a:rPr lang="nl-BE" sz="2000" dirty="0"/>
              <a:t>Er worden alleen data uit het </a:t>
            </a:r>
            <a:r>
              <a:rPr lang="nl-BE" sz="2000" dirty="0" err="1"/>
              <a:t>XML-bestand</a:t>
            </a:r>
            <a:r>
              <a:rPr lang="nl-BE" sz="2000" dirty="0"/>
              <a:t> gelezen en vervolgens getoond.</a:t>
            </a:r>
          </a:p>
          <a:p>
            <a:r>
              <a:rPr lang="nl-BE" sz="2000" dirty="0"/>
              <a:t>Er worden geen wijzigingen doorgevoerd in de </a:t>
            </a:r>
            <a:r>
              <a:rPr lang="nl-BE" sz="2000" dirty="0" err="1"/>
              <a:t>presentatielaag</a:t>
            </a:r>
            <a:r>
              <a:rPr lang="nl-BE" sz="2000" dirty="0"/>
              <a:t> en vervolgens bewaard in XML.</a:t>
            </a:r>
            <a:br>
              <a:rPr lang="nl-BE" sz="2000" dirty="0"/>
            </a:br>
            <a:r>
              <a:rPr lang="nl-BE" sz="2000" dirty="0"/>
              <a:t/>
            </a:r>
            <a:br>
              <a:rPr lang="nl-BE" sz="2000" dirty="0"/>
            </a:br>
            <a:r>
              <a:rPr lang="nl-BE" sz="2000" dirty="0">
                <a:sym typeface="Wingdings" panose="05000000000000000000" pitchFamily="2" charset="2"/>
              </a:rPr>
              <a:t> éénrichtingsverkeer!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8184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App.xaml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Resources die je in je App gebruikt</a:t>
            </a:r>
          </a:p>
          <a:p>
            <a:r>
              <a:rPr lang="fr-BE" dirty="0"/>
              <a:t>…</a:t>
            </a:r>
            <a:r>
              <a:rPr lang="nl-BE" dirty="0"/>
              <a:t>?</a:t>
            </a:r>
          </a:p>
          <a:p>
            <a:r>
              <a:rPr lang="nl-BE" dirty="0"/>
              <a:t>Via het attribuut </a:t>
            </a:r>
            <a:r>
              <a:rPr lang="nl-BE" dirty="0" err="1">
                <a:solidFill>
                  <a:srgbClr val="C00000"/>
                </a:solidFill>
              </a:rPr>
              <a:t>StartupUri</a:t>
            </a:r>
            <a:r>
              <a:rPr lang="nl-BE" dirty="0"/>
              <a:t> bepaal je met welk </a:t>
            </a:r>
            <a:r>
              <a:rPr lang="nl-BE" dirty="0" err="1"/>
              <a:t>window</a:t>
            </a:r>
            <a:r>
              <a:rPr lang="nl-BE" dirty="0"/>
              <a:t> de applicatie opstart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005064"/>
            <a:ext cx="68294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Oefening planten</a:t>
            </a:r>
          </a:p>
        </p:txBody>
      </p:sp>
    </p:spTree>
    <p:extLst>
      <p:ext uri="{BB962C8B-B14F-4D97-AF65-F5344CB8AC3E}">
        <p14:creationId xmlns:p14="http://schemas.microsoft.com/office/powerpoint/2010/main" val="35709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23456"/>
            <a:ext cx="8153400" cy="388800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364088" y="2780928"/>
            <a:ext cx="108012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/>
              <a:t>Designer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77951" y="5456005"/>
            <a:ext cx="149993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/>
              <a:t>WPF </a:t>
            </a:r>
            <a:r>
              <a:rPr lang="nl-BE" sz="2000" dirty="0" err="1"/>
              <a:t>controls</a:t>
            </a:r>
            <a:endParaRPr lang="nl-BE" sz="2000" dirty="0"/>
          </a:p>
        </p:txBody>
      </p:sp>
      <p:sp>
        <p:nvSpPr>
          <p:cNvPr id="9" name="Tekstvak 8"/>
          <p:cNvSpPr txBox="1"/>
          <p:nvPr/>
        </p:nvSpPr>
        <p:spPr>
          <a:xfrm>
            <a:off x="5168436" y="5172100"/>
            <a:ext cx="149993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/>
              <a:t>XAML editor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7597192" y="5500655"/>
            <a:ext cx="14393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 err="1"/>
              <a:t>Properties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7906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CodeBehind</a:t>
            </a:r>
            <a:r>
              <a:rPr lang="nl-BE" dirty="0"/>
              <a:t> file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6553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NavigationWindow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nl-BE" sz="2000" dirty="0"/>
              <a:t>Een </a:t>
            </a:r>
            <a:r>
              <a:rPr lang="nl-BE" sz="2000" i="1" dirty="0" err="1">
                <a:solidFill>
                  <a:srgbClr val="C00000"/>
                </a:solidFill>
              </a:rPr>
              <a:t>NavigationWindow</a:t>
            </a:r>
            <a:r>
              <a:rPr lang="nl-BE" sz="2000" dirty="0"/>
              <a:t> is een </a:t>
            </a:r>
            <a:r>
              <a:rPr lang="nl-BE" sz="2000" dirty="0" err="1" smtClean="0"/>
              <a:t>Window</a:t>
            </a:r>
            <a:r>
              <a:rPr lang="nl-BE" sz="2000" dirty="0" smtClean="0"/>
              <a:t> </a:t>
            </a:r>
            <a:r>
              <a:rPr lang="nl-BE" sz="2000" dirty="0"/>
              <a:t>uitgebreid met een </a:t>
            </a:r>
            <a:r>
              <a:rPr lang="nl-BE" sz="2000" i="1" dirty="0" err="1" smtClean="0">
                <a:solidFill>
                  <a:srgbClr val="C00000"/>
                </a:solidFill>
              </a:rPr>
              <a:t>NavigationPanel</a:t>
            </a:r>
            <a:endParaRPr lang="nl-BE" sz="2000" i="1" dirty="0">
              <a:solidFill>
                <a:srgbClr val="C00000"/>
              </a:solidFill>
            </a:endParaRPr>
          </a:p>
          <a:p>
            <a:r>
              <a:rPr lang="nl-BE" sz="2000" dirty="0" err="1" smtClean="0"/>
              <a:t>NavigationWindow</a:t>
            </a:r>
            <a:r>
              <a:rPr lang="nl-BE" sz="2000" dirty="0" smtClean="0"/>
              <a:t> is </a:t>
            </a:r>
            <a:r>
              <a:rPr lang="nl-BE" sz="2000" i="1" dirty="0" smtClean="0"/>
              <a:t>container</a:t>
            </a:r>
            <a:r>
              <a:rPr lang="nl-BE" sz="2000" dirty="0" smtClean="0"/>
              <a:t> voor de # </a:t>
            </a:r>
            <a:r>
              <a:rPr lang="nl-BE" sz="2000" i="1" dirty="0" smtClean="0">
                <a:solidFill>
                  <a:srgbClr val="C00000"/>
                </a:solidFill>
              </a:rPr>
              <a:t>pages</a:t>
            </a:r>
            <a:r>
              <a:rPr lang="nl-BE" sz="2000" dirty="0" smtClean="0"/>
              <a:t> waartussen je navigeert</a:t>
            </a:r>
          </a:p>
          <a:p>
            <a:r>
              <a:rPr lang="nl-BE" sz="2000" dirty="0" smtClean="0"/>
              <a:t>M.b.v. het </a:t>
            </a:r>
            <a:r>
              <a:rPr lang="nl-BE" sz="2000" dirty="0" err="1" smtClean="0"/>
              <a:t>NavigationPanel</a:t>
            </a:r>
            <a:r>
              <a:rPr lang="nl-BE" sz="2000" dirty="0" smtClean="0"/>
              <a:t> kan je navigeren tussen de pages</a:t>
            </a:r>
            <a:endParaRPr lang="nl-BE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70" y="3645024"/>
            <a:ext cx="4088805" cy="2744540"/>
          </a:xfrm>
          <a:prstGeom prst="rect">
            <a:avLst/>
          </a:prstGeom>
        </p:spPr>
      </p:pic>
      <p:pic>
        <p:nvPicPr>
          <p:cNvPr id="8" name="Afbeelding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61321" y="4026402"/>
            <a:ext cx="4075187" cy="26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nl-BE" sz="2500" dirty="0" smtClean="0"/>
              <a:t>Wijzig </a:t>
            </a:r>
            <a:r>
              <a:rPr lang="nl-BE" sz="2500" i="1" dirty="0" err="1">
                <a:solidFill>
                  <a:srgbClr val="C00000"/>
                </a:solidFill>
              </a:rPr>
              <a:t>Window</a:t>
            </a:r>
            <a:r>
              <a:rPr lang="nl-BE" sz="2500" dirty="0"/>
              <a:t> in </a:t>
            </a:r>
            <a:r>
              <a:rPr lang="nl-BE" sz="2500" i="1" dirty="0" err="1">
                <a:solidFill>
                  <a:srgbClr val="C00000"/>
                </a:solidFill>
              </a:rPr>
              <a:t>NavigationWindow</a:t>
            </a:r>
            <a:endParaRPr lang="nl-BE" sz="2500" i="1" dirty="0">
              <a:solidFill>
                <a:srgbClr val="C00000"/>
              </a:solidFill>
            </a:endParaRPr>
          </a:p>
          <a:p>
            <a:r>
              <a:rPr lang="nl-BE" sz="2500" dirty="0"/>
              <a:t>Verwijder </a:t>
            </a:r>
            <a:r>
              <a:rPr lang="nl-BE" sz="2500" dirty="0" smtClean="0"/>
              <a:t>de root </a:t>
            </a:r>
            <a:r>
              <a:rPr lang="nl-BE" sz="2500" dirty="0">
                <a:solidFill>
                  <a:srgbClr val="C00000"/>
                </a:solidFill>
              </a:rPr>
              <a:t>&lt;</a:t>
            </a:r>
            <a:r>
              <a:rPr lang="nl-BE" sz="2500" dirty="0" err="1">
                <a:solidFill>
                  <a:srgbClr val="C00000"/>
                </a:solidFill>
              </a:rPr>
              <a:t>grid</a:t>
            </a:r>
            <a:r>
              <a:rPr lang="nl-BE" sz="2500" dirty="0" smtClean="0">
                <a:solidFill>
                  <a:srgbClr val="C00000"/>
                </a:solidFill>
              </a:rPr>
              <a:t>&gt;</a:t>
            </a:r>
            <a:endParaRPr lang="nl-BE" sz="2500" dirty="0"/>
          </a:p>
          <a:p>
            <a:endParaRPr lang="nl-BE" sz="2200" dirty="0"/>
          </a:p>
          <a:p>
            <a:pPr marL="0" indent="0">
              <a:buNone/>
            </a:pPr>
            <a:endParaRPr lang="nl-BE" sz="2200" dirty="0"/>
          </a:p>
          <a:p>
            <a:pPr marL="0" indent="0">
              <a:buNone/>
            </a:pPr>
            <a:endParaRPr lang="nl-BE" sz="2200" dirty="0"/>
          </a:p>
          <a:p>
            <a:pPr marL="0" indent="0">
              <a:buNone/>
            </a:pPr>
            <a:endParaRPr lang="nl-BE" sz="2200" dirty="0"/>
          </a:p>
          <a:p>
            <a:endParaRPr lang="nl-BE" sz="2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24" y="3140968"/>
            <a:ext cx="6858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3144</TotalTime>
  <Words>1608</Words>
  <Application>Microsoft Office PowerPoint</Application>
  <PresentationFormat>Diavoorstelling (4:3)</PresentationFormat>
  <Paragraphs>313</Paragraphs>
  <Slides>50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7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Doel: Expense Reports</vt:lpstr>
      <vt:lpstr>ExpenseReports</vt:lpstr>
      <vt:lpstr>App.config</vt:lpstr>
      <vt:lpstr>App.xaml</vt:lpstr>
      <vt:lpstr>MainWindow.xaml</vt:lpstr>
      <vt:lpstr>MainWindow.xaml.cs</vt:lpstr>
      <vt:lpstr>NavigationWindow</vt:lpstr>
      <vt:lpstr>MainWindow.xaml</vt:lpstr>
      <vt:lpstr>MainWindow.xaml.cs</vt:lpstr>
      <vt:lpstr>Page toevoegen</vt:lpstr>
      <vt:lpstr>Instellen Home.xaml als eerste page</vt:lpstr>
      <vt:lpstr>Ontwerp UI</vt:lpstr>
      <vt:lpstr>Toevoegen controls via XAML</vt:lpstr>
      <vt:lpstr>Toevoegen controls via XAML</vt:lpstr>
      <vt:lpstr>Databinding</vt:lpstr>
      <vt:lpstr>XmlDataProvider </vt:lpstr>
      <vt:lpstr>XmlDataProvider met inline Xml</vt:lpstr>
      <vt:lpstr>XmlDataProvider</vt:lpstr>
      <vt:lpstr>Databinding ListBox</vt:lpstr>
      <vt:lpstr>Databinding ListBox</vt:lpstr>
      <vt:lpstr>DataTemplate</vt:lpstr>
      <vt:lpstr>Resultaat na Databinding</vt:lpstr>
      <vt:lpstr>png</vt:lpstr>
      <vt:lpstr>Department</vt:lpstr>
      <vt:lpstr>Department</vt:lpstr>
      <vt:lpstr>png</vt:lpstr>
      <vt:lpstr>png</vt:lpstr>
      <vt:lpstr>png</vt:lpstr>
      <vt:lpstr>Toevoegen Page Expenses.xaml</vt:lpstr>
      <vt:lpstr>Toevoegen controls aan grid</vt:lpstr>
      <vt:lpstr>Toevoegen controls aan grid</vt:lpstr>
      <vt:lpstr>Navigeren tussen pages</vt:lpstr>
      <vt:lpstr>ItemsSource  DataContext</vt:lpstr>
      <vt:lpstr>Parameters tussen pages</vt:lpstr>
      <vt:lpstr>Via Property</vt:lpstr>
      <vt:lpstr>Via Constructor</vt:lpstr>
      <vt:lpstr>DataBinding</vt:lpstr>
      <vt:lpstr>DataBinding</vt:lpstr>
      <vt:lpstr>DataBinding</vt:lpstr>
      <vt:lpstr>DataBinding</vt:lpstr>
      <vt:lpstr>Data in apart bestand</vt:lpstr>
      <vt:lpstr>employees.xml</vt:lpstr>
      <vt:lpstr>Home.xml</vt:lpstr>
      <vt:lpstr>1 Stijl voor je ganse applicatie</vt:lpstr>
      <vt:lpstr>ResourceDictionary</vt:lpstr>
      <vt:lpstr>Voor alle DataGridHeaders dezelfde stijl</vt:lpstr>
      <vt:lpstr>App.xaml</vt:lpstr>
      <vt:lpstr>One-Way binding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Koen Vangeel</cp:lastModifiedBy>
  <cp:revision>246</cp:revision>
  <dcterms:created xsi:type="dcterms:W3CDTF">2009-01-19T08:17:15Z</dcterms:created>
  <dcterms:modified xsi:type="dcterms:W3CDTF">2018-02-14T13:10:54Z</dcterms:modified>
</cp:coreProperties>
</file>