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96" r:id="rId14"/>
    <p:sldId id="297" r:id="rId15"/>
    <p:sldId id="298" r:id="rId16"/>
    <p:sldId id="295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61" autoAdjust="0"/>
  </p:normalViewPr>
  <p:slideViewPr>
    <p:cSldViewPr>
      <p:cViewPr varScale="1">
        <p:scale>
          <a:sx n="67" d="100"/>
          <a:sy n="67" d="100"/>
        </p:scale>
        <p:origin x="1906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67" d="100"/>
          <a:sy n="67" d="100"/>
        </p:scale>
        <p:origin x="2309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ED14-0126-493D-9D94-4AA15AF8AA2F}" type="datetimeFigureOut">
              <a:rPr lang="nl-BE" smtClean="0"/>
              <a:pPr/>
              <a:t>13/02/2017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8896C-4A01-4956-A241-0AEFC3E54AF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114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BE" dirty="0"/>
              <a:t>Module 1 – Les 2: </a:t>
            </a:r>
            <a:r>
              <a:rPr lang="nl-BE" dirty="0" err="1"/>
              <a:t>Drag</a:t>
            </a:r>
            <a:r>
              <a:rPr lang="nl-BE" dirty="0"/>
              <a:t> and Drop</a:t>
            </a:r>
          </a:p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284D-C0D9-4267-A02A-DA86072F3E84}" type="datetimeFigureOut">
              <a:rPr lang="nl-BE" smtClean="0"/>
              <a:pPr/>
              <a:t>13/02/2017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969BB-5C90-4FE3-8189-5E7FDDB31780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815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31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78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Tegenhanger</a:t>
            </a:r>
            <a:r>
              <a:rPr lang="nl-BE" baseline="0" dirty="0"/>
              <a:t> is </a:t>
            </a:r>
            <a:r>
              <a:rPr lang="nl-BE" baseline="0" dirty="0" err="1"/>
              <a:t>DynamicResource</a:t>
            </a:r>
            <a:r>
              <a:rPr lang="nl-BE" baseline="0" dirty="0"/>
              <a:t> </a:t>
            </a:r>
          </a:p>
          <a:p>
            <a:r>
              <a:rPr lang="nl-BE" baseline="0" dirty="0"/>
              <a:t>Laden van de </a:t>
            </a:r>
            <a:r>
              <a:rPr lang="nl-BE" baseline="0" dirty="0" err="1"/>
              <a:t>properties</a:t>
            </a:r>
            <a:r>
              <a:rPr lang="nl-BE" baseline="0" dirty="0"/>
              <a:t> uit de Resources gebeurt pas at </a:t>
            </a:r>
            <a:r>
              <a:rPr lang="nl-BE" baseline="0" dirty="0" err="1"/>
              <a:t>runtime</a:t>
            </a:r>
            <a:r>
              <a:rPr lang="nl-BE" baseline="0" dirty="0"/>
              <a:t>.</a:t>
            </a:r>
          </a:p>
          <a:p>
            <a:r>
              <a:rPr lang="nl-BE" baseline="0" dirty="0"/>
              <a:t>Wijzigingen at </a:t>
            </a:r>
            <a:r>
              <a:rPr lang="nl-BE" baseline="0" dirty="0" err="1"/>
              <a:t>runtime</a:t>
            </a:r>
            <a:r>
              <a:rPr lang="nl-BE" baseline="0" dirty="0"/>
              <a:t> aan de resources worden ook onmiddellijk verwerkt.</a:t>
            </a:r>
          </a:p>
          <a:p>
            <a:r>
              <a:rPr lang="nl-BE" baseline="0" dirty="0"/>
              <a:t>Bij </a:t>
            </a:r>
            <a:r>
              <a:rPr lang="nl-BE" baseline="0" dirty="0" err="1"/>
              <a:t>StaticResource</a:t>
            </a:r>
            <a:r>
              <a:rPr lang="nl-BE" baseline="0" dirty="0"/>
              <a:t>-binding is dat niet zo.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781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 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 size of logical units (1/96 inch)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 as much space as needed by the contained control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 (*)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 as much space as available (after filling all auto and fixed sized columns)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633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dirty="0"/>
              <a:t>Klik om het opmaakprofiel van de modelondertitel te bewerken</a:t>
            </a:r>
            <a:endParaRPr kumimoji="0" lang="en-US" dirty="0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13/02/2017</a:t>
            </a:fld>
            <a:endParaRPr lang="nl-BE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13/02/2017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D93711-A4C4-4BAD-83E2-1BE522A021A3}" type="datetimeFigureOut">
              <a:rPr lang="nl-BE" smtClean="0"/>
              <a:pPr/>
              <a:t>13/02/2017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13/02/2017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13/02/2017</a:t>
            </a:fld>
            <a:endParaRPr lang="nl-BE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13/02/2017</a:t>
            </a:fld>
            <a:endParaRPr lang="nl-BE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13/02/2017</a:t>
            </a:fld>
            <a:endParaRPr lang="nl-BE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13/02/2017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13/02/2017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13/02/2017</a:t>
            </a:fld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D93711-A4C4-4BAD-83E2-1BE522A021A3}" type="datetimeFigureOut">
              <a:rPr lang="nl-BE" smtClean="0"/>
              <a:pPr/>
              <a:t>13/02/2017</a:t>
            </a:fld>
            <a:endParaRPr lang="nl-BE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dirty="0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dirty="0"/>
              <a:t>Klik om de modelstijlen te bewerken</a:t>
            </a:r>
          </a:p>
          <a:p>
            <a:pPr lvl="1" eaLnBrk="1" latinLnBrk="0" hangingPunct="1"/>
            <a:r>
              <a:rPr kumimoji="0" lang="nl-NL" dirty="0"/>
              <a:t>Tweede niveau</a:t>
            </a:r>
          </a:p>
          <a:p>
            <a:pPr lvl="2" eaLnBrk="1" latinLnBrk="0" hangingPunct="1"/>
            <a:r>
              <a:rPr kumimoji="0" lang="nl-NL" dirty="0"/>
              <a:t>Derde niveau</a:t>
            </a:r>
          </a:p>
          <a:p>
            <a:pPr lvl="3" eaLnBrk="1" latinLnBrk="0" hangingPunct="1"/>
            <a:r>
              <a:rPr kumimoji="0" lang="nl-NL" dirty="0"/>
              <a:t>Vierde niveau</a:t>
            </a:r>
          </a:p>
          <a:p>
            <a:pPr lvl="4" eaLnBrk="1" latinLnBrk="0" hangingPunct="1"/>
            <a:r>
              <a:rPr kumimoji="0" lang="nl-NL" dirty="0"/>
              <a:t>Vijfde niveau</a:t>
            </a:r>
            <a:endParaRPr kumimoji="0" lang="en-US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13/02/2017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Introductie WPF</a:t>
            </a:r>
          </a:p>
        </p:txBody>
      </p:sp>
      <p:sp>
        <p:nvSpPr>
          <p:cNvPr id="4" name="Rechthoek 3"/>
          <p:cNvSpPr/>
          <p:nvPr/>
        </p:nvSpPr>
        <p:spPr>
          <a:xfrm>
            <a:off x="142844" y="621508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atin typeface="Verdana" pitchFamily="34" charset="0"/>
                <a:ea typeface="Verdana" pitchFamily="34" charset="0"/>
                <a:cs typeface="Verdana" pitchFamily="34" charset="0"/>
              </a:rPr>
              <a:t>Les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App.xaml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Xaml</a:t>
            </a:r>
            <a:r>
              <a:rPr lang="nl-BE" dirty="0"/>
              <a:t>-bestand dat de </a:t>
            </a:r>
            <a:r>
              <a:rPr lang="nl-BE" dirty="0" err="1"/>
              <a:t>wpf</a:t>
            </a:r>
            <a:r>
              <a:rPr lang="nl-BE" dirty="0"/>
              <a:t>-applicatie en bijhorende resources definieert</a:t>
            </a:r>
          </a:p>
          <a:p>
            <a:r>
              <a:rPr lang="nl-BE" dirty="0"/>
              <a:t>Via het attribuut </a:t>
            </a:r>
            <a:r>
              <a:rPr lang="nl-BE" dirty="0" err="1">
                <a:solidFill>
                  <a:srgbClr val="FF3300"/>
                </a:solidFill>
              </a:rPr>
              <a:t>StartupUri</a:t>
            </a:r>
            <a:r>
              <a:rPr lang="nl-BE" dirty="0"/>
              <a:t> bepaal je met welke UI de applicatie opstart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717032"/>
            <a:ext cx="69723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6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3699" y="1735969"/>
            <a:ext cx="8909071" cy="3693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MainWindow.xaml</a:t>
            </a:r>
            <a:endParaRPr lang="nl-BE" dirty="0"/>
          </a:p>
        </p:txBody>
      </p:sp>
      <p:sp>
        <p:nvSpPr>
          <p:cNvPr id="7" name="Tekstvak 6"/>
          <p:cNvSpPr txBox="1"/>
          <p:nvPr/>
        </p:nvSpPr>
        <p:spPr>
          <a:xfrm>
            <a:off x="5364088" y="2780928"/>
            <a:ext cx="119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Designer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123699" y="5419383"/>
            <a:ext cx="99191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2000" dirty="0"/>
              <a:t>WPF </a:t>
            </a:r>
            <a:r>
              <a:rPr lang="nl-BE" sz="2000" dirty="0" err="1"/>
              <a:t>controls</a:t>
            </a:r>
            <a:endParaRPr lang="nl-BE" sz="2000" dirty="0"/>
          </a:p>
        </p:txBody>
      </p:sp>
      <p:sp>
        <p:nvSpPr>
          <p:cNvPr id="9" name="Tekstvak 8"/>
          <p:cNvSpPr txBox="1"/>
          <p:nvPr/>
        </p:nvSpPr>
        <p:spPr>
          <a:xfrm>
            <a:off x="5076056" y="458112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XAML editor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7317579" y="5373216"/>
            <a:ext cx="143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/>
              <a:t>Properties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79063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MainWindow.xaml.cs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CodeBehind</a:t>
            </a:r>
            <a:r>
              <a:rPr lang="nl-BE" dirty="0"/>
              <a:t> file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1984"/>
          <a:stretch/>
        </p:blipFill>
        <p:spPr>
          <a:xfrm>
            <a:off x="971600" y="2348880"/>
            <a:ext cx="4419600" cy="35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WPF lay-out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ym typeface="Wingdings" panose="05000000000000000000" pitchFamily="2" charset="2"/>
              </a:rPr>
              <a:t>Doel is lay-out maken die geen problemen geeft bij verschillende schermresoluties, lettergroottes, …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Dit kan door </a:t>
            </a:r>
            <a:r>
              <a:rPr lang="nl-BE" dirty="0"/>
              <a:t>via XAML </a:t>
            </a:r>
            <a:r>
              <a:rPr lang="nl-BE" dirty="0" err="1"/>
              <a:t>controls</a:t>
            </a:r>
            <a:r>
              <a:rPr lang="nl-BE" dirty="0"/>
              <a:t> te positioneren op het scherm zonder opgave van exacte coördinaten </a:t>
            </a:r>
          </a:p>
          <a:p>
            <a:pPr lvl="1"/>
            <a:r>
              <a:rPr lang="nl-BE" dirty="0"/>
              <a:t>Ook de hoogte en breedte van de </a:t>
            </a:r>
            <a:r>
              <a:rPr lang="nl-BE" dirty="0" err="1"/>
              <a:t>controls</a:t>
            </a:r>
            <a:r>
              <a:rPr lang="nl-BE" dirty="0"/>
              <a:t> krijgen bij voorkeur geen vaste pixelwaarde mee maar worden ingesteld op ‘Auto’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7688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WPF lay-out via panels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Een panel is een verzameling van </a:t>
            </a:r>
            <a:r>
              <a:rPr lang="nl-BE" dirty="0" err="1"/>
              <a:t>controls</a:t>
            </a:r>
            <a:endParaRPr lang="nl-BE" dirty="0"/>
          </a:p>
          <a:p>
            <a:r>
              <a:rPr lang="nl-BE" dirty="0"/>
              <a:t>Belangrijkste panels zijn</a:t>
            </a:r>
          </a:p>
          <a:p>
            <a:pPr lvl="1"/>
            <a:r>
              <a:rPr lang="nl-BE" dirty="0" err="1"/>
              <a:t>Grid</a:t>
            </a:r>
            <a:endParaRPr lang="nl-BE" dirty="0"/>
          </a:p>
          <a:p>
            <a:pPr lvl="1"/>
            <a:r>
              <a:rPr lang="nl-BE" dirty="0" err="1"/>
              <a:t>StackPanel</a:t>
            </a:r>
            <a:endParaRPr lang="nl-BE" dirty="0"/>
          </a:p>
          <a:p>
            <a:pPr lvl="1"/>
            <a:r>
              <a:rPr lang="nl-BE" dirty="0" err="1"/>
              <a:t>DockPanel</a:t>
            </a:r>
            <a:endParaRPr lang="nl-BE" dirty="0"/>
          </a:p>
          <a:p>
            <a:pPr lvl="1"/>
            <a:r>
              <a:rPr lang="nl-BE" dirty="0" err="1"/>
              <a:t>WrapPanel</a:t>
            </a:r>
            <a:endParaRPr lang="nl-BE" dirty="0"/>
          </a:p>
          <a:p>
            <a:pPr lvl="1"/>
            <a:r>
              <a:rPr lang="nl-BE" dirty="0"/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299731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StackPanel</a:t>
            </a:r>
            <a:endParaRPr lang="nl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"/>
          </p:nvPr>
        </p:nvSpPr>
        <p:spPr>
          <a:xfrm>
            <a:off x="612648" y="5229200"/>
            <a:ext cx="8153400" cy="866800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een </a:t>
            </a:r>
            <a:r>
              <a:rPr lang="nl-BE" dirty="0" err="1"/>
              <a:t>StackPanel</a:t>
            </a:r>
            <a:r>
              <a:rPr lang="nl-BE" dirty="0"/>
              <a:t> plaatst </a:t>
            </a:r>
            <a:r>
              <a:rPr lang="nl-BE" dirty="0" err="1"/>
              <a:t>controls</a:t>
            </a:r>
            <a:r>
              <a:rPr lang="nl-BE" dirty="0"/>
              <a:t> onder of naast elkaar</a:t>
            </a:r>
          </a:p>
        </p:txBody>
      </p:sp>
      <p:sp>
        <p:nvSpPr>
          <p:cNvPr id="5" name="Rechthoek 4"/>
          <p:cNvSpPr/>
          <p:nvPr/>
        </p:nvSpPr>
        <p:spPr>
          <a:xfrm>
            <a:off x="251520" y="1844824"/>
            <a:ext cx="808248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</a:t>
            </a:r>
            <a:r>
              <a:rPr lang="nl-BE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="IntroWPF.MainWindow"</a:t>
            </a:r>
            <a:endParaRPr lang="nl-B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l-BE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="http://schemas.microsoft.com/</a:t>
            </a:r>
            <a:r>
              <a:rPr lang="nl-BE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winfx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/2006/</a:t>
            </a:r>
            <a:r>
              <a:rPr lang="nl-BE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xaml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presentation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nl-B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l-BE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nl-BE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="http://schemas.microsoft.com/</a:t>
            </a:r>
            <a:r>
              <a:rPr lang="nl-BE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winfx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/2006/</a:t>
            </a:r>
            <a:r>
              <a:rPr lang="nl-BE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xaml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nl-B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l-BE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nl-BE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="http://schemas.microsoft.com/</a:t>
            </a:r>
            <a:r>
              <a:rPr lang="nl-BE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/blend/2008"</a:t>
            </a:r>
            <a:endParaRPr lang="nl-B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l-BE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nl-BE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mc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="http://schemas.openxmlformats.org/</a:t>
            </a:r>
            <a:r>
              <a:rPr lang="nl-BE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markup-compatibility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/2006"</a:t>
            </a:r>
            <a:endParaRPr lang="nl-B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l-BE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nl-BE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clr-namespace:IntroWPF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nl-B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l-BE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mc</a:t>
            </a:r>
            <a:r>
              <a:rPr lang="nl-BE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Ignorable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="d"</a:t>
            </a:r>
            <a:endParaRPr lang="nl-B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=“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menu"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="300"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="300"&gt;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nl-BE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="30"</a:t>
            </a:r>
            <a:r>
              <a:rPr lang="nl-BE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FontSize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="20" </a:t>
            </a:r>
            <a:r>
              <a:rPr lang="nl-BE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TextAlignment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="Center"&gt;</a:t>
            </a:r>
            <a:b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Overzicht </a:t>
            </a:r>
            <a:r>
              <a:rPr lang="nl-B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</a:t>
            </a:r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lay-out in WPF 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 &gt;</a:t>
            </a:r>
            <a:r>
              <a:rPr lang="nl-B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 &gt;</a:t>
            </a:r>
            <a:r>
              <a:rPr lang="nl-B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it-IT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Margin</a:t>
            </a:r>
            <a:r>
              <a:rPr lang="it-IT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 &gt;</a:t>
            </a:r>
            <a:r>
              <a:rPr lang="it-IT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WrapPanel</a:t>
            </a:r>
            <a:r>
              <a:rPr lang="it-IT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it-IT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 &gt;</a:t>
            </a:r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</a:t>
            </a:r>
            <a:r>
              <a:rPr lang="nl-B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28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43608" y="6096000"/>
            <a:ext cx="4608512" cy="6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50784" rIns="-38088" bIns="-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Orientation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Horizontal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844824"/>
            <a:ext cx="2537864" cy="1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8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Opmaak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Toevoegen opmaak aan Buttons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Herhalen opmaakeigenschappen bij elke button kan vermeden worden door toevoegen van een &lt;Style&gt;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78" y="2201788"/>
            <a:ext cx="2237955" cy="1646312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068119" y="2060848"/>
            <a:ext cx="489654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Margin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FontSize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TextAlignment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="Center"&gt;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Overzicht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Window lay-out in WPF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Margin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Background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CadetBlue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Foreground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WhiteSmoke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FontWeight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DemiBold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FontSize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="16"&gt;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Margin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Background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CadetBlue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Foreground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WhiteSmoke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FontWeight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DemiBold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FontSize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="16"&gt;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Margin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Background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CadetBlue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Foreground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WhiteSmoke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FontWeight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DemiBold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FontSize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="16"&gt;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WrapPanel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Margin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Background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CadetBlue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Foreground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WhiteSmoke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FontWeight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DemiBold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FontSize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="16"&gt;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440466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Window.Resources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Om een &lt;Style&gt; beschikbaar te stellen aan de</a:t>
            </a:r>
            <a:r>
              <a:rPr lang="nl-BE" sz="2800" dirty="0"/>
              <a:t> </a:t>
            </a:r>
            <a:r>
              <a:rPr lang="nl-BE" sz="2400" dirty="0"/>
              <a:t>alle </a:t>
            </a:r>
            <a:r>
              <a:rPr lang="nl-BE" sz="2400" dirty="0" err="1"/>
              <a:t>controls</a:t>
            </a:r>
            <a:r>
              <a:rPr lang="nl-BE" sz="2400" dirty="0"/>
              <a:t> op het </a:t>
            </a:r>
            <a:r>
              <a:rPr lang="nl-BE" sz="2400" dirty="0" err="1"/>
              <a:t>Window</a:t>
            </a:r>
            <a:r>
              <a:rPr lang="nl-BE" sz="2400" dirty="0"/>
              <a:t> moet deze toegevoegd worden aan de </a:t>
            </a:r>
            <a:r>
              <a:rPr lang="nl-BE" sz="2400" dirty="0" err="1"/>
              <a:t>Window.Resources</a:t>
            </a:r>
            <a:r>
              <a:rPr lang="nl-BE" sz="2400" dirty="0"/>
              <a:t>-sectie en een unieke </a:t>
            </a:r>
            <a:r>
              <a:rPr lang="nl-BE" sz="2400" dirty="0" err="1"/>
              <a:t>key</a:t>
            </a:r>
            <a:r>
              <a:rPr lang="nl-BE" sz="2400" dirty="0"/>
              <a:t> krijgen</a:t>
            </a:r>
          </a:p>
        </p:txBody>
      </p:sp>
      <p:sp>
        <p:nvSpPr>
          <p:cNvPr id="4" name="Rechthoek 3"/>
          <p:cNvSpPr/>
          <p:nvPr/>
        </p:nvSpPr>
        <p:spPr>
          <a:xfrm>
            <a:off x="755576" y="3284984"/>
            <a:ext cx="82574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Window.Resources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="buttonStyle"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TargetType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="Margin"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 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="Background"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CadetBlue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="Foreground"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WhiteSmoke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FontWeight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DemiBold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FontSize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="16" 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Window.Resources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Margin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FontSize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TextAlignment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="Center"&gt;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Overzicht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Window lay-out in WPF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Style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nl-BE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buttonStyle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}"&gt;</a:t>
            </a:r>
            <a:r>
              <a:rPr lang="nl-B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Style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nl-BE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buttonStyle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}"&gt;</a:t>
            </a:r>
            <a:r>
              <a:rPr lang="nl-B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Style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nl-BE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buttonStyle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}"&gt;</a:t>
            </a:r>
            <a:r>
              <a:rPr lang="nl-B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WrapPanel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Style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nl-BE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buttonStyle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}"&gt;</a:t>
            </a:r>
            <a:r>
              <a:rPr lang="nl-B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nl-B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4524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Window.Resources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Het ophalen van de gewenste &lt;Style&gt; uit de resources-sectie gebeurt via {} op basis van de unieke </a:t>
            </a:r>
            <a:r>
              <a:rPr lang="nl-BE" dirty="0" err="1"/>
              <a:t>key</a:t>
            </a:r>
            <a:r>
              <a:rPr lang="nl-BE" dirty="0"/>
              <a:t> toegekend aan de resource: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StaticResource</a:t>
            </a:r>
            <a:r>
              <a:rPr lang="nl-BE" dirty="0"/>
              <a:t> betekent dat de waarde van </a:t>
            </a:r>
            <a:r>
              <a:rPr lang="nl-BE" dirty="0" err="1"/>
              <a:t>buttonStyle</a:t>
            </a:r>
            <a:r>
              <a:rPr lang="nl-BE" dirty="0"/>
              <a:t> éénmalig wordt opgehaald bij het laden van de XAML en dus voordat de applicatie runt. 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29000"/>
            <a:ext cx="6855932" cy="56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10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4754488" cy="4572000"/>
          </a:xfrm>
        </p:spPr>
        <p:txBody>
          <a:bodyPr>
            <a:normAutofit fontScale="92500"/>
          </a:bodyPr>
          <a:lstStyle/>
          <a:p>
            <a:r>
              <a:rPr lang="nl-BE" dirty="0"/>
              <a:t>Voeg een nieuw </a:t>
            </a:r>
            <a:r>
              <a:rPr lang="nl-BE" dirty="0" err="1"/>
              <a:t>Window</a:t>
            </a:r>
            <a:r>
              <a:rPr lang="nl-BE" dirty="0"/>
              <a:t> ‘</a:t>
            </a:r>
            <a:r>
              <a:rPr lang="nl-BE" dirty="0" err="1"/>
              <a:t>WindowGrid</a:t>
            </a:r>
            <a:r>
              <a:rPr lang="nl-BE" dirty="0"/>
              <a:t>’ toe.</a:t>
            </a:r>
          </a:p>
          <a:p>
            <a:r>
              <a:rPr lang="nl-BE" dirty="0"/>
              <a:t>Een </a:t>
            </a:r>
            <a:r>
              <a:rPr lang="nl-BE" dirty="0" err="1"/>
              <a:t>grid</a:t>
            </a:r>
            <a:r>
              <a:rPr lang="nl-BE" dirty="0"/>
              <a:t> is een tabel of een verzameling van rijen en kolommen.</a:t>
            </a:r>
          </a:p>
          <a:p>
            <a:r>
              <a:rPr lang="nl-BE" dirty="0"/>
              <a:t>Elke cel in de tabel kan dan een control bevatten of op zijn beurt als panel ingesteld worden.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700808"/>
            <a:ext cx="34480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3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err="1"/>
              <a:t>WinForms</a:t>
            </a:r>
            <a:endParaRPr lang="nl-BE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95856" cy="4495800"/>
          </a:xfrm>
        </p:spPr>
        <p:txBody>
          <a:bodyPr>
            <a:normAutofit fontScale="92500" lnSpcReduction="10000"/>
          </a:bodyPr>
          <a:lstStyle/>
          <a:p>
            <a:r>
              <a:rPr lang="nl-BE" sz="2800" dirty="0"/>
              <a:t>het in 1ITF C# gebruikte </a:t>
            </a:r>
            <a:r>
              <a:rPr lang="nl-BE" sz="2800" dirty="0" err="1"/>
              <a:t>framework</a:t>
            </a:r>
            <a:r>
              <a:rPr lang="nl-BE" sz="2800" dirty="0"/>
              <a:t> om grafische </a:t>
            </a:r>
            <a:r>
              <a:rPr lang="nl-BE" sz="2800" dirty="0" err="1"/>
              <a:t>windowsapplicaties</a:t>
            </a:r>
            <a:r>
              <a:rPr lang="nl-BE" sz="2800" dirty="0"/>
              <a:t> te ontwikkelen </a:t>
            </a:r>
          </a:p>
          <a:p>
            <a:r>
              <a:rPr lang="nl-BE" sz="2800" dirty="0"/>
              <a:t>een </a:t>
            </a:r>
            <a:r>
              <a:rPr lang="nl-BE" sz="2800" dirty="0" err="1"/>
              <a:t>layer</a:t>
            </a:r>
            <a:r>
              <a:rPr lang="nl-BE" sz="2800" dirty="0"/>
              <a:t> bovenop de standaard Windows Controls (</a:t>
            </a:r>
            <a:r>
              <a:rPr lang="nl-BE" sz="2800" dirty="0" err="1"/>
              <a:t>TextBox</a:t>
            </a:r>
            <a:r>
              <a:rPr lang="nl-BE" sz="2800" dirty="0"/>
              <a:t>, Label, Button, …) uit de Windows API</a:t>
            </a:r>
          </a:p>
          <a:p>
            <a:r>
              <a:rPr lang="nl-BE" sz="2800" dirty="0"/>
              <a:t>stabiel, uitgebreid gedocumenteerd, jarenlang getest en verbeterd </a:t>
            </a:r>
            <a:r>
              <a:rPr lang="nl-BE" sz="2800" dirty="0" err="1"/>
              <a:t>framework</a:t>
            </a:r>
            <a:endParaRPr lang="nl-BE" sz="2800" dirty="0"/>
          </a:p>
          <a:p>
            <a:r>
              <a:rPr lang="nl-BE" sz="2800" dirty="0"/>
              <a:t>optimaal ondersteund door designer in Visual Studio.NET</a:t>
            </a:r>
          </a:p>
          <a:p>
            <a:r>
              <a:rPr lang="nl-BE" sz="2800" dirty="0"/>
              <a:t>Maar slechts beperkte mogelijkheden om applicaties eigen look </a:t>
            </a:r>
            <a:r>
              <a:rPr lang="nl-BE" sz="2800" dirty="0" err="1"/>
              <a:t>and</a:t>
            </a:r>
            <a:r>
              <a:rPr lang="nl-BE" sz="2800" dirty="0"/>
              <a:t> feel te geven </a:t>
            </a:r>
          </a:p>
          <a:p>
            <a:pPr marL="0" indent="0">
              <a:buNone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048073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79512" y="1613456"/>
            <a:ext cx="69127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&lt;!--Definiëren aantal rijen en kolommen--&gt;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Grid.RowDefinitions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="Auto" /&gt;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="Auto" /&gt;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="*" /&gt;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="28" /&gt;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Grid.RowDefinitions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Grid.ColumnDefinitions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ColumnDefinition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="Auto" /&gt;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ColumnDefinition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="200" /&gt;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Grid.ColumnDefinitions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l-B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&lt;!--Toevoegen </a:t>
            </a:r>
            <a:r>
              <a:rPr lang="nl-B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controls</a:t>
            </a:r>
            <a:r>
              <a:rPr lang="nl-B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aan de cellen--&gt;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="To:"/&gt;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="Subject:"/&gt;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="Message:"/&gt;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="3" /&gt;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="3" /&gt;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="3" /&gt;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HorizontalAlignment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="Right"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MinWidth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="80"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="3"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32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844824"/>
            <a:ext cx="2878821" cy="2878821"/>
          </a:xfrm>
          <a:prstGeom prst="rect">
            <a:avLst/>
          </a:prstGeom>
        </p:spPr>
      </p:pic>
      <p:sp>
        <p:nvSpPr>
          <p:cNvPr id="11" name="Rechthoek 10"/>
          <p:cNvSpPr/>
          <p:nvPr/>
        </p:nvSpPr>
        <p:spPr>
          <a:xfrm>
            <a:off x="2483768" y="2564904"/>
            <a:ext cx="936104" cy="216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3419872" y="2780928"/>
            <a:ext cx="3548425" cy="231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6968297" y="2877304"/>
            <a:ext cx="1571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“*” zorgt ervoor dat alle resterende ruimte wordt toegewezen</a:t>
            </a:r>
          </a:p>
        </p:txBody>
      </p:sp>
      <p:sp>
        <p:nvSpPr>
          <p:cNvPr id="16" name="Rechthoek 15"/>
          <p:cNvSpPr/>
          <p:nvPr/>
        </p:nvSpPr>
        <p:spPr>
          <a:xfrm>
            <a:off x="1544067" y="5139041"/>
            <a:ext cx="2448272" cy="1733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Rechte verbindingslijn met pijl 16"/>
          <p:cNvCxnSpPr/>
          <p:nvPr/>
        </p:nvCxnSpPr>
        <p:spPr>
          <a:xfrm flipV="1">
            <a:off x="3992339" y="4517889"/>
            <a:ext cx="2814849" cy="60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717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Oproepen </a:t>
            </a:r>
            <a:r>
              <a:rPr lang="nl-BE" dirty="0" err="1"/>
              <a:t>WindowGrid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Vanuit </a:t>
            </a:r>
            <a:r>
              <a:rPr lang="nl-BE" dirty="0" err="1"/>
              <a:t>MainWindow</a:t>
            </a:r>
            <a:r>
              <a:rPr lang="nl-BE" dirty="0"/>
              <a:t> gebeurt via </a:t>
            </a:r>
            <a:r>
              <a:rPr lang="nl-BE" dirty="0" err="1"/>
              <a:t>CodeBehind</a:t>
            </a:r>
            <a:endParaRPr lang="nl-BE" dirty="0"/>
          </a:p>
          <a:p>
            <a:r>
              <a:rPr lang="nl-BE" dirty="0"/>
              <a:t>Elke control kan aangesproken worden in code via property Name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Activeer Click-event </a:t>
            </a:r>
            <a:r>
              <a:rPr lang="nl-BE" dirty="0" err="1"/>
              <a:t>ButtonGrid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656900" y="3604236"/>
            <a:ext cx="83262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Style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buttonStyle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ButtonGrid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Style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buttonStyle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ButtonDock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Style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buttonStyle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ButtonWrap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WrapPanel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Style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buttonStyle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ButtonCanvas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3600" dirty="0"/>
          </a:p>
        </p:txBody>
      </p:sp>
      <p:sp>
        <p:nvSpPr>
          <p:cNvPr id="6" name="Rechthoek 5"/>
          <p:cNvSpPr/>
          <p:nvPr/>
        </p:nvSpPr>
        <p:spPr>
          <a:xfrm>
            <a:off x="656900" y="522920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Style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buttonStyle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ButtonGrid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Click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ButtonGrid_Click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417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Oproepen </a:t>
            </a:r>
            <a:r>
              <a:rPr lang="nl-BE" dirty="0" err="1"/>
              <a:t>WindowGrid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Methode Show() of </a:t>
            </a:r>
            <a:r>
              <a:rPr lang="nl-BE" dirty="0" err="1"/>
              <a:t>ShowDialog</a:t>
            </a:r>
            <a:r>
              <a:rPr lang="nl-BE" dirty="0"/>
              <a:t>()</a:t>
            </a:r>
          </a:p>
        </p:txBody>
      </p:sp>
      <p:sp>
        <p:nvSpPr>
          <p:cNvPr id="4" name="Rechthoek 3"/>
          <p:cNvSpPr/>
          <p:nvPr/>
        </p:nvSpPr>
        <p:spPr>
          <a:xfrm>
            <a:off x="467544" y="2780928"/>
            <a:ext cx="8676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ButtonGrid_Click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WindowGrid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windowGrid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WindowGrid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windowGrid.Show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2258197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DockPanel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5039472" cy="4495800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Voeg een nieuw </a:t>
            </a:r>
            <a:r>
              <a:rPr lang="nl-BE" dirty="0" err="1"/>
              <a:t>window</a:t>
            </a:r>
            <a:r>
              <a:rPr lang="nl-BE" dirty="0"/>
              <a:t> ‘</a:t>
            </a:r>
            <a:r>
              <a:rPr lang="nl-BE" dirty="0" err="1"/>
              <a:t>WindowDockPanel</a:t>
            </a:r>
            <a:r>
              <a:rPr lang="nl-BE" dirty="0"/>
              <a:t>’ toe.</a:t>
            </a:r>
          </a:p>
          <a:p>
            <a:r>
              <a:rPr lang="nl-BE" dirty="0"/>
              <a:t>Een </a:t>
            </a:r>
            <a:r>
              <a:rPr lang="nl-BE" dirty="0" err="1"/>
              <a:t>DockPanel</a:t>
            </a:r>
            <a:r>
              <a:rPr lang="nl-BE" dirty="0"/>
              <a:t> laat toe</a:t>
            </a:r>
            <a:br>
              <a:rPr lang="nl-BE" dirty="0"/>
            </a:br>
            <a:r>
              <a:rPr lang="nl-BE" dirty="0" err="1"/>
              <a:t>controls</a:t>
            </a:r>
            <a:r>
              <a:rPr lang="nl-BE" dirty="0"/>
              <a:t> vast te pinnen aan de boven- en onderkant, linker of rechterzijde van een </a:t>
            </a:r>
            <a:r>
              <a:rPr lang="nl-BE" dirty="0" err="1"/>
              <a:t>window</a:t>
            </a:r>
            <a:r>
              <a:rPr lang="nl-BE" dirty="0"/>
              <a:t>.  </a:t>
            </a:r>
          </a:p>
          <a:p>
            <a:r>
              <a:rPr lang="nl-BE" dirty="0"/>
              <a:t>Je doet dit door de property </a:t>
            </a:r>
            <a:r>
              <a:rPr lang="nl-BE" dirty="0" err="1"/>
              <a:t>DockPanel.Dock</a:t>
            </a:r>
            <a:r>
              <a:rPr lang="nl-BE" dirty="0"/>
              <a:t> van elke control binnen het  </a:t>
            </a:r>
            <a:r>
              <a:rPr lang="nl-BE" dirty="0" err="1"/>
              <a:t>DockPanel</a:t>
            </a:r>
            <a:r>
              <a:rPr lang="nl-BE" dirty="0"/>
              <a:t> een waarde te geven.</a:t>
            </a:r>
            <a:br>
              <a:rPr lang="nl-BE" dirty="0"/>
            </a:br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700808"/>
            <a:ext cx="3292627" cy="32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28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DockPanel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De property </a:t>
            </a:r>
            <a:r>
              <a:rPr lang="nl-BE" dirty="0" err="1"/>
              <a:t>LastChildFill</a:t>
            </a:r>
            <a:r>
              <a:rPr lang="nl-BE" dirty="0"/>
              <a:t>=“True” zorgt ervoor dat de laatste Button in het panel</a:t>
            </a:r>
            <a:br>
              <a:rPr lang="nl-BE" dirty="0"/>
            </a:br>
            <a:r>
              <a:rPr lang="nl-BE" dirty="0"/>
              <a:t>in het middengedeelte verschijnt.</a:t>
            </a:r>
          </a:p>
          <a:p>
            <a:r>
              <a:rPr lang="nl-BE" dirty="0"/>
              <a:t>Standaard is de </a:t>
            </a:r>
            <a:r>
              <a:rPr lang="nl-BE" dirty="0" err="1"/>
              <a:t>docking</a:t>
            </a:r>
            <a:r>
              <a:rPr lang="nl-BE" dirty="0"/>
              <a:t> van een control ‘</a:t>
            </a:r>
            <a:r>
              <a:rPr lang="nl-BE" dirty="0" err="1"/>
              <a:t>left</a:t>
            </a:r>
            <a:r>
              <a:rPr lang="nl-BE" dirty="0"/>
              <a:t>’.</a:t>
            </a:r>
          </a:p>
        </p:txBody>
      </p:sp>
      <p:sp>
        <p:nvSpPr>
          <p:cNvPr id="4" name="Rechthoek 3"/>
          <p:cNvSpPr/>
          <p:nvPr/>
        </p:nvSpPr>
        <p:spPr>
          <a:xfrm>
            <a:off x="944932" y="4149080"/>
            <a:ext cx="7488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LastChildFill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="True"&gt;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="Dock=Top"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DockPanel.Dock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="Top"/&gt;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="Dock=Bottom"</a:t>
            </a:r>
            <a:r>
              <a:rPr lang="sv-S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DockPanel.Dock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="Bottom"/&gt;</a:t>
            </a:r>
            <a:endParaRPr lang="sv-S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="Dock=Right"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DockPanel.Dock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="Right"/&gt;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LastChildFill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=True"/&gt;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924210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WrapPanel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454777" cy="4495800"/>
          </a:xfrm>
        </p:spPr>
        <p:txBody>
          <a:bodyPr>
            <a:normAutofit fontScale="85000" lnSpcReduction="10000"/>
          </a:bodyPr>
          <a:lstStyle/>
          <a:p>
            <a:r>
              <a:rPr lang="nl-BE" dirty="0"/>
              <a:t>Voeg een nieuw </a:t>
            </a:r>
            <a:r>
              <a:rPr lang="nl-BE" dirty="0" err="1"/>
              <a:t>window</a:t>
            </a:r>
            <a:br>
              <a:rPr lang="nl-BE" dirty="0"/>
            </a:br>
            <a:r>
              <a:rPr lang="nl-BE" dirty="0"/>
              <a:t>‘</a:t>
            </a:r>
            <a:r>
              <a:rPr lang="nl-BE" dirty="0" err="1"/>
              <a:t>WindowWrapPanel</a:t>
            </a:r>
            <a:r>
              <a:rPr lang="nl-BE" dirty="0"/>
              <a:t>’ toe.</a:t>
            </a:r>
          </a:p>
          <a:p>
            <a:r>
              <a:rPr lang="nl-BE" dirty="0"/>
              <a:t>Een </a:t>
            </a:r>
            <a:r>
              <a:rPr lang="nl-BE" dirty="0" err="1"/>
              <a:t>WrapPanel</a:t>
            </a:r>
            <a:r>
              <a:rPr lang="nl-BE" dirty="0"/>
              <a:t> ordent </a:t>
            </a:r>
            <a:r>
              <a:rPr lang="nl-BE" dirty="0" err="1"/>
              <a:t>controls</a:t>
            </a:r>
            <a:r>
              <a:rPr lang="nl-BE" dirty="0"/>
              <a:t> verticaal of horizontaal maar zal in tegenstelling tot een </a:t>
            </a:r>
            <a:r>
              <a:rPr lang="nl-BE" dirty="0" err="1"/>
              <a:t>StackPanel</a:t>
            </a:r>
            <a:r>
              <a:rPr lang="nl-BE" dirty="0"/>
              <a:t> de </a:t>
            </a:r>
            <a:r>
              <a:rPr lang="nl-BE" dirty="0" err="1"/>
              <a:t>controls</a:t>
            </a:r>
            <a:r>
              <a:rPr lang="nl-BE" dirty="0"/>
              <a:t> positioneren afhankelijk van de </a:t>
            </a:r>
            <a:r>
              <a:rPr lang="nl-BE" dirty="0" err="1"/>
              <a:t>windowgrootte</a:t>
            </a:r>
            <a:r>
              <a:rPr lang="nl-BE" dirty="0"/>
              <a:t>. </a:t>
            </a:r>
          </a:p>
          <a:p>
            <a:r>
              <a:rPr lang="nl-BE" dirty="0"/>
              <a:t>Wanneer de ruimte volzet is, wordt de control automatisch naar een volgende rij/kolom verschoven.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377" y="1600200"/>
            <a:ext cx="3076575" cy="25812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3284984"/>
            <a:ext cx="1943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40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WrapPanel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Property </a:t>
            </a:r>
            <a:r>
              <a:rPr lang="nl-BE" dirty="0" err="1"/>
              <a:t>Orientation</a:t>
            </a:r>
            <a:r>
              <a:rPr lang="nl-BE" dirty="0"/>
              <a:t> bepaalt in welke richting de </a:t>
            </a:r>
            <a:r>
              <a:rPr lang="nl-BE" dirty="0" err="1"/>
              <a:t>wrapper</a:t>
            </a:r>
            <a:r>
              <a:rPr lang="nl-BE" dirty="0"/>
              <a:t> werkt.</a:t>
            </a:r>
          </a:p>
        </p:txBody>
      </p:sp>
      <p:sp>
        <p:nvSpPr>
          <p:cNvPr id="4" name="Rechthoek 3"/>
          <p:cNvSpPr/>
          <p:nvPr/>
        </p:nvSpPr>
        <p:spPr>
          <a:xfrm>
            <a:off x="827584" y="2996952"/>
            <a:ext cx="74888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WrapPanel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AliceBlue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Orientation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="Vertical" 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="Blue"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Stroke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="Black"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RadiusX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RadiusY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="50" /&gt;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="Green"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="100"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Stroke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="Black"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RadiusX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RadiusY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 /&gt;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="Yellow"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="80"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Stroke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="Black"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RadiusX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RadiusY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 /&gt;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="Orange"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="100"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Stroke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="Black"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RadiusX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RadiusY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="60" /&gt;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WrapPanel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841389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Canvas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479632" cy="4495800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Voeg een nieuw </a:t>
            </a:r>
            <a:r>
              <a:rPr lang="nl-BE" dirty="0" err="1"/>
              <a:t>window</a:t>
            </a:r>
            <a:r>
              <a:rPr lang="nl-BE" dirty="0"/>
              <a:t> ‘</a:t>
            </a:r>
            <a:r>
              <a:rPr lang="nl-BE" dirty="0" err="1"/>
              <a:t>WindowCanvas</a:t>
            </a:r>
            <a:r>
              <a:rPr lang="nl-BE" dirty="0"/>
              <a:t>’ toe.</a:t>
            </a:r>
          </a:p>
          <a:p>
            <a:r>
              <a:rPr lang="nl-BE" dirty="0"/>
              <a:t>In een canvas worden </a:t>
            </a:r>
            <a:r>
              <a:rPr lang="nl-BE" dirty="0" err="1"/>
              <a:t>controls</a:t>
            </a:r>
            <a:r>
              <a:rPr lang="nl-BE" dirty="0"/>
              <a:t> vast gepositioneerd. Met behulp van de eigenschappen </a:t>
            </a:r>
            <a:r>
              <a:rPr lang="nl-BE" dirty="0" err="1"/>
              <a:t>Canvas.Left</a:t>
            </a:r>
            <a:r>
              <a:rPr lang="nl-BE" dirty="0"/>
              <a:t>, </a:t>
            </a:r>
            <a:r>
              <a:rPr lang="nl-BE" dirty="0" err="1"/>
              <a:t>Canvas.Top</a:t>
            </a:r>
            <a:r>
              <a:rPr lang="nl-BE" dirty="0"/>
              <a:t>, </a:t>
            </a:r>
            <a:r>
              <a:rPr lang="nl-BE" dirty="0" err="1"/>
              <a:t>Canvas.Bottom</a:t>
            </a:r>
            <a:r>
              <a:rPr lang="nl-BE" dirty="0"/>
              <a:t> en </a:t>
            </a:r>
            <a:r>
              <a:rPr lang="nl-BE" dirty="0" err="1"/>
              <a:t>Canvas.Right</a:t>
            </a:r>
            <a:r>
              <a:rPr lang="nl-BE" dirty="0"/>
              <a:t> wordt de positie van de linkerbovenhoek van de control bepaald.  </a:t>
            </a:r>
          </a:p>
          <a:p>
            <a:r>
              <a:rPr lang="nl-BE" dirty="0"/>
              <a:t>Een canvas positioneert identiek als een Windows Form.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1663148"/>
            <a:ext cx="1800225" cy="21621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3943350"/>
            <a:ext cx="18192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77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Canvas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Property </a:t>
            </a:r>
            <a:r>
              <a:rPr lang="nl-BE" dirty="0" err="1"/>
              <a:t>ZIndex</a:t>
            </a:r>
            <a:r>
              <a:rPr lang="nl-BE" dirty="0"/>
              <a:t> bepaalt welke control bovenaan komt te liggen wanneer </a:t>
            </a:r>
            <a:r>
              <a:rPr lang="nl-BE" dirty="0" err="1"/>
              <a:t>controls</a:t>
            </a:r>
            <a:r>
              <a:rPr lang="nl-BE" dirty="0"/>
              <a:t> elkaar overlappen.</a:t>
            </a:r>
          </a:p>
        </p:txBody>
      </p:sp>
      <p:sp>
        <p:nvSpPr>
          <p:cNvPr id="4" name="Rechthoek 3"/>
          <p:cNvSpPr/>
          <p:nvPr/>
        </p:nvSpPr>
        <p:spPr>
          <a:xfrm>
            <a:off x="467544" y="3645024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Ellipse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="Green"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="60"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="60"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Canvas.Left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Canvas.Top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="20“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Canvas.ZIndex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="1"/&gt;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Ellipse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="Blue"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="60"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="60"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Canvas.Left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="60"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Canvas.Top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="40"/&gt;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939959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Canvas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Een canvas wordt alleen maar gebruikt om grafische 2D-elementen te groeperen.</a:t>
            </a:r>
          </a:p>
          <a:p>
            <a:r>
              <a:rPr lang="nl-BE" dirty="0"/>
              <a:t>User Interface-</a:t>
            </a:r>
            <a:r>
              <a:rPr lang="nl-BE" dirty="0" err="1"/>
              <a:t>controls</a:t>
            </a:r>
            <a:r>
              <a:rPr lang="nl-BE" dirty="0"/>
              <a:t> (tekstvakken, knoppen, combo’s, …) bundel je niet in een canvas want het canvas schaalt de </a:t>
            </a:r>
            <a:r>
              <a:rPr lang="nl-BE" dirty="0" err="1"/>
              <a:t>controls</a:t>
            </a:r>
            <a:r>
              <a:rPr lang="nl-BE" dirty="0"/>
              <a:t> niet wanneer het venster vergroot of verkleind wordt.</a:t>
            </a:r>
          </a:p>
        </p:txBody>
      </p:sp>
    </p:spTree>
    <p:extLst>
      <p:ext uri="{BB962C8B-B14F-4D97-AF65-F5344CB8AC3E}">
        <p14:creationId xmlns:p14="http://schemas.microsoft.com/office/powerpoint/2010/main" val="207075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WinForms</a:t>
            </a:r>
            <a:r>
              <a:rPr lang="nl-BE" dirty="0"/>
              <a:t> </a:t>
            </a:r>
            <a:r>
              <a:rPr lang="nl-BE" dirty="0" err="1"/>
              <a:t>UserInterface</a:t>
            </a:r>
            <a:endParaRPr lang="nl-BE" dirty="0"/>
          </a:p>
        </p:txBody>
      </p:sp>
      <p:pic>
        <p:nvPicPr>
          <p:cNvPr id="1026" name="Picture 2" descr="http://devnet.asna.com/documentation/Help_Files/AVR72/AVR72_web/Samples/Graph1/graph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5572125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570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Oefening Studentgegevens</a:t>
            </a:r>
          </a:p>
        </p:txBody>
      </p:sp>
    </p:spTree>
    <p:extLst>
      <p:ext uri="{BB962C8B-B14F-4D97-AF65-F5344CB8AC3E}">
        <p14:creationId xmlns:p14="http://schemas.microsoft.com/office/powerpoint/2010/main" val="341594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b="1" dirty="0"/>
              <a:t>W</a:t>
            </a:r>
            <a:r>
              <a:rPr lang="nl-BE" sz="3600" dirty="0"/>
              <a:t>indows </a:t>
            </a:r>
            <a:r>
              <a:rPr lang="nl-BE" sz="3600" b="1" dirty="0"/>
              <a:t>P</a:t>
            </a:r>
            <a:r>
              <a:rPr lang="nl-BE" sz="3600" dirty="0"/>
              <a:t>resentation </a:t>
            </a:r>
            <a:r>
              <a:rPr lang="nl-BE" sz="3600" b="1" dirty="0"/>
              <a:t>F</a:t>
            </a:r>
            <a:r>
              <a:rPr lang="nl-BE" sz="3600" dirty="0"/>
              <a:t>oundation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nieuwste GUI Framework in .NET om Windowstoepassingen te ontwikkelen </a:t>
            </a:r>
          </a:p>
          <a:p>
            <a:r>
              <a:rPr lang="nl-BE" dirty="0"/>
              <a:t>grafisch subsysteem dat deel uitmaakt van Visual Studio.NET versie 3.0 en hoger</a:t>
            </a:r>
          </a:p>
          <a:p>
            <a:r>
              <a:rPr lang="nl-NL" dirty="0"/>
              <a:t>programmeertalen ondersteund door WPF zijn VB.NET en C#</a:t>
            </a:r>
          </a:p>
          <a:p>
            <a:r>
              <a:rPr lang="nl-NL" dirty="0"/>
              <a:t>maakt gebruik van een nieuw programmeermodel XAML (“</a:t>
            </a:r>
            <a:r>
              <a:rPr lang="nl-NL" dirty="0" err="1"/>
              <a:t>zammel</a:t>
            </a:r>
            <a:r>
              <a:rPr lang="nl-NL" dirty="0"/>
              <a:t>”) om een gebruiksinterface op te bouwen</a:t>
            </a:r>
          </a:p>
        </p:txBody>
      </p:sp>
    </p:spTree>
    <p:extLst>
      <p:ext uri="{BB962C8B-B14F-4D97-AF65-F5344CB8AC3E}">
        <p14:creationId xmlns:p14="http://schemas.microsoft.com/office/powerpoint/2010/main" val="204499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XAML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/>
              <a:t>eXtensible</a:t>
            </a:r>
            <a:r>
              <a:rPr lang="nl-NL" dirty="0"/>
              <a:t> Application </a:t>
            </a:r>
            <a:r>
              <a:rPr lang="nl-NL" dirty="0" err="1"/>
              <a:t>Markup</a:t>
            </a:r>
            <a:r>
              <a:rPr lang="nl-NL" dirty="0"/>
              <a:t> Language</a:t>
            </a:r>
          </a:p>
          <a:p>
            <a:r>
              <a:rPr lang="nl-NL" dirty="0"/>
              <a:t>koppelt de gebruikersinterface los van de programmeercode in VB of C# die letterlijk </a:t>
            </a:r>
            <a:r>
              <a:rPr lang="nl-NL" b="1" dirty="0"/>
              <a:t>code-</a:t>
            </a:r>
            <a:r>
              <a:rPr lang="nl-NL" b="1" dirty="0" err="1"/>
              <a:t>behind</a:t>
            </a:r>
            <a:r>
              <a:rPr lang="nl-NL" dirty="0"/>
              <a:t> wordt</a:t>
            </a:r>
          </a:p>
          <a:p>
            <a:r>
              <a:rPr lang="nl-NL" dirty="0"/>
              <a:t>verbinding tussen de XAML-gebruikersinterface en de code-</a:t>
            </a:r>
            <a:r>
              <a:rPr lang="nl-NL" dirty="0" err="1"/>
              <a:t>behind</a:t>
            </a:r>
            <a:r>
              <a:rPr lang="nl-NL" dirty="0"/>
              <a:t> verloopt via Databinding, Events of </a:t>
            </a:r>
            <a:r>
              <a:rPr lang="nl-NL" dirty="0" err="1"/>
              <a:t>Commands</a:t>
            </a:r>
            <a:endParaRPr lang="nl-NL" dirty="0"/>
          </a:p>
          <a:p>
            <a:r>
              <a:rPr lang="nl-NL" dirty="0"/>
              <a:t>ontwikkelteam bestaat enerzijds uit grafische ontwerpers aan de XAML-kant en programmeurs aan de code-</a:t>
            </a:r>
            <a:r>
              <a:rPr lang="nl-NL" dirty="0" err="1"/>
              <a:t>behind</a:t>
            </a:r>
            <a:r>
              <a:rPr lang="nl-NL" dirty="0"/>
              <a:t> zijde.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667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WPF kent naast XAML ook eigen besturingselementen, databinding, 2D en 3D grafieken, animaties, multimedia integratie, stijlen, templates,… die bijdragen tot een grafisch rijke gebruikersinterface.</a:t>
            </a:r>
            <a:endParaRPr lang="nl-BE" sz="2400" dirty="0"/>
          </a:p>
          <a:p>
            <a:pPr lvl="0"/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573016"/>
            <a:ext cx="4608512" cy="34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0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WPF Userinterface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72199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7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IntroWPF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nl-BE" sz="2400" dirty="0"/>
              <a:t>File/New Project/WPF Application: ‘</a:t>
            </a:r>
            <a:r>
              <a:rPr lang="nl-BE" sz="2400" dirty="0" err="1"/>
              <a:t>IntroWPF</a:t>
            </a:r>
            <a:r>
              <a:rPr lang="nl-BE" sz="2400" dirty="0"/>
              <a:t>’</a:t>
            </a:r>
          </a:p>
          <a:p>
            <a:endParaRPr lang="nl-BE" sz="2400" dirty="0"/>
          </a:p>
          <a:p>
            <a:endParaRPr lang="nl-BE" sz="2400" dirty="0"/>
          </a:p>
          <a:p>
            <a:endParaRPr lang="nl-BE" sz="2400" dirty="0"/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/>
              <a:t>Resultaat</a:t>
            </a:r>
          </a:p>
          <a:p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t="5328"/>
          <a:stretch/>
        </p:blipFill>
        <p:spPr>
          <a:xfrm>
            <a:off x="971600" y="2132856"/>
            <a:ext cx="6210272" cy="153073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388852"/>
            <a:ext cx="2130890" cy="22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6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App.config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Configuratiebestand in </a:t>
            </a:r>
            <a:r>
              <a:rPr lang="nl-BE" sz="2800" dirty="0" err="1"/>
              <a:t>xml</a:t>
            </a:r>
            <a:r>
              <a:rPr lang="nl-BE" sz="2800" dirty="0"/>
              <a:t> </a:t>
            </a:r>
          </a:p>
          <a:p>
            <a:r>
              <a:rPr lang="nl-BE" sz="2800" dirty="0"/>
              <a:t>Bevat bijvoorbeeld connectiestrings naar databases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t="2164"/>
          <a:stretch/>
        </p:blipFill>
        <p:spPr>
          <a:xfrm>
            <a:off x="1043608" y="3212976"/>
            <a:ext cx="6814142" cy="150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53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3295</TotalTime>
  <Words>1611</Words>
  <Application>Microsoft Office PowerPoint</Application>
  <PresentationFormat>Diavoorstelling (4:3)</PresentationFormat>
  <Paragraphs>220</Paragraphs>
  <Slides>30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Tw Cen MT</vt:lpstr>
      <vt:lpstr>Verdana</vt:lpstr>
      <vt:lpstr>Wingdings</vt:lpstr>
      <vt:lpstr>Wingdings 2</vt:lpstr>
      <vt:lpstr>Mediaan</vt:lpstr>
      <vt:lpstr>WPF</vt:lpstr>
      <vt:lpstr>WinForms</vt:lpstr>
      <vt:lpstr>WinForms UserInterface</vt:lpstr>
      <vt:lpstr>Windows Presentation Foundation</vt:lpstr>
      <vt:lpstr>XAML</vt:lpstr>
      <vt:lpstr>WPF</vt:lpstr>
      <vt:lpstr>WPF Userinterface</vt:lpstr>
      <vt:lpstr>IntroWPF</vt:lpstr>
      <vt:lpstr>App.config</vt:lpstr>
      <vt:lpstr>App.xaml</vt:lpstr>
      <vt:lpstr>MainWindow.xaml</vt:lpstr>
      <vt:lpstr>MainWindow.xaml.cs</vt:lpstr>
      <vt:lpstr>WPF lay-out</vt:lpstr>
      <vt:lpstr>WPF lay-out via panels </vt:lpstr>
      <vt:lpstr>StackPanel</vt:lpstr>
      <vt:lpstr>Opmaak </vt:lpstr>
      <vt:lpstr>Window.Resources</vt:lpstr>
      <vt:lpstr>Window.Resources</vt:lpstr>
      <vt:lpstr>Grid</vt:lpstr>
      <vt:lpstr>Grid</vt:lpstr>
      <vt:lpstr>Oproepen WindowGrid</vt:lpstr>
      <vt:lpstr>Oproepen WindowGrid</vt:lpstr>
      <vt:lpstr>DockPanel</vt:lpstr>
      <vt:lpstr>DockPanel</vt:lpstr>
      <vt:lpstr>WrapPanel</vt:lpstr>
      <vt:lpstr>WrapPanel</vt:lpstr>
      <vt:lpstr>Canvas</vt:lpstr>
      <vt:lpstr>Canvas</vt:lpstr>
      <vt:lpstr>Canvas</vt:lpstr>
      <vt:lpstr>Aan de slag</vt:lpstr>
    </vt:vector>
  </TitlesOfParts>
  <Company>KH Kempen - Campus Geel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deploy</dc:creator>
  <cp:lastModifiedBy>Torfs Ellen</cp:lastModifiedBy>
  <cp:revision>235</cp:revision>
  <dcterms:created xsi:type="dcterms:W3CDTF">2009-01-19T08:17:15Z</dcterms:created>
  <dcterms:modified xsi:type="dcterms:W3CDTF">2017-02-13T08:34:41Z</dcterms:modified>
</cp:coreProperties>
</file>