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3" r:id="rId1"/>
  </p:sldMasterIdLst>
  <p:notesMasterIdLst>
    <p:notesMasterId r:id="rId52"/>
  </p:notesMasterIdLst>
  <p:sldIdLst>
    <p:sldId id="357" r:id="rId2"/>
    <p:sldId id="358" r:id="rId3"/>
    <p:sldId id="359" r:id="rId4"/>
    <p:sldId id="291" r:id="rId5"/>
    <p:sldId id="292" r:id="rId6"/>
    <p:sldId id="348" r:id="rId7"/>
    <p:sldId id="375" r:id="rId8"/>
    <p:sldId id="336" r:id="rId9"/>
    <p:sldId id="360" r:id="rId10"/>
    <p:sldId id="363" r:id="rId11"/>
    <p:sldId id="362" r:id="rId12"/>
    <p:sldId id="365" r:id="rId13"/>
    <p:sldId id="366" r:id="rId14"/>
    <p:sldId id="367" r:id="rId15"/>
    <p:sldId id="368" r:id="rId16"/>
    <p:sldId id="369" r:id="rId17"/>
    <p:sldId id="371" r:id="rId18"/>
    <p:sldId id="372" r:id="rId19"/>
    <p:sldId id="378" r:id="rId20"/>
    <p:sldId id="373" r:id="rId21"/>
    <p:sldId id="374" r:id="rId22"/>
    <p:sldId id="300" r:id="rId23"/>
    <p:sldId id="318" r:id="rId24"/>
    <p:sldId id="335" r:id="rId25"/>
    <p:sldId id="353" r:id="rId26"/>
    <p:sldId id="313" r:id="rId27"/>
    <p:sldId id="306" r:id="rId28"/>
    <p:sldId id="283" r:id="rId29"/>
    <p:sldId id="307" r:id="rId30"/>
    <p:sldId id="308" r:id="rId31"/>
    <p:sldId id="337" r:id="rId32"/>
    <p:sldId id="339" r:id="rId33"/>
    <p:sldId id="280" r:id="rId34"/>
    <p:sldId id="282" r:id="rId35"/>
    <p:sldId id="302" r:id="rId36"/>
    <p:sldId id="288" r:id="rId37"/>
    <p:sldId id="297" r:id="rId38"/>
    <p:sldId id="309" r:id="rId39"/>
    <p:sldId id="376" r:id="rId40"/>
    <p:sldId id="326" r:id="rId41"/>
    <p:sldId id="342" r:id="rId42"/>
    <p:sldId id="328" r:id="rId43"/>
    <p:sldId id="327" r:id="rId44"/>
    <p:sldId id="340" r:id="rId45"/>
    <p:sldId id="329" r:id="rId46"/>
    <p:sldId id="333" r:id="rId47"/>
    <p:sldId id="343" r:id="rId48"/>
    <p:sldId id="344" r:id="rId49"/>
    <p:sldId id="345" r:id="rId50"/>
    <p:sldId id="377" r:id="rId5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23E"/>
    <a:srgbClr val="A50021"/>
    <a:srgbClr val="FFFF99"/>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3474" autoAdjust="0"/>
  </p:normalViewPr>
  <p:slideViewPr>
    <p:cSldViewPr>
      <p:cViewPr varScale="1">
        <p:scale>
          <a:sx n="82" d="100"/>
          <a:sy n="82" d="100"/>
        </p:scale>
        <p:origin x="2404" y="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2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2F8FBA9-C69F-4922-91B4-5DECDDA74518}" type="slidenum">
              <a:rPr lang="en-US"/>
              <a:pPr>
                <a:defRPr/>
              </a:pPr>
              <a:t>‹nr.›</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jdelijke aanduiding voor dia-afbeelding 1"/>
          <p:cNvSpPr>
            <a:spLocks noGrp="1" noRot="1" noChangeAspect="1" noTextEdit="1"/>
          </p:cNvSpPr>
          <p:nvPr>
            <p:ph type="sldImg"/>
          </p:nvPr>
        </p:nvSpPr>
        <p:spPr>
          <a:ln/>
        </p:spPr>
      </p:sp>
      <p:sp>
        <p:nvSpPr>
          <p:cNvPr id="22531" name="Tijdelijke aanduiding voor notiti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nl-BE" altLang="nl-BE" u="sng" dirty="0">
                <a:latin typeface="Arial" panose="020B0604020202020204" pitchFamily="34" charset="0"/>
              </a:rPr>
              <a:t>Bron</a:t>
            </a:r>
            <a:r>
              <a:rPr lang="nl-BE" altLang="nl-BE" dirty="0">
                <a:latin typeface="Arial" panose="020B0604020202020204" pitchFamily="34" charset="0"/>
              </a:rPr>
              <a:t>: http://123management.nl/0/010_strategie/a120_strategie_10_push_perspectief.html</a:t>
            </a:r>
          </a:p>
          <a:p>
            <a:r>
              <a:rPr lang="nl-BE" dirty="0"/>
              <a:t>Het </a:t>
            </a:r>
            <a:r>
              <a:rPr lang="nl-BE" dirty="0" err="1"/>
              <a:t>strategic</a:t>
            </a:r>
            <a:r>
              <a:rPr lang="nl-BE" dirty="0"/>
              <a:t> </a:t>
            </a:r>
            <a:r>
              <a:rPr lang="nl-BE" dirty="0" err="1"/>
              <a:t>alignment</a:t>
            </a:r>
            <a:r>
              <a:rPr lang="nl-BE" dirty="0"/>
              <a:t> model van Henderson en </a:t>
            </a:r>
            <a:r>
              <a:rPr lang="nl-BE" dirty="0" err="1"/>
              <a:t>Venkatraman</a:t>
            </a:r>
            <a:r>
              <a:rPr lang="nl-BE" dirty="0"/>
              <a:t> wordt wel beschouwd als de ‘moeder’ van alle modellen waarin de rol van ICT binnen een organisatie op strategisch niveau beschreven wordt. Het model maakt inzichtelijk dat alle vier de invalshoeken met elkaar in balans moeten zijn: er moet sprake zijn afstemming en/of aansluiting tussen het strategisch en operationele niveau en tussen het business- en IT-domein.</a:t>
            </a:r>
            <a:endParaRPr lang="nl-BE" altLang="nl-BE" dirty="0">
              <a:latin typeface="Arial" panose="020B0604020202020204" pitchFamily="34" charset="0"/>
            </a:endParaRPr>
          </a:p>
        </p:txBody>
      </p:sp>
      <p:sp>
        <p:nvSpPr>
          <p:cNvPr id="22532" name="Tijdelijke aanduiding voor dianumm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B7BBC58-B347-4B7C-A82D-C114AF06E9D4}" type="slidenum">
              <a:rPr lang="en-US" altLang="nl-BE" smtClean="0"/>
              <a:pPr/>
              <a:t>11</a:t>
            </a:fld>
            <a:endParaRPr lang="en-US" altLang="nl-B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pPr>
              <a:defRPr/>
            </a:pPr>
            <a:fld id="{F2F8FBA9-C69F-4922-91B4-5DECDDA74518}" type="slidenum">
              <a:rPr lang="en-US" smtClean="0"/>
              <a:pPr>
                <a:defRPr/>
              </a:pPr>
              <a:t>17</a:t>
            </a:fld>
            <a:endParaRPr lang="en-US"/>
          </a:p>
        </p:txBody>
      </p:sp>
    </p:spTree>
    <p:extLst>
      <p:ext uri="{BB962C8B-B14F-4D97-AF65-F5344CB8AC3E}">
        <p14:creationId xmlns:p14="http://schemas.microsoft.com/office/powerpoint/2010/main" val="3422071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jdelijke aanduiding voor dia-afbeelding 1"/>
          <p:cNvSpPr>
            <a:spLocks noGrp="1" noRot="1" noChangeAspect="1" noTextEdit="1"/>
          </p:cNvSpPr>
          <p:nvPr>
            <p:ph type="sldImg"/>
          </p:nvPr>
        </p:nvSpPr>
        <p:spPr>
          <a:ln/>
        </p:spPr>
      </p:sp>
      <p:sp>
        <p:nvSpPr>
          <p:cNvPr id="33795" name="Tijdelijke aanduiding voor notiti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ltLang="nl-BE">
              <a:latin typeface="Arial" panose="020B0604020202020204" pitchFamily="34" charset="0"/>
            </a:endParaRPr>
          </a:p>
        </p:txBody>
      </p:sp>
      <p:sp>
        <p:nvSpPr>
          <p:cNvPr id="33796" name="Tijdelijke aanduiding voor dianumm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2557CF5-1507-4144-8331-DD2DB7D26C97}" type="slidenum">
              <a:rPr lang="en-US" altLang="nl-BE" smtClean="0"/>
              <a:pPr>
                <a:spcBef>
                  <a:spcPct val="0"/>
                </a:spcBef>
              </a:pPr>
              <a:t>22</a:t>
            </a:fld>
            <a:endParaRPr lang="en-US" altLang="nl-B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Bron: https://www.tijd.be/ondernemen/ict/9-000-IT-vacatures-raken-niet-ingevuld/9940816</a:t>
            </a:r>
          </a:p>
        </p:txBody>
      </p:sp>
      <p:sp>
        <p:nvSpPr>
          <p:cNvPr id="4" name="Tijdelijke aanduiding voor dianummer 3"/>
          <p:cNvSpPr>
            <a:spLocks noGrp="1"/>
          </p:cNvSpPr>
          <p:nvPr>
            <p:ph type="sldNum" sz="quarter" idx="10"/>
          </p:nvPr>
        </p:nvSpPr>
        <p:spPr/>
        <p:txBody>
          <a:bodyPr/>
          <a:lstStyle/>
          <a:p>
            <a:pPr>
              <a:defRPr/>
            </a:pPr>
            <a:fld id="{F2F8FBA9-C69F-4922-91B4-5DECDDA74518}" type="slidenum">
              <a:rPr lang="en-US" smtClean="0"/>
              <a:pPr>
                <a:defRPr/>
              </a:pPr>
              <a:t>26</a:t>
            </a:fld>
            <a:endParaRPr lang="en-US"/>
          </a:p>
        </p:txBody>
      </p:sp>
    </p:spTree>
    <p:extLst>
      <p:ext uri="{BB962C8B-B14F-4D97-AF65-F5344CB8AC3E}">
        <p14:creationId xmlns:p14="http://schemas.microsoft.com/office/powerpoint/2010/main" val="1573342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793C0A4-DF89-4FAF-A7AC-ADB50A80A145}" type="slidenum">
              <a:rPr lang="en-US" altLang="nl-BE" smtClean="0"/>
              <a:pPr>
                <a:spcBef>
                  <a:spcPct val="0"/>
                </a:spcBef>
              </a:pPr>
              <a:t>33</a:t>
            </a:fld>
            <a:endParaRPr lang="en-US" altLang="nl-BE"/>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l-NL" altLang="nl-BE">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Tekenen week van 20 maart</a:t>
            </a:r>
          </a:p>
        </p:txBody>
      </p:sp>
      <p:sp>
        <p:nvSpPr>
          <p:cNvPr id="4" name="Tijdelijke aanduiding voor dianummer 3"/>
          <p:cNvSpPr>
            <a:spLocks noGrp="1"/>
          </p:cNvSpPr>
          <p:nvPr>
            <p:ph type="sldNum" sz="quarter" idx="10"/>
          </p:nvPr>
        </p:nvSpPr>
        <p:spPr/>
        <p:txBody>
          <a:bodyPr/>
          <a:lstStyle/>
          <a:p>
            <a:pPr>
              <a:defRPr/>
            </a:pPr>
            <a:fld id="{F2F8FBA9-C69F-4922-91B4-5DECDDA74518}" type="slidenum">
              <a:rPr lang="en-US" smtClean="0"/>
              <a:pPr>
                <a:defRPr/>
              </a:pPr>
              <a:t>44</a:t>
            </a:fld>
            <a:endParaRPr lang="en-US"/>
          </a:p>
        </p:txBody>
      </p:sp>
    </p:spTree>
    <p:extLst>
      <p:ext uri="{BB962C8B-B14F-4D97-AF65-F5344CB8AC3E}">
        <p14:creationId xmlns:p14="http://schemas.microsoft.com/office/powerpoint/2010/main" val="41656957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dia">
    <p:spTree>
      <p:nvGrpSpPr>
        <p:cNvPr id="1" name=""/>
        <p:cNvGrpSpPr/>
        <p:nvPr/>
      </p:nvGrpSpPr>
      <p:grpSpPr>
        <a:xfrm>
          <a:off x="0" y="0"/>
          <a:ext cx="0" cy="0"/>
          <a:chOff x="0" y="0"/>
          <a:chExt cx="0" cy="0"/>
        </a:xfrm>
      </p:grpSpPr>
      <p:pic>
        <p:nvPicPr>
          <p:cNvPr id="4" name="Afbeelding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773238"/>
            <a:ext cx="1655763"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el 7"/>
          <p:cNvSpPr>
            <a:spLocks noGrp="1"/>
          </p:cNvSpPr>
          <p:nvPr>
            <p:ph type="ctrTitle"/>
          </p:nvPr>
        </p:nvSpPr>
        <p:spPr>
          <a:xfrm>
            <a:off x="2555776" y="1772817"/>
            <a:ext cx="6359624" cy="1584746"/>
          </a:xfrm>
          <a:solidFill>
            <a:schemeClr val="bg1"/>
          </a:solidFill>
        </p:spPr>
        <p:txBody>
          <a:bodyPr anchor="b"/>
          <a:lstStyle>
            <a:lvl1pPr>
              <a:defRPr sz="4000" baseline="0">
                <a:solidFill>
                  <a:srgbClr val="80B23E"/>
                </a:solidFill>
              </a:defRPr>
            </a:lvl1pPr>
          </a:lstStyle>
          <a:p>
            <a:r>
              <a:rPr lang="nl-NL"/>
              <a:t>Klik om de stijl te bewerken</a:t>
            </a:r>
            <a:endParaRPr lang="en-US" dirty="0"/>
          </a:p>
        </p:txBody>
      </p:sp>
      <p:sp>
        <p:nvSpPr>
          <p:cNvPr id="9" name="Ondertitel 8"/>
          <p:cNvSpPr>
            <a:spLocks noGrp="1"/>
          </p:cNvSpPr>
          <p:nvPr>
            <p:ph type="subTitle" idx="1"/>
          </p:nvPr>
        </p:nvSpPr>
        <p:spPr>
          <a:xfrm>
            <a:off x="755576" y="3714752"/>
            <a:ext cx="8159824" cy="1752600"/>
          </a:xfrm>
        </p:spPr>
        <p:txBody>
          <a:bodyPr/>
          <a:lstStyle>
            <a:lvl1pPr marL="64008" indent="0" algn="l">
              <a:buNone/>
              <a:defRPr sz="2800">
                <a:solidFill>
                  <a:schemeClr val="accent4"/>
                </a:solidFill>
                <a:effectLst>
                  <a:outerShdw blurRad="38100" dist="38100" dir="2700000" algn="tl">
                    <a:srgbClr val="000000">
                      <a:alpha val="43137"/>
                    </a:srgbClr>
                  </a:outerShdw>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nl-NL"/>
              <a:t>Klik om de ondertitelstijl van het model te bewerken</a:t>
            </a:r>
            <a:endParaRPr lang="en-US" dirty="0"/>
          </a:p>
        </p:txBody>
      </p:sp>
    </p:spTree>
    <p:extLst>
      <p:ext uri="{BB962C8B-B14F-4D97-AF65-F5344CB8AC3E}">
        <p14:creationId xmlns:p14="http://schemas.microsoft.com/office/powerpoint/2010/main" val="3350162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28596" y="1428736"/>
            <a:ext cx="8229600" cy="5000660"/>
          </a:xfrm>
        </p:spPr>
        <p:txBody>
          <a:bodyPr/>
          <a:lstStyle>
            <a:lvl2pPr>
              <a:defRPr>
                <a:solidFill>
                  <a:schemeClr val="accent2"/>
                </a:solidFill>
              </a:defRPr>
            </a:lvl2pPr>
            <a:lvl3pPr>
              <a:defRPr>
                <a:solidFill>
                  <a:srgbClr val="C00000"/>
                </a:solidFill>
              </a:defRPr>
            </a:lvl3pPr>
            <a:lvl4pPr>
              <a:defRPr>
                <a:solidFill>
                  <a:srgbClr val="7EC234"/>
                </a:solidFill>
              </a:defRPr>
            </a:lvl4pPr>
            <a:lvl5pPr>
              <a:defRPr>
                <a:solidFill>
                  <a:srgbClr val="EB8735"/>
                </a:solidFill>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itel 4"/>
          <p:cNvSpPr>
            <a:spLocks noGrp="1"/>
          </p:cNvSpPr>
          <p:nvPr>
            <p:ph type="title"/>
          </p:nvPr>
        </p:nvSpPr>
        <p:spPr>
          <a:xfrm>
            <a:off x="1259632" y="214313"/>
            <a:ext cx="7384306" cy="1066800"/>
          </a:xfrm>
        </p:spPr>
        <p:txBody>
          <a:bodyPr/>
          <a:lstStyle>
            <a:lvl1pPr>
              <a:defRPr sz="4000">
                <a:solidFill>
                  <a:srgbClr val="80B23E"/>
                </a:solidFill>
                <a:effectLst/>
              </a:defRPr>
            </a:lvl1pPr>
          </a:lstStyle>
          <a:p>
            <a:r>
              <a:rPr lang="nl-NL"/>
              <a:t>Klik om de stijl te bewerken</a:t>
            </a:r>
            <a:endParaRPr lang="nl-BE" dirty="0"/>
          </a:p>
        </p:txBody>
      </p:sp>
      <p:sp>
        <p:nvSpPr>
          <p:cNvPr id="4" name="Tijdelijke aanduiding voor dianummer 5"/>
          <p:cNvSpPr>
            <a:spLocks noGrp="1"/>
          </p:cNvSpPr>
          <p:nvPr>
            <p:ph type="sldNum" sz="quarter" idx="10"/>
          </p:nvPr>
        </p:nvSpPr>
        <p:spPr>
          <a:xfrm>
            <a:off x="8358188" y="6429375"/>
            <a:ext cx="762000" cy="366713"/>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mj-lt"/>
              </a:defRPr>
            </a:lvl1pPr>
          </a:lstStyle>
          <a:p>
            <a:pPr>
              <a:defRPr/>
            </a:pPr>
            <a:fld id="{1A7D0E76-09E7-4DA5-9B56-97F0AAC5B4A8}" type="slidenum">
              <a:rPr lang="en-US"/>
              <a:pPr>
                <a:defRPr/>
              </a:pPr>
              <a:t>‹nr.›</a:t>
            </a:fld>
            <a:endParaRPr lang="en-US" dirty="0"/>
          </a:p>
        </p:txBody>
      </p:sp>
    </p:spTree>
    <p:extLst>
      <p:ext uri="{BB962C8B-B14F-4D97-AF65-F5344CB8AC3E}">
        <p14:creationId xmlns:p14="http://schemas.microsoft.com/office/powerpoint/2010/main" val="592262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p:cNvSpPr>
            <a:spLocks noGrp="1"/>
          </p:cNvSpPr>
          <p:nvPr>
            <p:ph sz="half" idx="1"/>
          </p:nvPr>
        </p:nvSpPr>
        <p:spPr>
          <a:xfrm>
            <a:off x="457200" y="1428737"/>
            <a:ext cx="4038600" cy="5072098"/>
          </a:xfrm>
        </p:spPr>
        <p:txBody>
          <a:bodyPr/>
          <a:lstStyle>
            <a:lvl1pPr>
              <a:defRPr sz="2000"/>
            </a:lvl1pPr>
            <a:lvl2pPr>
              <a:defRPr sz="1900"/>
            </a:lvl2pPr>
            <a:lvl3pPr>
              <a:defRPr sz="1800"/>
            </a:lvl3pPr>
            <a:lvl4pPr>
              <a:defRPr sz="1800"/>
            </a:lvl4pPr>
            <a:lvl5pPr>
              <a:defRPr sz="1800"/>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ijdelijke aanduiding voor inhoud 3"/>
          <p:cNvSpPr>
            <a:spLocks noGrp="1"/>
          </p:cNvSpPr>
          <p:nvPr>
            <p:ph sz="half" idx="2"/>
          </p:nvPr>
        </p:nvSpPr>
        <p:spPr>
          <a:xfrm>
            <a:off x="4648200" y="1428737"/>
            <a:ext cx="4038600" cy="5072098"/>
          </a:xfrm>
        </p:spPr>
        <p:txBody>
          <a:bodyPr/>
          <a:lstStyle>
            <a:lvl1pPr>
              <a:defRPr sz="2000"/>
            </a:lvl1pPr>
            <a:lvl2pPr>
              <a:defRPr sz="1900"/>
            </a:lvl2pPr>
            <a:lvl3pPr>
              <a:defRPr sz="1800"/>
            </a:lvl3pPr>
            <a:lvl4pPr>
              <a:defRPr sz="1800"/>
            </a:lvl4pPr>
            <a:lvl5pPr>
              <a:defRPr sz="1800"/>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6" name="Titel 5"/>
          <p:cNvSpPr>
            <a:spLocks noGrp="1"/>
          </p:cNvSpPr>
          <p:nvPr>
            <p:ph type="title"/>
          </p:nvPr>
        </p:nvSpPr>
        <p:spPr>
          <a:xfrm>
            <a:off x="1259632" y="214313"/>
            <a:ext cx="7384306" cy="1066800"/>
          </a:xfrm>
        </p:spPr>
        <p:txBody>
          <a:bodyPr/>
          <a:lstStyle>
            <a:lvl1pPr>
              <a:defRPr sz="4000">
                <a:solidFill>
                  <a:srgbClr val="80B23E"/>
                </a:solidFill>
              </a:defRPr>
            </a:lvl1pPr>
          </a:lstStyle>
          <a:p>
            <a:r>
              <a:rPr lang="nl-NL"/>
              <a:t>Klik om de stijl te bewerken</a:t>
            </a:r>
            <a:endParaRPr lang="nl-BE" dirty="0"/>
          </a:p>
        </p:txBody>
      </p:sp>
      <p:sp>
        <p:nvSpPr>
          <p:cNvPr id="5" name="Tijdelijke aanduiding voor dianummer 22"/>
          <p:cNvSpPr>
            <a:spLocks noGrp="1"/>
          </p:cNvSpPr>
          <p:nvPr>
            <p:ph type="sldNum" sz="quarter" idx="10"/>
          </p:nvPr>
        </p:nvSpPr>
        <p:spPr>
          <a:xfrm>
            <a:off x="8358188" y="6491288"/>
            <a:ext cx="762000" cy="366712"/>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DE8FEA23-8E2D-46FF-BB1C-D545C0BACF50}" type="slidenum">
              <a:rPr lang="en-US"/>
              <a:pPr>
                <a:defRPr/>
              </a:pPr>
              <a:t>‹nr.›</a:t>
            </a:fld>
            <a:endParaRPr lang="en-US"/>
          </a:p>
        </p:txBody>
      </p:sp>
    </p:spTree>
    <p:extLst>
      <p:ext uri="{BB962C8B-B14F-4D97-AF65-F5344CB8AC3E}">
        <p14:creationId xmlns:p14="http://schemas.microsoft.com/office/powerpoint/2010/main" val="4226294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1331640" y="214290"/>
            <a:ext cx="7407518" cy="1069848"/>
          </a:xfrm>
        </p:spPr>
        <p:txBody>
          <a:bodyPr/>
          <a:lstStyle>
            <a:lvl1pPr>
              <a:defRPr sz="4000" b="0" i="0" cap="none" baseline="0">
                <a:solidFill>
                  <a:srgbClr val="80B23E"/>
                </a:solidFill>
              </a:defRPr>
            </a:lvl1pPr>
          </a:lstStyle>
          <a:p>
            <a:r>
              <a:rPr lang="nl-NL"/>
              <a:t>Klik om de stijl te bewerken</a:t>
            </a:r>
            <a:endParaRPr lang="en-US" dirty="0"/>
          </a:p>
        </p:txBody>
      </p:sp>
      <p:sp>
        <p:nvSpPr>
          <p:cNvPr id="3" name="Tijdelijke aanduiding voor tekst 2"/>
          <p:cNvSpPr>
            <a:spLocks noGrp="1"/>
          </p:cNvSpPr>
          <p:nvPr>
            <p:ph type="body" idx="1"/>
          </p:nvPr>
        </p:nvSpPr>
        <p:spPr>
          <a:xfrm>
            <a:off x="357158" y="1500174"/>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nl-NL"/>
              <a:t>Klik om de modelstijlen te bewerken</a:t>
            </a:r>
          </a:p>
        </p:txBody>
      </p:sp>
      <p:sp>
        <p:nvSpPr>
          <p:cNvPr id="4" name="Tijdelijke aanduiding voor tekst 3"/>
          <p:cNvSpPr>
            <a:spLocks noGrp="1"/>
          </p:cNvSpPr>
          <p:nvPr>
            <p:ph type="body" sz="half" idx="3"/>
          </p:nvPr>
        </p:nvSpPr>
        <p:spPr>
          <a:xfrm>
            <a:off x="4721225" y="1500174"/>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nl-NL"/>
              <a:t>Klik om de modelstijlen te bewerken</a:t>
            </a:r>
          </a:p>
        </p:txBody>
      </p:sp>
      <p:sp>
        <p:nvSpPr>
          <p:cNvPr id="5" name="Tijdelijke aanduiding voor inhoud 4"/>
          <p:cNvSpPr>
            <a:spLocks noGrp="1"/>
          </p:cNvSpPr>
          <p:nvPr>
            <p:ph sz="quarter" idx="2"/>
          </p:nvPr>
        </p:nvSpPr>
        <p:spPr>
          <a:xfrm>
            <a:off x="357158" y="1963722"/>
            <a:ext cx="4041648" cy="4537111"/>
          </a:xfrm>
        </p:spPr>
        <p:txBody>
          <a:bodyPr/>
          <a:lstStyle>
            <a:lvl1pPr>
              <a:defRPr sz="2000"/>
            </a:lvl1pPr>
            <a:lvl2pPr>
              <a:defRPr sz="2000"/>
            </a:lvl2pPr>
            <a:lvl3pPr>
              <a:defRPr sz="1800"/>
            </a:lvl3pPr>
            <a:lvl4pPr>
              <a:defRPr sz="1600"/>
            </a:lvl4pPr>
            <a:lvl5pPr>
              <a:defRPr sz="1600"/>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6" name="Tijdelijke aanduiding voor inhoud 5"/>
          <p:cNvSpPr>
            <a:spLocks noGrp="1"/>
          </p:cNvSpPr>
          <p:nvPr>
            <p:ph sz="quarter" idx="4"/>
          </p:nvPr>
        </p:nvSpPr>
        <p:spPr>
          <a:xfrm>
            <a:off x="4718304" y="1963722"/>
            <a:ext cx="4041775" cy="4537111"/>
          </a:xfrm>
        </p:spPr>
        <p:txBody>
          <a:bodyPr/>
          <a:lstStyle>
            <a:lvl1pPr>
              <a:defRPr sz="2000"/>
            </a:lvl1pPr>
            <a:lvl2pPr>
              <a:defRPr sz="2000"/>
            </a:lvl2pPr>
            <a:lvl3pPr>
              <a:defRPr sz="1800"/>
            </a:lvl3pPr>
            <a:lvl4pPr>
              <a:defRPr sz="1600"/>
            </a:lvl4pPr>
            <a:lvl5pPr>
              <a:defRPr sz="1600"/>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Tijdelijke aanduiding voor dianummer 26"/>
          <p:cNvSpPr>
            <a:spLocks noGrp="1"/>
          </p:cNvSpPr>
          <p:nvPr>
            <p:ph type="sldNum" sz="quarter" idx="10"/>
          </p:nvPr>
        </p:nvSpPr>
        <p:spPr>
          <a:xfrm>
            <a:off x="8382000" y="6491288"/>
            <a:ext cx="762000" cy="366712"/>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504EABEB-A2CA-418E-908E-F9B6D7BC22D2}" type="slidenum">
              <a:rPr lang="en-US"/>
              <a:pPr>
                <a:defRPr/>
              </a:pPr>
              <a:t>‹nr.›</a:t>
            </a:fld>
            <a:endParaRPr lang="en-US"/>
          </a:p>
        </p:txBody>
      </p:sp>
    </p:spTree>
    <p:extLst>
      <p:ext uri="{BB962C8B-B14F-4D97-AF65-F5344CB8AC3E}">
        <p14:creationId xmlns:p14="http://schemas.microsoft.com/office/powerpoint/2010/main" val="1130160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Leeg">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xfrm>
            <a:off x="1827213" y="6443663"/>
            <a:ext cx="2133600" cy="277812"/>
          </a:xfrm>
          <a:prstGeom prst="rect">
            <a:avLst/>
          </a:prstGeom>
        </p:spPr>
        <p:txBody>
          <a:bodyPr/>
          <a:lstStyle>
            <a:lvl1pPr eaLnBrk="1" hangingPunct="1">
              <a:defRPr>
                <a:latin typeface="Arial" pitchFamily="34" charset="0"/>
              </a:defRPr>
            </a:lvl1pPr>
          </a:lstStyle>
          <a:p>
            <a:pPr>
              <a:defRPr/>
            </a:pPr>
            <a:endParaRPr lang="nl-NL"/>
          </a:p>
        </p:txBody>
      </p:sp>
      <p:sp>
        <p:nvSpPr>
          <p:cNvPr id="3" name="Rectangle 6"/>
          <p:cNvSpPr>
            <a:spLocks noGrp="1" noChangeArrowheads="1"/>
          </p:cNvSpPr>
          <p:nvPr>
            <p:ph type="ftr" sz="quarter" idx="11"/>
          </p:nvPr>
        </p:nvSpPr>
        <p:spPr>
          <a:xfrm>
            <a:off x="5292725" y="6443663"/>
            <a:ext cx="2895600" cy="277812"/>
          </a:xfrm>
          <a:prstGeom prst="rect">
            <a:avLst/>
          </a:prstGeom>
        </p:spPr>
        <p:txBody>
          <a:bodyPr/>
          <a:lstStyle>
            <a:lvl1pPr eaLnBrk="1" hangingPunct="1">
              <a:defRPr>
                <a:latin typeface="Arial" pitchFamily="34" charset="0"/>
              </a:defRPr>
            </a:lvl1pPr>
          </a:lstStyle>
          <a:p>
            <a:pPr>
              <a:defRPr/>
            </a:pPr>
            <a:endParaRPr lang="nl-NL"/>
          </a:p>
        </p:txBody>
      </p:sp>
      <p:sp>
        <p:nvSpPr>
          <p:cNvPr id="4" name="Rectangle 7"/>
          <p:cNvSpPr>
            <a:spLocks noGrp="1" noChangeArrowheads="1"/>
          </p:cNvSpPr>
          <p:nvPr>
            <p:ph type="sldNum" sz="quarter" idx="12"/>
          </p:nvPr>
        </p:nvSpPr>
        <p:spPr>
          <a:xfrm>
            <a:off x="8361363" y="6443663"/>
            <a:ext cx="649287" cy="277812"/>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50200C7E-8F68-4FF6-ADA0-C731AE5A758F}" type="slidenum">
              <a:rPr lang="nl-NL"/>
              <a:pPr>
                <a:defRPr/>
              </a:pPr>
              <a:t>‹nr.›</a:t>
            </a:fld>
            <a:endParaRPr lang="nl-NL"/>
          </a:p>
        </p:txBody>
      </p:sp>
    </p:spTree>
    <p:extLst>
      <p:ext uri="{BB962C8B-B14F-4D97-AF65-F5344CB8AC3E}">
        <p14:creationId xmlns:p14="http://schemas.microsoft.com/office/powerpoint/2010/main" val="1687510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28596" y="1428736"/>
            <a:ext cx="8229600" cy="500066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itel 4"/>
          <p:cNvSpPr>
            <a:spLocks noGrp="1"/>
          </p:cNvSpPr>
          <p:nvPr>
            <p:ph type="title"/>
          </p:nvPr>
        </p:nvSpPr>
        <p:spPr/>
        <p:txBody>
          <a:bodyPr/>
          <a:lstStyle/>
          <a:p>
            <a:r>
              <a:rPr lang="nl-NL"/>
              <a:t>Klik om de stijl te bewerken</a:t>
            </a:r>
            <a:endParaRPr lang="nl-BE"/>
          </a:p>
        </p:txBody>
      </p:sp>
      <p:sp>
        <p:nvSpPr>
          <p:cNvPr id="4" name="Tijdelijke aanduiding voor dianummer 5"/>
          <p:cNvSpPr>
            <a:spLocks noGrp="1"/>
          </p:cNvSpPr>
          <p:nvPr>
            <p:ph type="sldNum" sz="quarter" idx="10"/>
          </p:nvPr>
        </p:nvSpPr>
        <p:spPr>
          <a:xfrm>
            <a:off x="8358188" y="6429375"/>
            <a:ext cx="762000" cy="366713"/>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8828FFEE-FFD2-4298-B525-11C43FB0B564}" type="slidenum">
              <a:rPr lang="en-US"/>
              <a:pPr>
                <a:defRPr/>
              </a:pPr>
              <a:t>‹nr.›</a:t>
            </a:fld>
            <a:endParaRPr lang="en-US"/>
          </a:p>
        </p:txBody>
      </p:sp>
    </p:spTree>
    <p:extLst>
      <p:ext uri="{BB962C8B-B14F-4D97-AF65-F5344CB8AC3E}">
        <p14:creationId xmlns:p14="http://schemas.microsoft.com/office/powerpoint/2010/main" val="1470701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Inhoud van twee">
    <p:spTree>
      <p:nvGrpSpPr>
        <p:cNvPr id="1" name=""/>
        <p:cNvGrpSpPr/>
        <p:nvPr/>
      </p:nvGrpSpPr>
      <p:grpSpPr>
        <a:xfrm>
          <a:off x="0" y="0"/>
          <a:ext cx="0" cy="0"/>
          <a:chOff x="0" y="0"/>
          <a:chExt cx="0" cy="0"/>
        </a:xfrm>
      </p:grpSpPr>
      <p:sp>
        <p:nvSpPr>
          <p:cNvPr id="3" name="Tijdelijke aanduiding voor inhoud 2"/>
          <p:cNvSpPr>
            <a:spLocks noGrp="1"/>
          </p:cNvSpPr>
          <p:nvPr>
            <p:ph sz="half" idx="1"/>
          </p:nvPr>
        </p:nvSpPr>
        <p:spPr>
          <a:xfrm>
            <a:off x="457200" y="1428737"/>
            <a:ext cx="4038600" cy="5072098"/>
          </a:xfrm>
        </p:spPr>
        <p:txBody>
          <a:bodyPr/>
          <a:lstStyle>
            <a:lvl1pPr>
              <a:defRPr sz="2000"/>
            </a:lvl1pPr>
            <a:lvl2pPr>
              <a:defRPr sz="1900"/>
            </a:lvl2pPr>
            <a:lvl3pPr>
              <a:defRPr sz="1800"/>
            </a:lvl3pPr>
            <a:lvl4pPr>
              <a:defRPr sz="1800"/>
            </a:lvl4pPr>
            <a:lvl5pPr>
              <a:defRPr sz="1800"/>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inhoud 3"/>
          <p:cNvSpPr>
            <a:spLocks noGrp="1"/>
          </p:cNvSpPr>
          <p:nvPr>
            <p:ph sz="half" idx="2"/>
          </p:nvPr>
        </p:nvSpPr>
        <p:spPr>
          <a:xfrm>
            <a:off x="4648200" y="1428737"/>
            <a:ext cx="4038600" cy="5072098"/>
          </a:xfrm>
        </p:spPr>
        <p:txBody>
          <a:bodyPr/>
          <a:lstStyle>
            <a:lvl1pPr>
              <a:defRPr sz="2000"/>
            </a:lvl1pPr>
            <a:lvl2pPr>
              <a:defRPr sz="1900"/>
            </a:lvl2pPr>
            <a:lvl3pPr>
              <a:defRPr sz="1800"/>
            </a:lvl3pPr>
            <a:lvl4pPr>
              <a:defRPr sz="1800"/>
            </a:lvl4pPr>
            <a:lvl5pPr>
              <a:defRPr sz="1800"/>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6" name="Titel 5"/>
          <p:cNvSpPr>
            <a:spLocks noGrp="1"/>
          </p:cNvSpPr>
          <p:nvPr>
            <p:ph type="title"/>
          </p:nvPr>
        </p:nvSpPr>
        <p:spPr/>
        <p:txBody>
          <a:bodyPr/>
          <a:lstStyle/>
          <a:p>
            <a:r>
              <a:rPr lang="nl-NL"/>
              <a:t>Klik om de stijl te bewerken</a:t>
            </a:r>
            <a:endParaRPr lang="nl-BE"/>
          </a:p>
        </p:txBody>
      </p:sp>
      <p:sp>
        <p:nvSpPr>
          <p:cNvPr id="5" name="Tijdelijke aanduiding voor dianummer 22"/>
          <p:cNvSpPr>
            <a:spLocks noGrp="1"/>
          </p:cNvSpPr>
          <p:nvPr>
            <p:ph type="sldNum" sz="quarter" idx="10"/>
          </p:nvPr>
        </p:nvSpPr>
        <p:spPr>
          <a:xfrm>
            <a:off x="8358188" y="6491288"/>
            <a:ext cx="762000" cy="366712"/>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259FEB33-0DC2-49FF-B320-B7194EDBC113}" type="slidenum">
              <a:rPr lang="en-US"/>
              <a:pPr>
                <a:defRPr/>
              </a:pPr>
              <a:t>‹nr.›</a:t>
            </a:fld>
            <a:endParaRPr lang="en-US"/>
          </a:p>
        </p:txBody>
      </p:sp>
    </p:spTree>
    <p:extLst>
      <p:ext uri="{BB962C8B-B14F-4D97-AF65-F5344CB8AC3E}">
        <p14:creationId xmlns:p14="http://schemas.microsoft.com/office/powerpoint/2010/main" val="1674417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Afgeronde rechthoek 32"/>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34" name="Afgeronde rechthoek 33"/>
          <p:cNvSpPr/>
          <p:nvPr/>
        </p:nvSpPr>
        <p:spPr bwMode="white">
          <a:xfrm>
            <a:off x="7373938" y="588963"/>
            <a:ext cx="16002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Rechthoek 34"/>
          <p:cNvSpPr/>
          <p:nvPr/>
        </p:nvSpPr>
        <p:spPr bwMode="invGray">
          <a:xfrm>
            <a:off x="9085263" y="-1588"/>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6" name="Rechthoek 35"/>
          <p:cNvSpPr/>
          <p:nvPr/>
        </p:nvSpPr>
        <p:spPr bwMode="invGray">
          <a:xfrm>
            <a:off x="9043988" y="-1588"/>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7" name="Rechthoek 36"/>
          <p:cNvSpPr/>
          <p:nvPr/>
        </p:nvSpPr>
        <p:spPr bwMode="invGray">
          <a:xfrm>
            <a:off x="9024938" y="-1588"/>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Rechthoek 37"/>
          <p:cNvSpPr/>
          <p:nvPr/>
        </p:nvSpPr>
        <p:spPr bwMode="invGray">
          <a:xfrm>
            <a:off x="8975725" y="-1588"/>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Rechthoek 38"/>
          <p:cNvSpPr/>
          <p:nvPr/>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Rechthoek 39"/>
          <p:cNvSpPr/>
          <p:nvPr/>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34" name="Tijdelijke aanduiding voor titel 21"/>
          <p:cNvSpPr>
            <a:spLocks noGrp="1"/>
          </p:cNvSpPr>
          <p:nvPr>
            <p:ph type="title"/>
          </p:nvPr>
        </p:nvSpPr>
        <p:spPr bwMode="auto">
          <a:xfrm>
            <a:off x="1243013" y="214313"/>
            <a:ext cx="74009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nl-NL" altLang="nl-BE"/>
              <a:t>Klik om de stijl te bewerken</a:t>
            </a:r>
            <a:endParaRPr lang="en-US" altLang="nl-BE"/>
          </a:p>
        </p:txBody>
      </p:sp>
      <p:sp>
        <p:nvSpPr>
          <p:cNvPr id="1035" name="Tijdelijke aanduiding voor tekst 12"/>
          <p:cNvSpPr>
            <a:spLocks noGrp="1"/>
          </p:cNvSpPr>
          <p:nvPr>
            <p:ph type="body" idx="1"/>
          </p:nvPr>
        </p:nvSpPr>
        <p:spPr bwMode="auto">
          <a:xfrm>
            <a:off x="428625" y="1428750"/>
            <a:ext cx="8229600"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nl-NL" altLang="nl-BE"/>
              <a:t>Klik om de modelstijlen te bewerken</a:t>
            </a:r>
          </a:p>
          <a:p>
            <a:pPr lvl="1"/>
            <a:r>
              <a:rPr lang="nl-NL" altLang="nl-BE"/>
              <a:t>Tweede niveau</a:t>
            </a:r>
          </a:p>
          <a:p>
            <a:pPr lvl="2"/>
            <a:r>
              <a:rPr lang="nl-NL" altLang="nl-BE"/>
              <a:t>Derde niveau</a:t>
            </a:r>
          </a:p>
          <a:p>
            <a:pPr lvl="3"/>
            <a:r>
              <a:rPr lang="nl-NL" altLang="nl-BE"/>
              <a:t>Vierde niveau</a:t>
            </a:r>
          </a:p>
          <a:p>
            <a:pPr lvl="4"/>
            <a:r>
              <a:rPr lang="nl-NL" altLang="nl-BE"/>
              <a:t>Vijfde niveau</a:t>
            </a:r>
            <a:endParaRPr lang="en-US" altLang="nl-BE"/>
          </a:p>
        </p:txBody>
      </p:sp>
      <p:sp>
        <p:nvSpPr>
          <p:cNvPr id="1037" name="Tekstvak 24"/>
          <p:cNvSpPr txBox="1">
            <a:spLocks noChangeArrowheads="1"/>
          </p:cNvSpPr>
          <p:nvPr/>
        </p:nvSpPr>
        <p:spPr bwMode="auto">
          <a:xfrm>
            <a:off x="323850" y="6437313"/>
            <a:ext cx="50006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fr-BE" sz="1200" dirty="0">
                <a:solidFill>
                  <a:schemeClr val="tx2"/>
                </a:solidFill>
                <a:latin typeface="Verdana" pitchFamily="34" charset="0"/>
              </a:rPr>
              <a:t>2ITF </a:t>
            </a:r>
            <a:r>
              <a:rPr lang="fr-BE" sz="1200" dirty="0" err="1">
                <a:solidFill>
                  <a:schemeClr val="tx2"/>
                </a:solidFill>
                <a:latin typeface="Verdana" pitchFamily="34" charset="0"/>
              </a:rPr>
              <a:t>Businessprocessen</a:t>
            </a:r>
            <a:endParaRPr lang="nl-NL" sz="1200" dirty="0">
              <a:solidFill>
                <a:schemeClr val="tx2"/>
              </a:solidFill>
              <a:latin typeface="Verdana" pitchFamily="34" charset="0"/>
            </a:endParaRPr>
          </a:p>
        </p:txBody>
      </p:sp>
      <p:pic>
        <p:nvPicPr>
          <p:cNvPr id="2" name="Afbeelding 1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79425" y="423863"/>
            <a:ext cx="6492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96" r:id="rId1"/>
    <p:sldLayoutId id="2147484097" r:id="rId2"/>
    <p:sldLayoutId id="2147484098" r:id="rId3"/>
    <p:sldLayoutId id="2147484099" r:id="rId4"/>
    <p:sldLayoutId id="2147484100" r:id="rId5"/>
    <p:sldLayoutId id="2147484101" r:id="rId6"/>
    <p:sldLayoutId id="2147484102" r:id="rId7"/>
  </p:sldLayoutIdLst>
  <p:hf hdr="0" ftr="0" dt="0"/>
  <p:txStyles>
    <p:titleStyle>
      <a:lvl1pPr algn="l" rtl="0" eaLnBrk="0" fontAlgn="base" hangingPunct="0">
        <a:spcBef>
          <a:spcPct val="0"/>
        </a:spcBef>
        <a:spcAft>
          <a:spcPct val="0"/>
        </a:spcAft>
        <a:defRPr sz="4000" kern="1200">
          <a:solidFill>
            <a:srgbClr val="80B23E"/>
          </a:solidFill>
          <a:latin typeface="+mj-lt"/>
          <a:ea typeface="+mj-ea"/>
          <a:cs typeface="+mj-cs"/>
        </a:defRPr>
      </a:lvl1pPr>
      <a:lvl2pPr algn="l" rtl="0" eaLnBrk="0" fontAlgn="base" hangingPunct="0">
        <a:spcBef>
          <a:spcPct val="0"/>
        </a:spcBef>
        <a:spcAft>
          <a:spcPct val="0"/>
        </a:spcAft>
        <a:defRPr sz="4000">
          <a:solidFill>
            <a:srgbClr val="80B23E"/>
          </a:solidFill>
          <a:latin typeface="Verdana" pitchFamily="34" charset="0"/>
        </a:defRPr>
      </a:lvl2pPr>
      <a:lvl3pPr algn="l" rtl="0" eaLnBrk="0" fontAlgn="base" hangingPunct="0">
        <a:spcBef>
          <a:spcPct val="0"/>
        </a:spcBef>
        <a:spcAft>
          <a:spcPct val="0"/>
        </a:spcAft>
        <a:defRPr sz="4000">
          <a:solidFill>
            <a:srgbClr val="80B23E"/>
          </a:solidFill>
          <a:latin typeface="Verdana" pitchFamily="34" charset="0"/>
        </a:defRPr>
      </a:lvl3pPr>
      <a:lvl4pPr algn="l" rtl="0" eaLnBrk="0" fontAlgn="base" hangingPunct="0">
        <a:spcBef>
          <a:spcPct val="0"/>
        </a:spcBef>
        <a:spcAft>
          <a:spcPct val="0"/>
        </a:spcAft>
        <a:defRPr sz="4000">
          <a:solidFill>
            <a:srgbClr val="80B23E"/>
          </a:solidFill>
          <a:latin typeface="Verdana" pitchFamily="34" charset="0"/>
        </a:defRPr>
      </a:lvl4pPr>
      <a:lvl5pPr algn="l" rtl="0" eaLnBrk="0" fontAlgn="base" hangingPunct="0">
        <a:spcBef>
          <a:spcPct val="0"/>
        </a:spcBef>
        <a:spcAft>
          <a:spcPct val="0"/>
        </a:spcAft>
        <a:defRPr sz="4000">
          <a:solidFill>
            <a:srgbClr val="80B23E"/>
          </a:solidFill>
          <a:latin typeface="Verdana" pitchFamily="34" charset="0"/>
        </a:defRPr>
      </a:lvl5pPr>
      <a:lvl6pPr marL="457200" algn="l" rtl="0" eaLnBrk="1" fontAlgn="base" hangingPunct="1">
        <a:spcBef>
          <a:spcPct val="0"/>
        </a:spcBef>
        <a:spcAft>
          <a:spcPct val="0"/>
        </a:spcAft>
        <a:defRPr sz="4000">
          <a:solidFill>
            <a:schemeClr val="tx2"/>
          </a:solidFill>
          <a:latin typeface="Verdana" pitchFamily="34" charset="0"/>
        </a:defRPr>
      </a:lvl6pPr>
      <a:lvl7pPr marL="914400" algn="l" rtl="0" eaLnBrk="1" fontAlgn="base" hangingPunct="1">
        <a:spcBef>
          <a:spcPct val="0"/>
        </a:spcBef>
        <a:spcAft>
          <a:spcPct val="0"/>
        </a:spcAft>
        <a:defRPr sz="4000">
          <a:solidFill>
            <a:schemeClr val="tx2"/>
          </a:solidFill>
          <a:latin typeface="Verdana" pitchFamily="34" charset="0"/>
        </a:defRPr>
      </a:lvl7pPr>
      <a:lvl8pPr marL="1371600" algn="l" rtl="0" eaLnBrk="1" fontAlgn="base" hangingPunct="1">
        <a:spcBef>
          <a:spcPct val="0"/>
        </a:spcBef>
        <a:spcAft>
          <a:spcPct val="0"/>
        </a:spcAft>
        <a:defRPr sz="4000">
          <a:solidFill>
            <a:schemeClr val="tx2"/>
          </a:solidFill>
          <a:latin typeface="Verdana" pitchFamily="34" charset="0"/>
        </a:defRPr>
      </a:lvl8pPr>
      <a:lvl9pPr marL="1828800" algn="l" rtl="0" eaLnBrk="1" fontAlgn="base" hangingPunct="1">
        <a:spcBef>
          <a:spcPct val="0"/>
        </a:spcBef>
        <a:spcAft>
          <a:spcPct val="0"/>
        </a:spcAft>
        <a:defRPr sz="4000">
          <a:solidFill>
            <a:schemeClr val="tx2"/>
          </a:solidFill>
          <a:latin typeface="Verdana" pitchFamily="34" charset="0"/>
        </a:defRPr>
      </a:lvl9pPr>
    </p:titleStyle>
    <p:bodyStyle>
      <a:lvl1pPr marL="365125" indent="-255588" algn="l" rtl="0" eaLnBrk="0" fontAlgn="base" hangingPunct="0">
        <a:spcBef>
          <a:spcPts val="300"/>
        </a:spcBef>
        <a:spcAft>
          <a:spcPct val="0"/>
        </a:spcAft>
        <a:buClr>
          <a:srgbClr val="2B4A5E"/>
        </a:buClr>
        <a:buFont typeface="Georgia" panose="02040502050405020303"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rgbClr val="C00000"/>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rgbClr val="80B23E"/>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EB8735"/>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jeklantverwacht.ctac.nl/Campaign/Je-Klant-Verwacht/Take-Control" TargetMode="External"/><Relationship Id="rId2" Type="http://schemas.openxmlformats.org/officeDocument/2006/relationships/slideLayout" Target="../slideLayouts/slideLayout2.xml"/><Relationship Id="rId1" Type="http://schemas.openxmlformats.org/officeDocument/2006/relationships/video" Target="https://www.youtube.com/embed/1i8KwC9UeC0" TargetMode="Externa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blogs.tijd.be/cif/2011/07/business-leads-the-dance-1.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proximus.be/nl/id_b_cl_dossier_ravijts/grote-bedrijven-en-overheden/discover/blog/one-magazine/dossier/de-harde-ict-kennis-is-niet-het-eerste-selectiecriterium.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usgprofessionals.be/blog/blog/2013/12/12/de-rol-van-it-verandert---door-tom-lecluyse"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ww.supplychainmagazine.nl/het-gemis-aan-businesskennis-in-i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datanews.knack.be/ict/nieuws/nieuwsoverzicht/2011/02/11/agoria-telt-7960-ict-vacatures/article-1194948627881.ht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kanaalz.knack.be/expert/het-tekort-aan-ict-ers-en-ingenieurs-wordt-nijpend-30-06-17/video-normal-872835.html" TargetMode="External"/><Relationship Id="rId4" Type="http://schemas.openxmlformats.org/officeDocument/2006/relationships/hyperlink" Target="http://datanews.knack.be/"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www.vacature.co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vacature.com/"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www.vacatur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www.jobs-in-it.stepstone.b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youtube.com/watch?v=vv07x66wZcE"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newbirdz.nl/blogs/business-it-alignmen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el 1"/>
          <p:cNvSpPr>
            <a:spLocks noGrp="1"/>
          </p:cNvSpPr>
          <p:nvPr>
            <p:ph type="ctrTitle"/>
          </p:nvPr>
        </p:nvSpPr>
        <p:spPr>
          <a:xfrm>
            <a:off x="2555875" y="1773238"/>
            <a:ext cx="6359525" cy="1584325"/>
          </a:xfrm>
        </p:spPr>
        <p:txBody>
          <a:bodyPr/>
          <a:lstStyle/>
          <a:p>
            <a:r>
              <a:rPr lang="nl-BE" altLang="nl-BE" sz="3600"/>
              <a:t>Businessprocessen &amp; ITIL</a:t>
            </a:r>
          </a:p>
        </p:txBody>
      </p:sp>
      <p:sp>
        <p:nvSpPr>
          <p:cNvPr id="3" name="Ondertitel 2"/>
          <p:cNvSpPr>
            <a:spLocks noGrp="1"/>
          </p:cNvSpPr>
          <p:nvPr>
            <p:ph type="subTitle" idx="1"/>
          </p:nvPr>
        </p:nvSpPr>
        <p:spPr>
          <a:xfrm>
            <a:off x="755650" y="3714750"/>
            <a:ext cx="8159750" cy="1752600"/>
          </a:xfrm>
        </p:spPr>
        <p:txBody>
          <a:bodyPr/>
          <a:lstStyle/>
          <a:p>
            <a:pPr>
              <a:defRPr/>
            </a:pPr>
            <a:endParaRPr lang="nl-B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el 2"/>
          <p:cNvSpPr>
            <a:spLocks noGrp="1"/>
          </p:cNvSpPr>
          <p:nvPr>
            <p:ph type="title"/>
          </p:nvPr>
        </p:nvSpPr>
        <p:spPr>
          <a:xfrm>
            <a:off x="1258888" y="214313"/>
            <a:ext cx="7385050" cy="1066800"/>
          </a:xfrm>
        </p:spPr>
        <p:txBody>
          <a:bodyPr/>
          <a:lstStyle/>
          <a:p>
            <a:r>
              <a:rPr lang="nl-BE" altLang="nl-BE" sz="3600"/>
              <a:t>Business IT Alignment</a:t>
            </a:r>
          </a:p>
        </p:txBody>
      </p:sp>
      <p:pic>
        <p:nvPicPr>
          <p:cNvPr id="20483" name="Afbeelding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872" y="1700808"/>
            <a:ext cx="4449317"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Afbeelding 6"/>
          <p:cNvPicPr>
            <a:picLocks noChangeAspect="1"/>
          </p:cNvPicPr>
          <p:nvPr/>
        </p:nvPicPr>
        <p:blipFill rotWithShape="1">
          <a:blip r:embed="rId3">
            <a:extLst>
              <a:ext uri="{28A0092B-C50C-407E-A947-70E740481C1C}">
                <a14:useLocalDpi xmlns:a14="http://schemas.microsoft.com/office/drawing/2010/main" val="0"/>
              </a:ext>
            </a:extLst>
          </a:blip>
          <a:srcRect l="8881" r="525"/>
          <a:stretch/>
        </p:blipFill>
        <p:spPr bwMode="auto">
          <a:xfrm>
            <a:off x="5508667" y="1700808"/>
            <a:ext cx="3230521" cy="3050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jdelijke aanduiding voor dianummer 1"/>
          <p:cNvSpPr>
            <a:spLocks noGrp="1"/>
          </p:cNvSpPr>
          <p:nvPr>
            <p:ph type="sldNum" sz="quarter" idx="10"/>
          </p:nvPr>
        </p:nvSpPr>
        <p:spPr/>
        <p:txBody>
          <a:bodyPr/>
          <a:lstStyle/>
          <a:p>
            <a:pPr>
              <a:defRPr/>
            </a:pPr>
            <a:fld id="{6AD6E718-35F2-46BC-BEA1-A90936A10897}" type="slidenum">
              <a:rPr lang="en-US"/>
              <a:pPr>
                <a:defRPr/>
              </a:pPr>
              <a:t>10</a:t>
            </a:fld>
            <a:endParaRPr lang="en-US"/>
          </a:p>
        </p:txBody>
      </p:sp>
      <p:pic>
        <p:nvPicPr>
          <p:cNvPr id="4" name="Afbeelding 3">
            <a:extLst>
              <a:ext uri="{FF2B5EF4-FFF2-40B4-BE49-F238E27FC236}">
                <a16:creationId xmlns:a16="http://schemas.microsoft.com/office/drawing/2014/main" id="{1D87E1CE-D16C-4481-8989-7CB4D63D1BFD}"/>
              </a:ext>
            </a:extLst>
          </p:cNvPr>
          <p:cNvPicPr>
            <a:picLocks noChangeAspect="1"/>
          </p:cNvPicPr>
          <p:nvPr/>
        </p:nvPicPr>
        <p:blipFill>
          <a:blip r:embed="rId4"/>
          <a:stretch>
            <a:fillRect/>
          </a:stretch>
        </p:blipFill>
        <p:spPr>
          <a:xfrm>
            <a:off x="3635896" y="4469606"/>
            <a:ext cx="2143125" cy="21431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jdelijke aanduiding voor inhoud 1"/>
          <p:cNvSpPr>
            <a:spLocks noGrp="1"/>
          </p:cNvSpPr>
          <p:nvPr>
            <p:ph idx="1"/>
          </p:nvPr>
        </p:nvSpPr>
        <p:spPr>
          <a:xfrm>
            <a:off x="428625" y="1428750"/>
            <a:ext cx="8535988" cy="5000625"/>
          </a:xfrm>
        </p:spPr>
        <p:txBody>
          <a:bodyPr/>
          <a:lstStyle/>
          <a:p>
            <a:r>
              <a:rPr lang="nl-BE" altLang="nl-BE" dirty="0"/>
              <a:t>Het </a:t>
            </a:r>
            <a:r>
              <a:rPr lang="nl-BE" altLang="nl-BE" dirty="0" err="1"/>
              <a:t>alignment</a:t>
            </a:r>
            <a:r>
              <a:rPr lang="nl-BE" altLang="nl-BE" dirty="0"/>
              <a:t> of afstemmingsmodel van Henderson en </a:t>
            </a:r>
            <a:r>
              <a:rPr lang="nl-BE" altLang="nl-BE" dirty="0" err="1"/>
              <a:t>Venkatraman</a:t>
            </a:r>
            <a:endParaRPr lang="nl-BE" altLang="nl-BE" dirty="0"/>
          </a:p>
        </p:txBody>
      </p:sp>
      <p:sp>
        <p:nvSpPr>
          <p:cNvPr id="21507" name="Titel 2"/>
          <p:cNvSpPr>
            <a:spLocks noGrp="1"/>
          </p:cNvSpPr>
          <p:nvPr>
            <p:ph type="title"/>
          </p:nvPr>
        </p:nvSpPr>
        <p:spPr>
          <a:xfrm>
            <a:off x="1258888" y="214313"/>
            <a:ext cx="7385050" cy="1066800"/>
          </a:xfrm>
        </p:spPr>
        <p:txBody>
          <a:bodyPr/>
          <a:lstStyle/>
          <a:p>
            <a:r>
              <a:rPr lang="nl-BE" altLang="nl-BE"/>
              <a:t>Business IT Alignment</a:t>
            </a:r>
          </a:p>
        </p:txBody>
      </p:sp>
      <p:sp>
        <p:nvSpPr>
          <p:cNvPr id="4" name="Tijdelijke aanduiding voor dianummer 3"/>
          <p:cNvSpPr>
            <a:spLocks noGrp="1"/>
          </p:cNvSpPr>
          <p:nvPr>
            <p:ph type="sldNum" sz="quarter" idx="10"/>
          </p:nvPr>
        </p:nvSpPr>
        <p:spPr/>
        <p:txBody>
          <a:bodyPr/>
          <a:lstStyle/>
          <a:p>
            <a:pPr>
              <a:defRPr/>
            </a:pPr>
            <a:fld id="{344BA577-F9B1-44A0-B070-984C9CE6520E}" type="slidenum">
              <a:rPr lang="en-US" smtClean="0"/>
              <a:pPr>
                <a:defRPr/>
              </a:pPr>
              <a:t>11</a:t>
            </a:fld>
            <a:endParaRPr lang="en-US" dirty="0"/>
          </a:p>
        </p:txBody>
      </p:sp>
      <p:pic>
        <p:nvPicPr>
          <p:cNvPr id="21509" name="Afbeelding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9700" y="2482850"/>
            <a:ext cx="6005513" cy="394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jdelijke aanduiding voor inhoud 1"/>
          <p:cNvSpPr>
            <a:spLocks noGrp="1"/>
          </p:cNvSpPr>
          <p:nvPr>
            <p:ph idx="1"/>
          </p:nvPr>
        </p:nvSpPr>
        <p:spPr>
          <a:xfrm>
            <a:off x="428625" y="1428750"/>
            <a:ext cx="8535988" cy="5000625"/>
          </a:xfrm>
        </p:spPr>
        <p:txBody>
          <a:bodyPr/>
          <a:lstStyle/>
          <a:p>
            <a:r>
              <a:rPr lang="nl-BE" altLang="nl-BE" dirty="0"/>
              <a:t>In het model wordt de business van het ICT domein gescheiden op de horizontale as.</a:t>
            </a:r>
          </a:p>
          <a:p>
            <a:r>
              <a:rPr lang="nl-BE" altLang="nl-BE" dirty="0"/>
              <a:t>De verticale as maakt een onderscheid tussen de interne en externe “strategische fit”.</a:t>
            </a:r>
          </a:p>
          <a:p>
            <a:pPr lvl="1"/>
            <a:r>
              <a:rPr lang="nl-BE" altLang="nl-BE" dirty="0">
                <a:solidFill>
                  <a:schemeClr val="tx1"/>
                </a:solidFill>
              </a:rPr>
              <a:t>De interne ‘fit’ gaat over de operationele afstemming tussen bedrijfsvoering en ICT.</a:t>
            </a:r>
          </a:p>
          <a:p>
            <a:pPr lvl="1"/>
            <a:r>
              <a:rPr lang="nl-BE" altLang="nl-BE" dirty="0">
                <a:solidFill>
                  <a:schemeClr val="tx1"/>
                </a:solidFill>
              </a:rPr>
              <a:t>De externe ‘fit’ richt zich op de meer strategische aspecten van deze afstemming. </a:t>
            </a:r>
          </a:p>
        </p:txBody>
      </p:sp>
      <p:sp>
        <p:nvSpPr>
          <p:cNvPr id="23555" name="Titel 2"/>
          <p:cNvSpPr>
            <a:spLocks noGrp="1"/>
          </p:cNvSpPr>
          <p:nvPr>
            <p:ph type="title"/>
          </p:nvPr>
        </p:nvSpPr>
        <p:spPr>
          <a:xfrm>
            <a:off x="1258888" y="214313"/>
            <a:ext cx="7385050" cy="1066800"/>
          </a:xfrm>
        </p:spPr>
        <p:txBody>
          <a:bodyPr/>
          <a:lstStyle/>
          <a:p>
            <a:r>
              <a:rPr lang="nl-BE" altLang="nl-BE"/>
              <a:t>Business IT Alignment</a:t>
            </a:r>
          </a:p>
        </p:txBody>
      </p:sp>
      <p:sp>
        <p:nvSpPr>
          <p:cNvPr id="4" name="Tijdelijke aanduiding voor dianummer 3"/>
          <p:cNvSpPr>
            <a:spLocks noGrp="1"/>
          </p:cNvSpPr>
          <p:nvPr>
            <p:ph type="sldNum" sz="quarter" idx="10"/>
          </p:nvPr>
        </p:nvSpPr>
        <p:spPr/>
        <p:txBody>
          <a:bodyPr/>
          <a:lstStyle/>
          <a:p>
            <a:pPr>
              <a:defRPr/>
            </a:pPr>
            <a:fld id="{98426462-51DC-43C3-8651-086DE557665E}"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jdelijke aanduiding voor inhoud 1"/>
          <p:cNvSpPr>
            <a:spLocks noGrp="1"/>
          </p:cNvSpPr>
          <p:nvPr>
            <p:ph idx="1"/>
          </p:nvPr>
        </p:nvSpPr>
        <p:spPr>
          <a:xfrm>
            <a:off x="428625" y="1428750"/>
            <a:ext cx="8229600" cy="5000625"/>
          </a:xfrm>
        </p:spPr>
        <p:txBody>
          <a:bodyPr/>
          <a:lstStyle/>
          <a:p>
            <a:r>
              <a:rPr lang="nl-BE" altLang="nl-BE" dirty="0"/>
              <a:t>Het model maakt onderscheid in vier visies op </a:t>
            </a:r>
            <a:r>
              <a:rPr lang="nl-BE" altLang="nl-BE" dirty="0" err="1"/>
              <a:t>alignment</a:t>
            </a:r>
            <a:r>
              <a:rPr lang="nl-BE" altLang="nl-BE" dirty="0"/>
              <a:t>, variërend in de rol en het belang van ICT. </a:t>
            </a:r>
            <a:br>
              <a:rPr lang="nl-BE" altLang="nl-BE" dirty="0"/>
            </a:br>
            <a:endParaRPr lang="nl-BE" altLang="nl-BE" dirty="0"/>
          </a:p>
          <a:p>
            <a:pPr lvl="1"/>
            <a:r>
              <a:rPr lang="nl-BE" altLang="nl-BE" dirty="0">
                <a:solidFill>
                  <a:schemeClr val="tx1"/>
                </a:solidFill>
              </a:rPr>
              <a:t>1. Strategische ontwikkeling</a:t>
            </a:r>
          </a:p>
          <a:p>
            <a:pPr lvl="1"/>
            <a:r>
              <a:rPr lang="nl-BE" altLang="nl-BE" dirty="0">
                <a:solidFill>
                  <a:schemeClr val="tx1"/>
                </a:solidFill>
              </a:rPr>
              <a:t>2. Technologische transformatie</a:t>
            </a:r>
          </a:p>
          <a:p>
            <a:pPr lvl="1"/>
            <a:r>
              <a:rPr lang="nl-BE" altLang="nl-BE" dirty="0">
                <a:solidFill>
                  <a:schemeClr val="tx1"/>
                </a:solidFill>
              </a:rPr>
              <a:t>3. Concurrentieel voordeel</a:t>
            </a:r>
          </a:p>
          <a:p>
            <a:pPr lvl="1"/>
            <a:r>
              <a:rPr lang="nl-BE" altLang="nl-BE" dirty="0">
                <a:solidFill>
                  <a:schemeClr val="tx1"/>
                </a:solidFill>
              </a:rPr>
              <a:t>4. Serviceniveau</a:t>
            </a:r>
          </a:p>
        </p:txBody>
      </p:sp>
      <p:sp>
        <p:nvSpPr>
          <p:cNvPr id="24579" name="Titel 2"/>
          <p:cNvSpPr>
            <a:spLocks noGrp="1"/>
          </p:cNvSpPr>
          <p:nvPr>
            <p:ph type="title"/>
          </p:nvPr>
        </p:nvSpPr>
        <p:spPr>
          <a:xfrm>
            <a:off x="1258888" y="214313"/>
            <a:ext cx="7385050" cy="1066800"/>
          </a:xfrm>
        </p:spPr>
        <p:txBody>
          <a:bodyPr/>
          <a:lstStyle/>
          <a:p>
            <a:r>
              <a:rPr lang="nl-BE" altLang="nl-BE"/>
              <a:t>Business IT Alignment</a:t>
            </a:r>
          </a:p>
        </p:txBody>
      </p:sp>
      <p:sp>
        <p:nvSpPr>
          <p:cNvPr id="4" name="Tijdelijke aanduiding voor dianummer 3"/>
          <p:cNvSpPr>
            <a:spLocks noGrp="1"/>
          </p:cNvSpPr>
          <p:nvPr>
            <p:ph type="sldNum" sz="quarter" idx="10"/>
          </p:nvPr>
        </p:nvSpPr>
        <p:spPr/>
        <p:txBody>
          <a:bodyPr/>
          <a:lstStyle/>
          <a:p>
            <a:pPr>
              <a:defRPr/>
            </a:pPr>
            <a:fld id="{7D0210B4-3978-4B6D-87CF-2576E1A35031}" type="slidenum">
              <a:rPr lang="en-US" smtClean="0"/>
              <a:pPr>
                <a:defRPr/>
              </a:pPr>
              <a:t>13</a:t>
            </a:fld>
            <a:endParaRPr lang="en-US" dirty="0"/>
          </a:p>
        </p:txBody>
      </p:sp>
      <p:pic>
        <p:nvPicPr>
          <p:cNvPr id="24581" name="Afbeelding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84888" y="4437063"/>
            <a:ext cx="2701925" cy="177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428625" y="1428750"/>
            <a:ext cx="8229600" cy="5000625"/>
          </a:xfrm>
        </p:spPr>
        <p:txBody>
          <a:bodyPr/>
          <a:lstStyle/>
          <a:p>
            <a:pPr marL="623887" indent="-514350">
              <a:buFont typeface="+mj-lt"/>
              <a:buAutoNum type="arabicPeriod"/>
              <a:defRPr/>
            </a:pPr>
            <a:r>
              <a:rPr lang="nl-BE" dirty="0"/>
              <a:t>Strategische ontwikkeling</a:t>
            </a:r>
            <a:br>
              <a:rPr lang="nl-BE" dirty="0"/>
            </a:br>
            <a:br>
              <a:rPr lang="nl-BE" dirty="0"/>
            </a:br>
            <a:r>
              <a:rPr lang="nl-BE" sz="2400" dirty="0"/>
              <a:t>In deze traditionele visie is de bedrijfsstrategie de drijvende kracht die de operatie van de organisatie bepaalt. </a:t>
            </a:r>
            <a:br>
              <a:rPr lang="nl-BE" sz="2400" dirty="0"/>
            </a:br>
            <a:br>
              <a:rPr lang="nl-BE" sz="2400" dirty="0"/>
            </a:br>
            <a:r>
              <a:rPr lang="nl-BE" sz="2400" dirty="0"/>
              <a:t>ICT is gewoon een hulpmiddel (‘commodity’) zoals energie en huisvesting en moet de operationele behoeften zo goed mogelijk ondersteunen. Het is de minst </a:t>
            </a:r>
            <a:r>
              <a:rPr lang="nl-BE" sz="2400" dirty="0" err="1"/>
              <a:t>glamoureuze</a:t>
            </a:r>
            <a:r>
              <a:rPr lang="nl-BE" sz="2400" dirty="0"/>
              <a:t> rol voor ICT, met de kleinste strategische impact.</a:t>
            </a:r>
          </a:p>
          <a:p>
            <a:pPr marL="109537" indent="0">
              <a:buFont typeface="Georgia" panose="02040502050405020303" pitchFamily="18" charset="0"/>
              <a:buNone/>
              <a:defRPr/>
            </a:pPr>
            <a:endParaRPr lang="nl-BE" dirty="0"/>
          </a:p>
          <a:p>
            <a:pPr marL="623887" indent="-514350">
              <a:buFont typeface="+mj-lt"/>
              <a:buAutoNum type="arabicPeriod"/>
              <a:defRPr/>
            </a:pPr>
            <a:endParaRPr lang="nl-BE" dirty="0"/>
          </a:p>
        </p:txBody>
      </p:sp>
      <p:sp>
        <p:nvSpPr>
          <p:cNvPr id="25603" name="Titel 2"/>
          <p:cNvSpPr>
            <a:spLocks noGrp="1"/>
          </p:cNvSpPr>
          <p:nvPr>
            <p:ph type="title"/>
          </p:nvPr>
        </p:nvSpPr>
        <p:spPr>
          <a:xfrm>
            <a:off x="1258888" y="214313"/>
            <a:ext cx="7385050" cy="1066800"/>
          </a:xfrm>
        </p:spPr>
        <p:txBody>
          <a:bodyPr/>
          <a:lstStyle/>
          <a:p>
            <a:r>
              <a:rPr lang="nl-BE" altLang="nl-BE" dirty="0"/>
              <a:t>Business IT </a:t>
            </a:r>
            <a:br>
              <a:rPr lang="nl-BE" altLang="nl-BE" dirty="0"/>
            </a:br>
            <a:r>
              <a:rPr lang="nl-BE" altLang="nl-BE" dirty="0" err="1"/>
              <a:t>Alignment</a:t>
            </a:r>
            <a:endParaRPr lang="nl-BE" altLang="nl-BE" dirty="0"/>
          </a:p>
        </p:txBody>
      </p:sp>
      <p:sp>
        <p:nvSpPr>
          <p:cNvPr id="4" name="Tijdelijke aanduiding voor dianummer 3"/>
          <p:cNvSpPr>
            <a:spLocks noGrp="1"/>
          </p:cNvSpPr>
          <p:nvPr>
            <p:ph type="sldNum" sz="quarter" idx="10"/>
          </p:nvPr>
        </p:nvSpPr>
        <p:spPr/>
        <p:txBody>
          <a:bodyPr/>
          <a:lstStyle/>
          <a:p>
            <a:pPr>
              <a:defRPr/>
            </a:pPr>
            <a:fld id="{D3CCCBF0-3223-446A-B06A-C13CBE5EE5B9}" type="slidenum">
              <a:rPr lang="en-US" smtClean="0"/>
              <a:pPr>
                <a:defRPr/>
              </a:pPr>
              <a:t>14</a:t>
            </a:fld>
            <a:endParaRPr lang="en-US" dirty="0"/>
          </a:p>
        </p:txBody>
      </p:sp>
      <p:pic>
        <p:nvPicPr>
          <p:cNvPr id="5" name="Afbeelding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7263" y="214313"/>
            <a:ext cx="2701925" cy="177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jdelijke aanduiding voor inhoud 1"/>
          <p:cNvSpPr>
            <a:spLocks noGrp="1"/>
          </p:cNvSpPr>
          <p:nvPr>
            <p:ph idx="1"/>
          </p:nvPr>
        </p:nvSpPr>
        <p:spPr>
          <a:xfrm>
            <a:off x="428625" y="1428750"/>
            <a:ext cx="8229600" cy="5000625"/>
          </a:xfrm>
        </p:spPr>
        <p:txBody>
          <a:bodyPr/>
          <a:lstStyle/>
          <a:p>
            <a:pPr marL="622300" indent="-514350">
              <a:buFont typeface="Verdana" panose="020B0604030504040204" pitchFamily="34" charset="0"/>
              <a:buAutoNum type="arabicPeriod" startAt="2"/>
            </a:pPr>
            <a:r>
              <a:rPr lang="nl-BE" altLang="nl-BE"/>
              <a:t>Technologische transformatie</a:t>
            </a:r>
            <a:br>
              <a:rPr lang="nl-BE" altLang="nl-BE"/>
            </a:br>
            <a:br>
              <a:rPr lang="nl-BE" altLang="nl-BE"/>
            </a:br>
            <a:r>
              <a:rPr lang="nl-BE" altLang="nl-BE" sz="2400"/>
              <a:t>In de tweede visie staat ICT wat hoger op de agenda. De organisatie formuleert een duidelijke bedrijfsstrategie met heldere scenario’s en plannen. </a:t>
            </a:r>
            <a:br>
              <a:rPr lang="nl-BE" altLang="nl-BE" sz="2400"/>
            </a:br>
            <a:br>
              <a:rPr lang="nl-BE" altLang="nl-BE" sz="2400"/>
            </a:br>
            <a:r>
              <a:rPr lang="nl-BE" altLang="nl-BE" sz="2400"/>
              <a:t>Deze strategie wordt door de ICT afdeling opgepakt en omgezet in een ICT-strategie. Op deze wijze wordt bepaald aan welke eisen ICT moet voldoen en hoe ICT zich verder strategisch moet ontwikkelen.</a:t>
            </a:r>
          </a:p>
          <a:p>
            <a:pPr marL="622300" indent="-514350">
              <a:buFont typeface="Verdana" panose="020B0604030504040204" pitchFamily="34" charset="0"/>
              <a:buAutoNum type="arabicPeriod"/>
            </a:pPr>
            <a:endParaRPr lang="nl-BE" altLang="nl-BE"/>
          </a:p>
        </p:txBody>
      </p:sp>
      <p:sp>
        <p:nvSpPr>
          <p:cNvPr id="26627" name="Titel 2"/>
          <p:cNvSpPr>
            <a:spLocks noGrp="1"/>
          </p:cNvSpPr>
          <p:nvPr>
            <p:ph type="title"/>
          </p:nvPr>
        </p:nvSpPr>
        <p:spPr>
          <a:xfrm>
            <a:off x="1258888" y="214313"/>
            <a:ext cx="7385050" cy="1066800"/>
          </a:xfrm>
        </p:spPr>
        <p:txBody>
          <a:bodyPr/>
          <a:lstStyle/>
          <a:p>
            <a:r>
              <a:rPr lang="nl-BE" altLang="nl-BE" dirty="0"/>
              <a:t>Business IT </a:t>
            </a:r>
            <a:br>
              <a:rPr lang="nl-BE" altLang="nl-BE" dirty="0"/>
            </a:br>
            <a:r>
              <a:rPr lang="nl-BE" altLang="nl-BE" dirty="0" err="1"/>
              <a:t>Alignment</a:t>
            </a:r>
            <a:endParaRPr lang="nl-BE" altLang="nl-BE" dirty="0"/>
          </a:p>
        </p:txBody>
      </p:sp>
      <p:sp>
        <p:nvSpPr>
          <p:cNvPr id="4" name="Tijdelijke aanduiding voor dianummer 3"/>
          <p:cNvSpPr>
            <a:spLocks noGrp="1"/>
          </p:cNvSpPr>
          <p:nvPr>
            <p:ph type="sldNum" sz="quarter" idx="10"/>
          </p:nvPr>
        </p:nvSpPr>
        <p:spPr/>
        <p:txBody>
          <a:bodyPr/>
          <a:lstStyle/>
          <a:p>
            <a:pPr>
              <a:defRPr/>
            </a:pPr>
            <a:fld id="{44DFABE9-8B9A-4B60-AAA6-40F23EDC0BB0}" type="slidenum">
              <a:rPr lang="en-US" smtClean="0"/>
              <a:pPr>
                <a:defRPr/>
              </a:pPr>
              <a:t>15</a:t>
            </a:fld>
            <a:endParaRPr lang="en-US" dirty="0"/>
          </a:p>
        </p:txBody>
      </p:sp>
      <p:pic>
        <p:nvPicPr>
          <p:cNvPr id="5" name="Afbeelding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18263" y="276971"/>
            <a:ext cx="2701925" cy="177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jdelijke aanduiding voor inhoud 1"/>
          <p:cNvSpPr>
            <a:spLocks noGrp="1"/>
          </p:cNvSpPr>
          <p:nvPr>
            <p:ph idx="1"/>
          </p:nvPr>
        </p:nvSpPr>
        <p:spPr>
          <a:xfrm>
            <a:off x="428625" y="1428750"/>
            <a:ext cx="8229600" cy="5000625"/>
          </a:xfrm>
        </p:spPr>
        <p:txBody>
          <a:bodyPr/>
          <a:lstStyle/>
          <a:p>
            <a:pPr marL="622300" indent="-514350">
              <a:buFont typeface="Verdana" panose="020B0604030504040204" pitchFamily="34" charset="0"/>
              <a:buAutoNum type="arabicPeriod" startAt="3"/>
            </a:pPr>
            <a:r>
              <a:rPr lang="nl-BE" altLang="nl-BE" dirty="0"/>
              <a:t>Concurrentieel voordeel</a:t>
            </a:r>
            <a:br>
              <a:rPr lang="nl-BE" altLang="nl-BE" dirty="0"/>
            </a:br>
            <a:br>
              <a:rPr lang="nl-BE" altLang="nl-BE" dirty="0"/>
            </a:br>
            <a:r>
              <a:rPr lang="nl-BE" altLang="nl-BE" sz="2400" dirty="0"/>
              <a:t>Een nog prominentere rol is weggelegd voor ICT in de derde visie. </a:t>
            </a:r>
            <a:br>
              <a:rPr lang="nl-BE" altLang="nl-BE" sz="2400" dirty="0"/>
            </a:br>
            <a:br>
              <a:rPr lang="nl-BE" altLang="nl-BE" sz="2400" dirty="0"/>
            </a:br>
            <a:r>
              <a:rPr lang="nl-BE" altLang="nl-BE" sz="2400" dirty="0"/>
              <a:t>ICT is een katalysator voor nieuwe ideeën en technologische innovatie van de organisatie. Deze ideeën worden opgepakt door de organisatie en meegenomen in de bedrijfsstrategie van waaruit deze ontwikkelingen een plek krijgen in de dagdagelijkse operaties.</a:t>
            </a:r>
            <a:endParaRPr lang="nl-BE" altLang="nl-BE" dirty="0"/>
          </a:p>
        </p:txBody>
      </p:sp>
      <p:sp>
        <p:nvSpPr>
          <p:cNvPr id="27651" name="Titel 2"/>
          <p:cNvSpPr>
            <a:spLocks noGrp="1"/>
          </p:cNvSpPr>
          <p:nvPr>
            <p:ph type="title"/>
          </p:nvPr>
        </p:nvSpPr>
        <p:spPr>
          <a:xfrm>
            <a:off x="1258888" y="214313"/>
            <a:ext cx="7385050" cy="1066800"/>
          </a:xfrm>
        </p:spPr>
        <p:txBody>
          <a:bodyPr/>
          <a:lstStyle/>
          <a:p>
            <a:r>
              <a:rPr lang="nl-BE" altLang="nl-BE" dirty="0"/>
              <a:t>Business IT </a:t>
            </a:r>
            <a:br>
              <a:rPr lang="nl-BE" altLang="nl-BE" dirty="0"/>
            </a:br>
            <a:r>
              <a:rPr lang="nl-BE" altLang="nl-BE" dirty="0" err="1"/>
              <a:t>Alignment</a:t>
            </a:r>
            <a:endParaRPr lang="nl-BE" altLang="nl-BE" dirty="0"/>
          </a:p>
        </p:txBody>
      </p:sp>
      <p:sp>
        <p:nvSpPr>
          <p:cNvPr id="4" name="Tijdelijke aanduiding voor dianummer 3"/>
          <p:cNvSpPr>
            <a:spLocks noGrp="1"/>
          </p:cNvSpPr>
          <p:nvPr>
            <p:ph type="sldNum" sz="quarter" idx="10"/>
          </p:nvPr>
        </p:nvSpPr>
        <p:spPr/>
        <p:txBody>
          <a:bodyPr/>
          <a:lstStyle/>
          <a:p>
            <a:pPr>
              <a:defRPr/>
            </a:pPr>
            <a:fld id="{6F22C7AC-1E94-4853-A500-829F2D8A266D}" type="slidenum">
              <a:rPr lang="en-US" smtClean="0"/>
              <a:pPr>
                <a:defRPr/>
              </a:pPr>
              <a:t>16</a:t>
            </a:fld>
            <a:endParaRPr lang="en-US" dirty="0"/>
          </a:p>
        </p:txBody>
      </p:sp>
      <p:pic>
        <p:nvPicPr>
          <p:cNvPr id="5" name="Afbeelding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42013" y="203001"/>
            <a:ext cx="2701925" cy="177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jdelijke aanduiding voor inhoud 1"/>
          <p:cNvSpPr>
            <a:spLocks noGrp="1"/>
          </p:cNvSpPr>
          <p:nvPr>
            <p:ph idx="1"/>
          </p:nvPr>
        </p:nvSpPr>
        <p:spPr>
          <a:xfrm>
            <a:off x="428625" y="1428750"/>
            <a:ext cx="8229600" cy="5000625"/>
          </a:xfrm>
        </p:spPr>
        <p:txBody>
          <a:bodyPr/>
          <a:lstStyle/>
          <a:p>
            <a:pPr marL="622300" indent="-514350">
              <a:buFont typeface="Verdana" panose="020B0604030504040204" pitchFamily="34" charset="0"/>
              <a:buAutoNum type="arabicPeriod" startAt="4"/>
            </a:pPr>
            <a:r>
              <a:rPr lang="nl-BE" altLang="nl-BE" dirty="0"/>
              <a:t>Serviceniveau</a:t>
            </a:r>
            <a:br>
              <a:rPr lang="nl-BE" altLang="nl-BE" dirty="0"/>
            </a:br>
            <a:br>
              <a:rPr lang="nl-BE" altLang="nl-BE" dirty="0"/>
            </a:br>
            <a:r>
              <a:rPr lang="nl-BE" altLang="nl-BE" sz="2400" dirty="0"/>
              <a:t>In de laatste visie heeft ICT het hoogste volwassenheidsniveau bereikt. ICT denkt zoals de business.</a:t>
            </a:r>
            <a:br>
              <a:rPr lang="nl-BE" altLang="nl-BE" sz="2400" dirty="0"/>
            </a:br>
            <a:br>
              <a:rPr lang="nl-BE" altLang="nl-BE" sz="2400" dirty="0"/>
            </a:br>
            <a:r>
              <a:rPr lang="nl-BE" altLang="nl-BE" sz="2400" dirty="0"/>
              <a:t>Technologische innovaties zijn businessgericht uitgewerkt en worden bijgevolg moeiteloos door de organisatie opgenomen. </a:t>
            </a:r>
            <a:br>
              <a:rPr lang="nl-BE" altLang="nl-BE" sz="2400" dirty="0"/>
            </a:br>
            <a:r>
              <a:rPr lang="nl-BE" altLang="nl-BE" sz="2400" dirty="0"/>
              <a:t>Via een soort ‘</a:t>
            </a:r>
            <a:r>
              <a:rPr lang="nl-BE" altLang="nl-BE" sz="2400" dirty="0" err="1"/>
              <a:t>AppStore</a:t>
            </a:r>
            <a:r>
              <a:rPr lang="nl-BE" altLang="nl-BE" sz="2400" dirty="0"/>
              <a:t>’ worden nieuwe functionaliteiten in de businessprocessen geïntegreerd.</a:t>
            </a:r>
            <a:endParaRPr lang="nl-BE" altLang="nl-BE" dirty="0"/>
          </a:p>
        </p:txBody>
      </p:sp>
      <p:sp>
        <p:nvSpPr>
          <p:cNvPr id="28675" name="Titel 2"/>
          <p:cNvSpPr>
            <a:spLocks noGrp="1"/>
          </p:cNvSpPr>
          <p:nvPr>
            <p:ph type="title"/>
          </p:nvPr>
        </p:nvSpPr>
        <p:spPr>
          <a:xfrm>
            <a:off x="1258888" y="214313"/>
            <a:ext cx="7385050" cy="1066800"/>
          </a:xfrm>
        </p:spPr>
        <p:txBody>
          <a:bodyPr/>
          <a:lstStyle/>
          <a:p>
            <a:r>
              <a:rPr lang="nl-BE" altLang="nl-BE" dirty="0"/>
              <a:t>Business IT </a:t>
            </a:r>
            <a:br>
              <a:rPr lang="nl-BE" altLang="nl-BE" dirty="0"/>
            </a:br>
            <a:r>
              <a:rPr lang="nl-BE" altLang="nl-BE" dirty="0" err="1"/>
              <a:t>Alignment</a:t>
            </a:r>
            <a:endParaRPr lang="nl-BE" altLang="nl-BE" dirty="0"/>
          </a:p>
        </p:txBody>
      </p:sp>
      <p:sp>
        <p:nvSpPr>
          <p:cNvPr id="4" name="Tijdelijke aanduiding voor dianummer 3"/>
          <p:cNvSpPr>
            <a:spLocks noGrp="1"/>
          </p:cNvSpPr>
          <p:nvPr>
            <p:ph type="sldNum" sz="quarter" idx="10"/>
          </p:nvPr>
        </p:nvSpPr>
        <p:spPr/>
        <p:txBody>
          <a:bodyPr/>
          <a:lstStyle/>
          <a:p>
            <a:pPr>
              <a:defRPr/>
            </a:pPr>
            <a:fld id="{DD059310-8674-4393-8421-24D8AEFEB81E}" type="slidenum">
              <a:rPr lang="en-US" smtClean="0"/>
              <a:pPr>
                <a:defRPr/>
              </a:pPr>
              <a:t>17</a:t>
            </a:fld>
            <a:endParaRPr lang="en-US" dirty="0"/>
          </a:p>
        </p:txBody>
      </p:sp>
      <p:pic>
        <p:nvPicPr>
          <p:cNvPr id="5" name="Afbeelding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91841" y="225831"/>
            <a:ext cx="2701925" cy="177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jdelijke aanduiding voor inhoud 1"/>
          <p:cNvSpPr>
            <a:spLocks noGrp="1"/>
          </p:cNvSpPr>
          <p:nvPr>
            <p:ph idx="1"/>
          </p:nvPr>
        </p:nvSpPr>
        <p:spPr>
          <a:xfrm>
            <a:off x="428625" y="1428750"/>
            <a:ext cx="8607425" cy="5000625"/>
          </a:xfrm>
        </p:spPr>
        <p:txBody>
          <a:bodyPr/>
          <a:lstStyle/>
          <a:p>
            <a:r>
              <a:rPr lang="nl-BE" altLang="nl-BE" sz="2400" dirty="0"/>
              <a:t>Nieuwe mogelijkheden binnen ICT zorgen ervoor dat de verwevenheid tussen business en ICT alleen maar vergroot.</a:t>
            </a:r>
          </a:p>
          <a:p>
            <a:r>
              <a:rPr lang="nl-BE" altLang="nl-BE" sz="2400" dirty="0"/>
              <a:t>Denk aan e-business, e-commerce, e-</a:t>
            </a:r>
            <a:r>
              <a:rPr lang="nl-BE" altLang="nl-BE" sz="2400" dirty="0" err="1"/>
              <a:t>procurement</a:t>
            </a:r>
            <a:r>
              <a:rPr lang="nl-BE" altLang="nl-BE" sz="2400" dirty="0"/>
              <a:t>, </a:t>
            </a:r>
            <a:r>
              <a:rPr lang="nl-BE" altLang="nl-BE" sz="2400" dirty="0" err="1"/>
              <a:t>collaboration</a:t>
            </a:r>
            <a:r>
              <a:rPr lang="nl-BE" altLang="nl-BE" sz="2400" dirty="0"/>
              <a:t>, business intelligence, …  </a:t>
            </a:r>
          </a:p>
          <a:p>
            <a:r>
              <a:rPr lang="nl-BE" altLang="nl-BE" sz="2400" dirty="0"/>
              <a:t>Deze nieuwe concepten zijn gemeengoed en raken het hart van de strategie van vrijwel elke organisatie.</a:t>
            </a:r>
          </a:p>
          <a:p>
            <a:r>
              <a:rPr lang="nl-BE" altLang="nl-BE" sz="2400" dirty="0"/>
              <a:t>Waar vroeger onderscheid gemaakt werd tussen bedrijfs- en ICT-strategie zien we nu een convergentie of fusie ontstaan. ‘IT is </a:t>
            </a:r>
            <a:r>
              <a:rPr lang="nl-BE" altLang="nl-BE" sz="2400" dirty="0" err="1"/>
              <a:t>the</a:t>
            </a:r>
            <a:r>
              <a:rPr lang="nl-BE" altLang="nl-BE" sz="2400" dirty="0"/>
              <a:t> Business </a:t>
            </a:r>
            <a:r>
              <a:rPr lang="nl-BE" altLang="nl-BE" sz="2400" dirty="0" err="1"/>
              <a:t>and</a:t>
            </a:r>
            <a:r>
              <a:rPr lang="nl-BE" altLang="nl-BE" sz="2400" dirty="0"/>
              <a:t> Business is IT’ wordt wel eens gezegd.</a:t>
            </a:r>
          </a:p>
        </p:txBody>
      </p:sp>
      <p:sp>
        <p:nvSpPr>
          <p:cNvPr id="29699" name="Titel 2"/>
          <p:cNvSpPr>
            <a:spLocks noGrp="1"/>
          </p:cNvSpPr>
          <p:nvPr>
            <p:ph type="title"/>
          </p:nvPr>
        </p:nvSpPr>
        <p:spPr>
          <a:xfrm>
            <a:off x="1258888" y="214313"/>
            <a:ext cx="7385050" cy="1066800"/>
          </a:xfrm>
        </p:spPr>
        <p:txBody>
          <a:bodyPr/>
          <a:lstStyle/>
          <a:p>
            <a:r>
              <a:rPr lang="nl-BE" altLang="nl-BE"/>
              <a:t>Business IT Alignment</a:t>
            </a:r>
          </a:p>
        </p:txBody>
      </p:sp>
      <p:sp>
        <p:nvSpPr>
          <p:cNvPr id="4" name="Tijdelijke aanduiding voor dianummer 3"/>
          <p:cNvSpPr>
            <a:spLocks noGrp="1"/>
          </p:cNvSpPr>
          <p:nvPr>
            <p:ph type="sldNum" sz="quarter" idx="10"/>
          </p:nvPr>
        </p:nvSpPr>
        <p:spPr/>
        <p:txBody>
          <a:bodyPr/>
          <a:lstStyle/>
          <a:p>
            <a:pPr>
              <a:defRPr/>
            </a:pPr>
            <a:fld id="{AF02B105-32C6-454D-840E-3C98AD9C533B}" type="slidenum">
              <a:rPr lang="en-US" smtClean="0"/>
              <a:pPr>
                <a:defRPr/>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83319428-641A-4417-B067-76A042A2995E}"/>
              </a:ext>
            </a:extLst>
          </p:cNvPr>
          <p:cNvSpPr>
            <a:spLocks noGrp="1"/>
          </p:cNvSpPr>
          <p:nvPr>
            <p:ph idx="1"/>
          </p:nvPr>
        </p:nvSpPr>
        <p:spPr/>
        <p:txBody>
          <a:bodyPr/>
          <a:lstStyle/>
          <a:p>
            <a:r>
              <a:rPr lang="nl-BE" dirty="0">
                <a:hlinkClick r:id="rId3"/>
              </a:rPr>
              <a:t>https://jeklantverwacht.ctac.nl/Campaign/Je-Klant-Verwacht/Take-Control</a:t>
            </a:r>
            <a:endParaRPr lang="nl-BE" dirty="0"/>
          </a:p>
        </p:txBody>
      </p:sp>
      <p:sp>
        <p:nvSpPr>
          <p:cNvPr id="3" name="Titel 2">
            <a:extLst>
              <a:ext uri="{FF2B5EF4-FFF2-40B4-BE49-F238E27FC236}">
                <a16:creationId xmlns:a16="http://schemas.microsoft.com/office/drawing/2014/main" id="{812F1780-EE8B-4639-B639-D8466BF9A649}"/>
              </a:ext>
            </a:extLst>
          </p:cNvPr>
          <p:cNvSpPr>
            <a:spLocks noGrp="1"/>
          </p:cNvSpPr>
          <p:nvPr>
            <p:ph type="title"/>
          </p:nvPr>
        </p:nvSpPr>
        <p:spPr/>
        <p:txBody>
          <a:bodyPr/>
          <a:lstStyle/>
          <a:p>
            <a:r>
              <a:rPr lang="nl-BE" dirty="0" err="1"/>
              <a:t>Venkatraman</a:t>
            </a:r>
            <a:r>
              <a:rPr lang="nl-BE" dirty="0"/>
              <a:t> niveau 4</a:t>
            </a:r>
            <a:br>
              <a:rPr lang="nl-BE" dirty="0"/>
            </a:br>
            <a:r>
              <a:rPr lang="nl-BE" dirty="0"/>
              <a:t>in de praktijk</a:t>
            </a:r>
          </a:p>
        </p:txBody>
      </p:sp>
      <p:sp>
        <p:nvSpPr>
          <p:cNvPr id="4" name="Tijdelijke aanduiding voor dianummer 3">
            <a:extLst>
              <a:ext uri="{FF2B5EF4-FFF2-40B4-BE49-F238E27FC236}">
                <a16:creationId xmlns:a16="http://schemas.microsoft.com/office/drawing/2014/main" id="{EA1A6854-CB43-4777-8F5D-001E33B642A6}"/>
              </a:ext>
            </a:extLst>
          </p:cNvPr>
          <p:cNvSpPr>
            <a:spLocks noGrp="1"/>
          </p:cNvSpPr>
          <p:nvPr>
            <p:ph type="sldNum" sz="quarter" idx="10"/>
          </p:nvPr>
        </p:nvSpPr>
        <p:spPr/>
        <p:txBody>
          <a:bodyPr/>
          <a:lstStyle/>
          <a:p>
            <a:pPr>
              <a:defRPr/>
            </a:pPr>
            <a:fld id="{1A7D0E76-09E7-4DA5-9B56-97F0AAC5B4A8}" type="slidenum">
              <a:rPr lang="en-US" smtClean="0"/>
              <a:pPr>
                <a:defRPr/>
              </a:pPr>
              <a:t>19</a:t>
            </a:fld>
            <a:endParaRPr lang="en-US" dirty="0"/>
          </a:p>
        </p:txBody>
      </p:sp>
      <p:pic>
        <p:nvPicPr>
          <p:cNvPr id="5" name="Onlinemedia 4">
            <a:hlinkClick r:id="" action="ppaction://media"/>
            <a:extLst>
              <a:ext uri="{FF2B5EF4-FFF2-40B4-BE49-F238E27FC236}">
                <a16:creationId xmlns:a16="http://schemas.microsoft.com/office/drawing/2014/main" id="{0174CE15-70D8-4C04-AE7F-7DDE9F96406B}"/>
              </a:ext>
            </a:extLst>
          </p:cNvPr>
          <p:cNvPicPr>
            <a:picLocks noRot="1" noChangeAspect="1"/>
          </p:cNvPicPr>
          <p:nvPr>
            <a:videoFile r:link="rId1"/>
          </p:nvPr>
        </p:nvPicPr>
        <p:blipFill>
          <a:blip r:embed="rId4"/>
          <a:stretch>
            <a:fillRect/>
          </a:stretch>
        </p:blipFill>
        <p:spPr>
          <a:xfrm>
            <a:off x="2239140" y="2564904"/>
            <a:ext cx="4608512" cy="3456384"/>
          </a:xfrm>
          <a:prstGeom prst="rect">
            <a:avLst/>
          </a:prstGeom>
        </p:spPr>
      </p:pic>
    </p:spTree>
    <p:extLst>
      <p:ext uri="{BB962C8B-B14F-4D97-AF65-F5344CB8AC3E}">
        <p14:creationId xmlns:p14="http://schemas.microsoft.com/office/powerpoint/2010/main" val="183759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jdelijke aanduiding voor inhoud 1"/>
          <p:cNvSpPr>
            <a:spLocks noGrp="1"/>
          </p:cNvSpPr>
          <p:nvPr>
            <p:ph idx="1"/>
          </p:nvPr>
        </p:nvSpPr>
        <p:spPr>
          <a:xfrm>
            <a:off x="428625" y="1428750"/>
            <a:ext cx="8229600" cy="5000625"/>
          </a:xfrm>
        </p:spPr>
        <p:txBody>
          <a:bodyPr/>
          <a:lstStyle/>
          <a:p>
            <a:r>
              <a:rPr lang="nl-BE" altLang="nl-BE" dirty="0"/>
              <a:t>5 studiepunten</a:t>
            </a:r>
          </a:p>
          <a:p>
            <a:endParaRPr lang="nl-BE" altLang="nl-BE" dirty="0"/>
          </a:p>
          <a:p>
            <a:r>
              <a:rPr lang="nl-BE" altLang="nl-BE" dirty="0"/>
              <a:t>Businessprocessen:</a:t>
            </a:r>
          </a:p>
          <a:p>
            <a:pPr lvl="1"/>
            <a:r>
              <a:rPr lang="nl-BE" altLang="nl-BE" b="1" dirty="0">
                <a:solidFill>
                  <a:schemeClr val="tx1"/>
                </a:solidFill>
              </a:rPr>
              <a:t>3 studiepunten</a:t>
            </a:r>
          </a:p>
          <a:p>
            <a:pPr lvl="1"/>
            <a:r>
              <a:rPr lang="nl-BE" altLang="nl-BE" b="1" dirty="0">
                <a:solidFill>
                  <a:schemeClr val="tx1"/>
                </a:solidFill>
              </a:rPr>
              <a:t>10 lesweken</a:t>
            </a:r>
          </a:p>
          <a:p>
            <a:pPr lvl="1"/>
            <a:endParaRPr lang="nl-BE" altLang="nl-BE" dirty="0"/>
          </a:p>
          <a:p>
            <a:r>
              <a:rPr lang="nl-BE" altLang="nl-BE" dirty="0"/>
              <a:t>ITIL:</a:t>
            </a:r>
          </a:p>
          <a:p>
            <a:pPr lvl="1"/>
            <a:r>
              <a:rPr lang="nl-BE" altLang="nl-BE" b="1" dirty="0">
                <a:solidFill>
                  <a:schemeClr val="tx1"/>
                </a:solidFill>
              </a:rPr>
              <a:t>2 studiepunten</a:t>
            </a:r>
          </a:p>
          <a:p>
            <a:pPr lvl="1"/>
            <a:r>
              <a:rPr lang="nl-BE" altLang="nl-BE" b="1" dirty="0">
                <a:solidFill>
                  <a:schemeClr val="tx1"/>
                </a:solidFill>
              </a:rPr>
              <a:t>5 lesweken</a:t>
            </a:r>
          </a:p>
        </p:txBody>
      </p:sp>
      <p:sp>
        <p:nvSpPr>
          <p:cNvPr id="11267" name="Titel 2"/>
          <p:cNvSpPr>
            <a:spLocks noGrp="1"/>
          </p:cNvSpPr>
          <p:nvPr>
            <p:ph type="title"/>
          </p:nvPr>
        </p:nvSpPr>
        <p:spPr>
          <a:xfrm>
            <a:off x="1258888" y="214313"/>
            <a:ext cx="7385050" cy="1066800"/>
          </a:xfrm>
        </p:spPr>
        <p:txBody>
          <a:bodyPr/>
          <a:lstStyle/>
          <a:p>
            <a:r>
              <a:rPr lang="nl-BE" altLang="nl-BE"/>
              <a:t>Businessprocessen &amp; ITIL</a:t>
            </a:r>
          </a:p>
        </p:txBody>
      </p:sp>
      <p:sp>
        <p:nvSpPr>
          <p:cNvPr id="4" name="Tijdelijke aanduiding voor dianummer 3"/>
          <p:cNvSpPr>
            <a:spLocks noGrp="1"/>
          </p:cNvSpPr>
          <p:nvPr>
            <p:ph type="sldNum" sz="quarter" idx="10"/>
          </p:nvPr>
        </p:nvSpPr>
        <p:spPr/>
        <p:txBody>
          <a:bodyPr/>
          <a:lstStyle/>
          <a:p>
            <a:pPr>
              <a:defRPr/>
            </a:pPr>
            <a:fld id="{7EC50230-8D6C-447B-913A-562C4955BB97}"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28625" y="1428750"/>
            <a:ext cx="8229600" cy="5000625"/>
          </a:xfrm>
        </p:spPr>
        <p:txBody>
          <a:bodyPr/>
          <a:lstStyle/>
          <a:p>
            <a:pPr eaLnBrk="1" hangingPunct="1">
              <a:defRPr/>
            </a:pPr>
            <a:r>
              <a:rPr lang="nl-BE" dirty="0"/>
              <a:t>It takes </a:t>
            </a:r>
            <a:r>
              <a:rPr lang="nl-BE" dirty="0" err="1"/>
              <a:t>two</a:t>
            </a:r>
            <a:r>
              <a:rPr lang="nl-BE" dirty="0"/>
              <a:t> </a:t>
            </a:r>
            <a:r>
              <a:rPr lang="nl-BE" dirty="0" err="1"/>
              <a:t>to</a:t>
            </a:r>
            <a:r>
              <a:rPr lang="nl-BE" dirty="0"/>
              <a:t> tango but business leads the </a:t>
            </a:r>
            <a:r>
              <a:rPr lang="nl-BE" dirty="0" err="1"/>
              <a:t>dance</a:t>
            </a:r>
            <a:r>
              <a:rPr lang="nl-BE" dirty="0"/>
              <a:t>.</a:t>
            </a:r>
            <a:br>
              <a:rPr lang="nl-BE" dirty="0"/>
            </a:br>
            <a:br>
              <a:rPr lang="nl-BE" dirty="0"/>
            </a:br>
            <a:r>
              <a:rPr lang="nl-BE" sz="1600" i="1" dirty="0"/>
              <a:t>“</a:t>
            </a:r>
            <a:r>
              <a:rPr lang="nl-BE" sz="1800" i="1" dirty="0"/>
              <a:t>Er zijn geen ICT projecten! Er zijn enkel Business projecten!” </a:t>
            </a:r>
            <a:endParaRPr lang="nl-BE" sz="1800" dirty="0"/>
          </a:p>
          <a:p>
            <a:pPr marL="109537" indent="0" eaLnBrk="1" hangingPunct="1">
              <a:buFont typeface="Georgia" panose="02040502050405020303" pitchFamily="18" charset="0"/>
              <a:buNone/>
              <a:defRPr/>
            </a:pPr>
            <a:endParaRPr lang="nl-BE" sz="1800" dirty="0"/>
          </a:p>
          <a:p>
            <a:pPr marL="401637" lvl="1" indent="0" eaLnBrk="1" hangingPunct="1">
              <a:buFont typeface="Georgia" panose="02040502050405020303" pitchFamily="18" charset="0"/>
              <a:buNone/>
              <a:defRPr/>
            </a:pPr>
            <a:r>
              <a:rPr lang="nl-BE" sz="1600" dirty="0">
                <a:solidFill>
                  <a:schemeClr val="tx1"/>
                </a:solidFill>
              </a:rPr>
              <a:t>Het is het resultaat van jaren spreken over business- en ICT </a:t>
            </a:r>
            <a:r>
              <a:rPr lang="nl-BE" sz="1600" dirty="0" err="1">
                <a:solidFill>
                  <a:schemeClr val="tx1"/>
                </a:solidFill>
              </a:rPr>
              <a:t>alignment</a:t>
            </a:r>
            <a:r>
              <a:rPr lang="nl-BE" sz="1600" dirty="0">
                <a:solidFill>
                  <a:schemeClr val="tx1"/>
                </a:solidFill>
              </a:rPr>
              <a:t>. </a:t>
            </a:r>
          </a:p>
          <a:p>
            <a:pPr marL="401637" lvl="1" indent="0" eaLnBrk="1" hangingPunct="1">
              <a:buFont typeface="Georgia" panose="02040502050405020303" pitchFamily="18" charset="0"/>
              <a:buNone/>
              <a:defRPr/>
            </a:pPr>
            <a:r>
              <a:rPr lang="nl-BE" sz="1600" dirty="0">
                <a:solidFill>
                  <a:schemeClr val="tx1"/>
                </a:solidFill>
              </a:rPr>
              <a:t>Nog al te vaak wordt ICT gezien als de Harry Potter van het bedrijf. Men zegt wat men graag zou hebben (de </a:t>
            </a:r>
            <a:r>
              <a:rPr lang="nl-BE" sz="1600" dirty="0" err="1">
                <a:solidFill>
                  <a:schemeClr val="tx1"/>
                </a:solidFill>
              </a:rPr>
              <a:t>requirements</a:t>
            </a:r>
            <a:r>
              <a:rPr lang="nl-BE" sz="1600" dirty="0">
                <a:solidFill>
                  <a:schemeClr val="tx1"/>
                </a:solidFill>
              </a:rPr>
              <a:t> in ons jargon) en dan hoopt men op de magie van ICT om dé oplossing te toveren die alles doet wat men denkt/vraagt. Het probleem is dat Harry Potter een leerling tovenaar is en dus ook al wel eens de verkeerde dingen doet. Steeds met de beste bedoeling maar toch niet met het gewenste resultaat. </a:t>
            </a:r>
          </a:p>
          <a:p>
            <a:pPr marL="401637" lvl="1" indent="0" eaLnBrk="1" hangingPunct="1">
              <a:buFont typeface="Georgia" panose="02040502050405020303" pitchFamily="18" charset="0"/>
              <a:buNone/>
              <a:defRPr/>
            </a:pPr>
            <a:endParaRPr lang="nl-BE" sz="1600" dirty="0">
              <a:solidFill>
                <a:schemeClr val="tx1"/>
              </a:solidFill>
            </a:endParaRPr>
          </a:p>
          <a:p>
            <a:pPr marL="401637" lvl="1" indent="0" eaLnBrk="1" hangingPunct="1">
              <a:buFont typeface="Georgia" panose="02040502050405020303" pitchFamily="18" charset="0"/>
              <a:buNone/>
              <a:defRPr/>
            </a:pPr>
            <a:r>
              <a:rPr lang="nl-BE" sz="1800" dirty="0">
                <a:hlinkClick r:id="rId2"/>
              </a:rPr>
              <a:t>Bron: http://blogs.tijd.be - auteur: Guido Van </a:t>
            </a:r>
            <a:r>
              <a:rPr lang="nl-BE" sz="1800" dirty="0" err="1">
                <a:hlinkClick r:id="rId2"/>
              </a:rPr>
              <a:t>Humbeek</a:t>
            </a:r>
            <a:r>
              <a:rPr lang="nl-BE" sz="1800" dirty="0">
                <a:hlinkClick r:id="rId2"/>
              </a:rPr>
              <a:t> </a:t>
            </a:r>
            <a:br>
              <a:rPr lang="nl-BE" sz="1800" dirty="0"/>
            </a:br>
            <a:endParaRPr lang="nl-BE" sz="1800" dirty="0"/>
          </a:p>
          <a:p>
            <a:pPr eaLnBrk="1" hangingPunct="1">
              <a:defRPr/>
            </a:pPr>
            <a:endParaRPr lang="nl-BE" dirty="0"/>
          </a:p>
        </p:txBody>
      </p:sp>
      <p:sp>
        <p:nvSpPr>
          <p:cNvPr id="30723" name="Titel 1"/>
          <p:cNvSpPr>
            <a:spLocks noGrp="1"/>
          </p:cNvSpPr>
          <p:nvPr>
            <p:ph type="title"/>
          </p:nvPr>
        </p:nvSpPr>
        <p:spPr>
          <a:xfrm>
            <a:off x="1214438" y="214313"/>
            <a:ext cx="7443787" cy="1066800"/>
          </a:xfrm>
        </p:spPr>
        <p:txBody>
          <a:bodyPr/>
          <a:lstStyle/>
          <a:p>
            <a:pPr eaLnBrk="1" hangingPunct="1"/>
            <a:r>
              <a:rPr lang="nl-BE" altLang="nl-BE"/>
              <a:t>Business IT Alignment</a:t>
            </a:r>
          </a:p>
        </p:txBody>
      </p:sp>
      <p:sp>
        <p:nvSpPr>
          <p:cNvPr id="2" name="Tijdelijke aanduiding voor dianummer 1"/>
          <p:cNvSpPr>
            <a:spLocks noGrp="1"/>
          </p:cNvSpPr>
          <p:nvPr>
            <p:ph type="sldNum" sz="quarter" idx="10"/>
          </p:nvPr>
        </p:nvSpPr>
        <p:spPr/>
        <p:txBody>
          <a:bodyPr/>
          <a:lstStyle/>
          <a:p>
            <a:pPr>
              <a:defRPr/>
            </a:pPr>
            <a:fld id="{AC3CA7C6-9E5C-4AD8-BF96-AD24A21F89DA}" type="slidenum">
              <a:rPr lang="en-US"/>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el 2"/>
          <p:cNvSpPr>
            <a:spLocks noGrp="1"/>
          </p:cNvSpPr>
          <p:nvPr>
            <p:ph type="title"/>
          </p:nvPr>
        </p:nvSpPr>
        <p:spPr>
          <a:xfrm>
            <a:off x="1258888" y="214313"/>
            <a:ext cx="7385050" cy="1066800"/>
          </a:xfrm>
        </p:spPr>
        <p:txBody>
          <a:bodyPr/>
          <a:lstStyle/>
          <a:p>
            <a:r>
              <a:rPr lang="nl-BE" altLang="nl-BE" sz="3200"/>
              <a:t>Waar zit de uitdaging voor jou?</a:t>
            </a:r>
          </a:p>
        </p:txBody>
      </p:sp>
      <p:sp>
        <p:nvSpPr>
          <p:cNvPr id="4" name="Tijdelijke aanduiding voor dianummer 3"/>
          <p:cNvSpPr>
            <a:spLocks noGrp="1"/>
          </p:cNvSpPr>
          <p:nvPr>
            <p:ph type="sldNum" sz="quarter" idx="10"/>
          </p:nvPr>
        </p:nvSpPr>
        <p:spPr/>
        <p:txBody>
          <a:bodyPr/>
          <a:lstStyle/>
          <a:p>
            <a:pPr>
              <a:defRPr/>
            </a:pPr>
            <a:fld id="{35A31589-8B34-49C0-83C1-20C90159C501}" type="slidenum">
              <a:rPr lang="en-US" smtClean="0"/>
              <a:pPr>
                <a:defRPr/>
              </a:pPr>
              <a:t>21</a:t>
            </a:fld>
            <a:endParaRPr lang="en-US" dirty="0"/>
          </a:p>
        </p:txBody>
      </p:sp>
      <p:pic>
        <p:nvPicPr>
          <p:cNvPr id="31748" name="Afbeelding 4">
            <a:hlinkClick r:id="rId2"/>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124743"/>
            <a:ext cx="7920880" cy="5235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el 1"/>
          <p:cNvSpPr>
            <a:spLocks noGrp="1"/>
          </p:cNvSpPr>
          <p:nvPr>
            <p:ph type="title"/>
          </p:nvPr>
        </p:nvSpPr>
        <p:spPr>
          <a:xfrm>
            <a:off x="1214438" y="214313"/>
            <a:ext cx="7443787" cy="1066800"/>
          </a:xfrm>
        </p:spPr>
        <p:txBody>
          <a:bodyPr/>
          <a:lstStyle/>
          <a:p>
            <a:pPr eaLnBrk="1" hangingPunct="1"/>
            <a:r>
              <a:rPr lang="nl-BE" altLang="nl-BE"/>
              <a:t>Artikel Job@t</a:t>
            </a:r>
            <a:endParaRPr lang="nl-NL" altLang="nl-BE"/>
          </a:p>
        </p:txBody>
      </p:sp>
      <p:pic>
        <p:nvPicPr>
          <p:cNvPr id="327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1341438"/>
            <a:ext cx="8629650" cy="467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hthoek 1"/>
          <p:cNvSpPr/>
          <p:nvPr/>
        </p:nvSpPr>
        <p:spPr>
          <a:xfrm>
            <a:off x="250825" y="3500438"/>
            <a:ext cx="4681538" cy="223202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nl-BE"/>
          </a:p>
        </p:txBody>
      </p:sp>
      <p:sp>
        <p:nvSpPr>
          <p:cNvPr id="3" name="Tijdelijke aanduiding voor dianummer 2"/>
          <p:cNvSpPr>
            <a:spLocks noGrp="1"/>
          </p:cNvSpPr>
          <p:nvPr>
            <p:ph type="sldNum" sz="quarter" idx="10"/>
          </p:nvPr>
        </p:nvSpPr>
        <p:spPr/>
        <p:txBody>
          <a:bodyPr/>
          <a:lstStyle/>
          <a:p>
            <a:pPr>
              <a:defRPr/>
            </a:pPr>
            <a:fld id="{CDE0F724-26F3-4E09-BFE2-704A565C1DA1}" type="slidenum">
              <a:rPr lang="en-US"/>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el 2"/>
          <p:cNvSpPr>
            <a:spLocks noGrp="1"/>
          </p:cNvSpPr>
          <p:nvPr>
            <p:ph type="title"/>
          </p:nvPr>
        </p:nvSpPr>
        <p:spPr>
          <a:xfrm>
            <a:off x="1258888" y="214313"/>
            <a:ext cx="7385050" cy="1066800"/>
          </a:xfrm>
        </p:spPr>
        <p:txBody>
          <a:bodyPr/>
          <a:lstStyle/>
          <a:p>
            <a:pPr eaLnBrk="1" hangingPunct="1"/>
            <a:r>
              <a:rPr lang="nl-BE" altLang="nl-BE" sz="3600"/>
              <a:t>IT’er = Indiër, Pakistaan, Chinees, Tsjech, …</a:t>
            </a:r>
          </a:p>
        </p:txBody>
      </p:sp>
      <p:pic>
        <p:nvPicPr>
          <p:cNvPr id="34819" name="Afbeelding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0850" y="1965325"/>
            <a:ext cx="7391400"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0" name="Afbeelding 5">
            <a:hlinkClick r:id="rId3"/>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41425" y="1592263"/>
            <a:ext cx="5913438"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Rechte verbindingslijn 7"/>
          <p:cNvCxnSpPr/>
          <p:nvPr/>
        </p:nvCxnSpPr>
        <p:spPr>
          <a:xfrm>
            <a:off x="3132138" y="3789363"/>
            <a:ext cx="388778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Rechte verbindingslijn 12"/>
          <p:cNvCxnSpPr/>
          <p:nvPr/>
        </p:nvCxnSpPr>
        <p:spPr>
          <a:xfrm>
            <a:off x="554038" y="5330825"/>
            <a:ext cx="705643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Rechte verbindingslijn 14"/>
          <p:cNvCxnSpPr/>
          <p:nvPr/>
        </p:nvCxnSpPr>
        <p:spPr>
          <a:xfrm>
            <a:off x="582613" y="5603875"/>
            <a:ext cx="252095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4824" name="Tekstvak 15"/>
          <p:cNvSpPr txBox="1">
            <a:spLocks noChangeArrowheads="1"/>
          </p:cNvSpPr>
          <p:nvPr/>
        </p:nvSpPr>
        <p:spPr bwMode="auto">
          <a:xfrm>
            <a:off x="592138" y="1619250"/>
            <a:ext cx="736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nl-BE" altLang="nl-BE"/>
              <a:t>Bron:</a:t>
            </a:r>
          </a:p>
        </p:txBody>
      </p:sp>
      <p:cxnSp>
        <p:nvCxnSpPr>
          <p:cNvPr id="9" name="Rechte verbindingslijn 8"/>
          <p:cNvCxnSpPr/>
          <p:nvPr/>
        </p:nvCxnSpPr>
        <p:spPr>
          <a:xfrm flipV="1">
            <a:off x="5114925" y="4046538"/>
            <a:ext cx="263207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Rechte verbindingslijn 11"/>
          <p:cNvCxnSpPr/>
          <p:nvPr/>
        </p:nvCxnSpPr>
        <p:spPr>
          <a:xfrm>
            <a:off x="592138" y="4337050"/>
            <a:ext cx="43402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Tijdelijke aanduiding voor dianummer 1"/>
          <p:cNvSpPr>
            <a:spLocks noGrp="1"/>
          </p:cNvSpPr>
          <p:nvPr>
            <p:ph type="sldNum" sz="quarter" idx="10"/>
          </p:nvPr>
        </p:nvSpPr>
        <p:spPr/>
        <p:txBody>
          <a:bodyPr/>
          <a:lstStyle/>
          <a:p>
            <a:pPr>
              <a:defRPr/>
            </a:pPr>
            <a:fld id="{FD3BCA60-4709-4B0B-A124-F5C0A7571FA3}" type="slidenum">
              <a:rPr lang="en-US"/>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el 2"/>
          <p:cNvSpPr>
            <a:spLocks noGrp="1"/>
          </p:cNvSpPr>
          <p:nvPr>
            <p:ph type="title"/>
          </p:nvPr>
        </p:nvSpPr>
        <p:spPr>
          <a:xfrm>
            <a:off x="1258888" y="214313"/>
            <a:ext cx="7385050" cy="1066800"/>
          </a:xfrm>
        </p:spPr>
        <p:txBody>
          <a:bodyPr/>
          <a:lstStyle/>
          <a:p>
            <a:pPr eaLnBrk="1" hangingPunct="1"/>
            <a:r>
              <a:rPr lang="nl-BE" altLang="nl-NL" sz="3600"/>
              <a:t>Artikel Suppy Chain Magazine</a:t>
            </a:r>
          </a:p>
        </p:txBody>
      </p:sp>
      <p:pic>
        <p:nvPicPr>
          <p:cNvPr id="35843" name="Afbeelding 3">
            <a:hlinkClick r:id="rId2"/>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13" y="1341438"/>
            <a:ext cx="9107487"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jdelijke aanduiding voor dianummer 1"/>
          <p:cNvSpPr>
            <a:spLocks noGrp="1"/>
          </p:cNvSpPr>
          <p:nvPr>
            <p:ph type="sldNum" sz="quarter" idx="10"/>
          </p:nvPr>
        </p:nvSpPr>
        <p:spPr/>
        <p:txBody>
          <a:bodyPr/>
          <a:lstStyle/>
          <a:p>
            <a:pPr>
              <a:defRPr/>
            </a:pPr>
            <a:fld id="{CCEE14F6-BBCC-49BF-BF7C-F4F3F3BE92A2}" type="slidenum">
              <a:rPr lang="en-US"/>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Tijdelijke aanduiding voor inhoud 3" descr="g357.g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000125" y="1428750"/>
            <a:ext cx="6643688" cy="5084763"/>
          </a:xfrm>
        </p:spPr>
      </p:pic>
      <p:sp>
        <p:nvSpPr>
          <p:cNvPr id="36867" name="Titel 1"/>
          <p:cNvSpPr>
            <a:spLocks noGrp="1"/>
          </p:cNvSpPr>
          <p:nvPr>
            <p:ph type="title"/>
          </p:nvPr>
        </p:nvSpPr>
        <p:spPr>
          <a:xfrm>
            <a:off x="1258888" y="0"/>
            <a:ext cx="7813675" cy="1468438"/>
          </a:xfrm>
        </p:spPr>
        <p:txBody>
          <a:bodyPr/>
          <a:lstStyle/>
          <a:p>
            <a:pPr eaLnBrk="1" hangingPunct="1"/>
            <a:r>
              <a:rPr lang="nl-BE" altLang="nl-BE" sz="3200"/>
              <a:t>Wat er gebeurt als een IT’er geen bedrijfskennis heeft …</a:t>
            </a:r>
          </a:p>
        </p:txBody>
      </p:sp>
      <p:sp>
        <p:nvSpPr>
          <p:cNvPr id="2" name="Tijdelijke aanduiding voor dianummer 1"/>
          <p:cNvSpPr>
            <a:spLocks noGrp="1"/>
          </p:cNvSpPr>
          <p:nvPr>
            <p:ph type="sldNum" sz="quarter" idx="10"/>
          </p:nvPr>
        </p:nvSpPr>
        <p:spPr/>
        <p:txBody>
          <a:bodyPr/>
          <a:lstStyle/>
          <a:p>
            <a:pPr>
              <a:defRPr/>
            </a:pPr>
            <a:fld id="{2D560017-4D8C-43B0-A211-FC95B4FC2E40}" type="slidenum">
              <a:rPr lang="en-US"/>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jdelijke aanduiding voor inhoud 2"/>
          <p:cNvSpPr>
            <a:spLocks noGrp="1"/>
          </p:cNvSpPr>
          <p:nvPr>
            <p:ph idx="1"/>
          </p:nvPr>
        </p:nvSpPr>
        <p:spPr>
          <a:xfrm>
            <a:off x="428625" y="1428750"/>
            <a:ext cx="8229600" cy="5000625"/>
          </a:xfrm>
        </p:spPr>
        <p:txBody>
          <a:bodyPr/>
          <a:lstStyle/>
          <a:p>
            <a:pPr eaLnBrk="1" hangingPunct="1"/>
            <a:r>
              <a:rPr lang="nl-BE" altLang="nl-BE" b="1" dirty="0" err="1"/>
              <a:t>Agoria</a:t>
            </a:r>
            <a:r>
              <a:rPr lang="nl-BE" altLang="nl-BE" b="1" dirty="0"/>
              <a:t> telde oktober 2017 9000 openstaande vacatures voor </a:t>
            </a:r>
            <a:r>
              <a:rPr lang="nl-BE" altLang="nl-BE" b="1" dirty="0" err="1"/>
              <a:t>ICT’ers</a:t>
            </a:r>
            <a:endParaRPr lang="nl-BE" altLang="nl-BE" b="1" dirty="0"/>
          </a:p>
          <a:p>
            <a:pPr marL="109537" indent="0" eaLnBrk="1" hangingPunct="1">
              <a:buNone/>
            </a:pPr>
            <a:endParaRPr lang="nl-BE" altLang="nl-BE" dirty="0"/>
          </a:p>
          <a:p>
            <a:pPr eaLnBrk="1" hangingPunct="1"/>
            <a:r>
              <a:rPr lang="nl-BE" altLang="nl-BE" dirty="0">
                <a:hlinkClick r:id="rId3"/>
              </a:rPr>
              <a:t>Bekijk interview naar aanleiding telling in 2012 met CIO Coca-Cola op </a:t>
            </a:r>
            <a:r>
              <a:rPr lang="nl-BE" altLang="nl-BE" dirty="0">
                <a:hlinkClick r:id="rId4"/>
              </a:rPr>
              <a:t>http://datanews.knack.be</a:t>
            </a:r>
            <a:br>
              <a:rPr lang="nl-BE" altLang="nl-BE" dirty="0"/>
            </a:br>
            <a:endParaRPr lang="nl-BE" altLang="nl-BE" dirty="0"/>
          </a:p>
          <a:p>
            <a:pPr eaLnBrk="1" hangingPunct="1"/>
            <a:r>
              <a:rPr lang="nl-BE" altLang="nl-BE" dirty="0">
                <a:hlinkClick r:id="rId5"/>
              </a:rPr>
              <a:t>Bekijk interview met HR-manager Brunel op </a:t>
            </a:r>
            <a:r>
              <a:rPr lang="nl-BE" altLang="nl-BE" dirty="0" err="1">
                <a:hlinkClick r:id="rId5"/>
              </a:rPr>
              <a:t>KanaalZ</a:t>
            </a:r>
            <a:br>
              <a:rPr lang="nl-BE" altLang="nl-BE" dirty="0"/>
            </a:br>
            <a:endParaRPr lang="nl-BE" altLang="nl-BE" dirty="0"/>
          </a:p>
          <a:p>
            <a:pPr eaLnBrk="1" hangingPunct="1"/>
            <a:endParaRPr lang="nl-BE" altLang="nl-BE" dirty="0"/>
          </a:p>
        </p:txBody>
      </p:sp>
      <p:sp>
        <p:nvSpPr>
          <p:cNvPr id="37891" name="Titel 1"/>
          <p:cNvSpPr>
            <a:spLocks noGrp="1"/>
          </p:cNvSpPr>
          <p:nvPr>
            <p:ph type="title"/>
          </p:nvPr>
        </p:nvSpPr>
        <p:spPr>
          <a:xfrm>
            <a:off x="1214438" y="214313"/>
            <a:ext cx="7443787" cy="1066800"/>
          </a:xfrm>
        </p:spPr>
        <p:txBody>
          <a:bodyPr/>
          <a:lstStyle/>
          <a:p>
            <a:pPr eaLnBrk="1" hangingPunct="1"/>
            <a:r>
              <a:rPr lang="nl-BE" altLang="nl-BE"/>
              <a:t>ICT-vacatures</a:t>
            </a:r>
          </a:p>
        </p:txBody>
      </p:sp>
      <p:sp>
        <p:nvSpPr>
          <p:cNvPr id="2" name="Tijdelijke aanduiding voor dianummer 1"/>
          <p:cNvSpPr>
            <a:spLocks noGrp="1"/>
          </p:cNvSpPr>
          <p:nvPr>
            <p:ph type="sldNum" sz="quarter" idx="10"/>
          </p:nvPr>
        </p:nvSpPr>
        <p:spPr/>
        <p:txBody>
          <a:bodyPr/>
          <a:lstStyle/>
          <a:p>
            <a:pPr>
              <a:defRPr/>
            </a:pPr>
            <a:fld id="{A4B7F25A-48AE-4E0C-8AED-BEDD4C4C6AF4}" type="slidenum">
              <a:rPr lang="en-US"/>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inhoud 4"/>
          <p:cNvSpPr>
            <a:spLocks noGrp="1"/>
          </p:cNvSpPr>
          <p:nvPr>
            <p:ph idx="1"/>
          </p:nvPr>
        </p:nvSpPr>
        <p:spPr>
          <a:xfrm>
            <a:off x="428625" y="1428750"/>
            <a:ext cx="8464550" cy="5000625"/>
          </a:xfrm>
        </p:spPr>
        <p:txBody>
          <a:bodyPr/>
          <a:lstStyle/>
          <a:p>
            <a:pPr eaLnBrk="1" hangingPunct="1">
              <a:defRPr/>
            </a:pPr>
            <a:endParaRPr lang="nl-BE" sz="2400" dirty="0"/>
          </a:p>
          <a:p>
            <a:pPr eaLnBrk="1" hangingPunct="1">
              <a:defRPr/>
            </a:pPr>
            <a:r>
              <a:rPr lang="nl-BE" sz="2000" dirty="0"/>
              <a:t>Functiebeschrijving</a:t>
            </a:r>
            <a:endParaRPr lang="nl-BE" dirty="0"/>
          </a:p>
          <a:p>
            <a:pPr eaLnBrk="1" hangingPunct="1">
              <a:defRPr/>
            </a:pPr>
            <a:r>
              <a:rPr lang="nl-BE" sz="1400" dirty="0"/>
              <a:t>Je bent een belangrijke schakel in ons team met als voornaamste taak het onderhoud van een bestaand softwarepakket. </a:t>
            </a:r>
            <a:r>
              <a:rPr lang="nl-BE" sz="1400" b="1" dirty="0">
                <a:solidFill>
                  <a:srgbClr val="0070C0"/>
                </a:solidFill>
              </a:rPr>
              <a:t>Dit pakket spitst zich toe op KMO bedrijven en omvat o.a. het beheer van verkoopactiviteiten, technische dienstverlening, contractenopvolging, aan- en verkoop en voorraden</a:t>
            </a:r>
            <a:r>
              <a:rPr lang="nl-BE" sz="1400" dirty="0">
                <a:solidFill>
                  <a:srgbClr val="0070C0"/>
                </a:solidFill>
              </a:rPr>
              <a:t>. </a:t>
            </a:r>
          </a:p>
          <a:p>
            <a:pPr eaLnBrk="1" hangingPunct="1">
              <a:defRPr/>
            </a:pPr>
            <a:r>
              <a:rPr lang="nl-BE" sz="1400" dirty="0"/>
              <a:t>Je zet jezelf in voor de continue verdere ontwikkeling en ondersteuning van het nieuwe pakket, wat niet alleen intern gebruikt wordt, maar ook actief gecommercialiseerd wordt. Daarnaast word je afwisselend ingeschakeld bij de analyse, de programmatie, het testen en documenteren van de nieuwe software pakketten.</a:t>
            </a:r>
          </a:p>
          <a:p>
            <a:pPr marL="411162" lvl="1" indent="0" eaLnBrk="1" hangingPunct="1">
              <a:buFont typeface="Georgia" panose="02040502050405020303" pitchFamily="18" charset="0"/>
              <a:buNone/>
              <a:defRPr/>
            </a:pPr>
            <a:endParaRPr lang="nl-BE" sz="1200" dirty="0"/>
          </a:p>
          <a:p>
            <a:pPr eaLnBrk="1" hangingPunct="1">
              <a:defRPr/>
            </a:pPr>
            <a:r>
              <a:rPr lang="nl-BE" sz="2000" dirty="0"/>
              <a:t>Profiel</a:t>
            </a:r>
            <a:endParaRPr lang="nl-BE" sz="1200" dirty="0"/>
          </a:p>
          <a:p>
            <a:pPr marL="365125" lvl="1" indent="-255588" eaLnBrk="1" hangingPunct="1">
              <a:buClr>
                <a:srgbClr val="2B4A5E"/>
              </a:buClr>
              <a:buFont typeface="Georgia" panose="02040502050405020303" pitchFamily="18" charset="0"/>
              <a:buChar char="•"/>
              <a:defRPr/>
            </a:pPr>
            <a:r>
              <a:rPr lang="nl-BE" sz="1400" b="1" dirty="0">
                <a:solidFill>
                  <a:srgbClr val="0070C0"/>
                </a:solidFill>
              </a:rPr>
              <a:t>Je hebt affiniteit met administratieve bedrijfsprocessen! </a:t>
            </a:r>
          </a:p>
          <a:p>
            <a:pPr marL="365125" lvl="1" indent="-255588" eaLnBrk="1" hangingPunct="1">
              <a:buClr>
                <a:srgbClr val="2B4A5E"/>
              </a:buClr>
              <a:buFont typeface="Georgia" panose="02040502050405020303" pitchFamily="18" charset="0"/>
              <a:buChar char="•"/>
              <a:defRPr/>
            </a:pPr>
            <a:r>
              <a:rPr lang="nl-BE" sz="1400" dirty="0">
                <a:solidFill>
                  <a:schemeClr val="tx1"/>
                </a:solidFill>
              </a:rPr>
              <a:t>Je hebt goede basiskennis van en ervaring met Microsoft SQL Server en het implementeren van Microsoft .NET </a:t>
            </a:r>
            <a:r>
              <a:rPr lang="nl-BE" sz="1400" dirty="0" err="1">
                <a:solidFill>
                  <a:schemeClr val="tx1"/>
                </a:solidFill>
              </a:rPr>
              <a:t>Winform</a:t>
            </a:r>
            <a:r>
              <a:rPr lang="nl-BE" sz="1400" dirty="0">
                <a:solidFill>
                  <a:schemeClr val="tx1"/>
                </a:solidFill>
              </a:rPr>
              <a:t> en WPF applicaties (Visual Studio, C#). </a:t>
            </a:r>
          </a:p>
          <a:p>
            <a:pPr marL="365125" lvl="1" indent="-255588" eaLnBrk="1" hangingPunct="1">
              <a:buClr>
                <a:srgbClr val="2B4A5E"/>
              </a:buClr>
              <a:buFont typeface="Georgia" panose="02040502050405020303" pitchFamily="18" charset="0"/>
              <a:buChar char="•"/>
              <a:defRPr/>
            </a:pPr>
            <a:r>
              <a:rPr lang="nl-BE" sz="1400" dirty="0">
                <a:solidFill>
                  <a:schemeClr val="tx1"/>
                </a:solidFill>
              </a:rPr>
              <a:t>Conform de missie van </a:t>
            </a:r>
            <a:r>
              <a:rPr lang="nl-BE" sz="1400" dirty="0" err="1">
                <a:solidFill>
                  <a:schemeClr val="tx1"/>
                </a:solidFill>
              </a:rPr>
              <a:t>BuroCenter</a:t>
            </a:r>
            <a:r>
              <a:rPr lang="nl-BE" sz="1400" dirty="0">
                <a:solidFill>
                  <a:schemeClr val="tx1"/>
                </a:solidFill>
              </a:rPr>
              <a:t> ben je zeer klantgericht. </a:t>
            </a:r>
          </a:p>
          <a:p>
            <a:pPr marL="365125" lvl="1" indent="-255588" eaLnBrk="1" hangingPunct="1">
              <a:buClr>
                <a:srgbClr val="2B4A5E"/>
              </a:buClr>
              <a:buFont typeface="Georgia" panose="02040502050405020303" pitchFamily="18" charset="0"/>
              <a:buChar char="•"/>
              <a:defRPr/>
            </a:pPr>
            <a:r>
              <a:rPr lang="nl-BE" sz="1400" dirty="0">
                <a:solidFill>
                  <a:schemeClr val="tx1"/>
                </a:solidFill>
              </a:rPr>
              <a:t>Naast het Nederlands beheers je voldoende het Frans en Engels.</a:t>
            </a:r>
            <a:br>
              <a:rPr lang="nl-BE" sz="1400" dirty="0">
                <a:solidFill>
                  <a:schemeClr val="tx1"/>
                </a:solidFill>
              </a:rPr>
            </a:br>
            <a:endParaRPr lang="nl-BE" sz="1400" dirty="0">
              <a:solidFill>
                <a:schemeClr val="tx1"/>
              </a:solidFill>
            </a:endParaRPr>
          </a:p>
          <a:p>
            <a:pPr marL="109537" lvl="1" indent="0" eaLnBrk="1" hangingPunct="1">
              <a:buClr>
                <a:srgbClr val="2B4A5E"/>
              </a:buClr>
              <a:buFont typeface="Georgia" panose="02040502050405020303" pitchFamily="18" charset="0"/>
              <a:buNone/>
              <a:defRPr/>
            </a:pPr>
            <a:r>
              <a:rPr lang="nl-NL" sz="1200" b="1" dirty="0">
                <a:solidFill>
                  <a:schemeClr val="tx1"/>
                </a:solidFill>
              </a:rPr>
              <a:t>Bron: </a:t>
            </a:r>
            <a:r>
              <a:rPr lang="nl-NL" sz="1200" b="1" dirty="0">
                <a:solidFill>
                  <a:schemeClr val="tx1"/>
                </a:solidFill>
                <a:hlinkClick r:id="rId2"/>
              </a:rPr>
              <a:t>www.vacature.com</a:t>
            </a:r>
            <a:endParaRPr lang="nl-BE" sz="1200" dirty="0">
              <a:solidFill>
                <a:schemeClr val="tx1"/>
              </a:solidFill>
            </a:endParaRPr>
          </a:p>
        </p:txBody>
      </p:sp>
      <p:sp>
        <p:nvSpPr>
          <p:cNvPr id="38915" name="Titel 1"/>
          <p:cNvSpPr>
            <a:spLocks noGrp="1"/>
          </p:cNvSpPr>
          <p:nvPr>
            <p:ph type="title"/>
          </p:nvPr>
        </p:nvSpPr>
        <p:spPr>
          <a:xfrm>
            <a:off x="1908175" y="214313"/>
            <a:ext cx="6750050" cy="1066800"/>
          </a:xfrm>
        </p:spPr>
        <p:txBody>
          <a:bodyPr/>
          <a:lstStyle/>
          <a:p>
            <a:pPr eaLnBrk="1" hangingPunct="1"/>
            <a:r>
              <a:rPr lang="nl-BE" altLang="nl-BE"/>
              <a:t>Vacature junior .net programmeur</a:t>
            </a:r>
          </a:p>
        </p:txBody>
      </p:sp>
      <p:pic>
        <p:nvPicPr>
          <p:cNvPr id="38916" name="Tijdelijke aanduiding voor inhoud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285750"/>
            <a:ext cx="1531937"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jdelijke aanduiding voor dianummer 1"/>
          <p:cNvSpPr>
            <a:spLocks noGrp="1"/>
          </p:cNvSpPr>
          <p:nvPr>
            <p:ph type="sldNum" sz="quarter" idx="10"/>
          </p:nvPr>
        </p:nvSpPr>
        <p:spPr/>
        <p:txBody>
          <a:bodyPr/>
          <a:lstStyle/>
          <a:p>
            <a:pPr>
              <a:defRPr/>
            </a:pPr>
            <a:fld id="{59A4480E-FAB9-4784-926C-B68AC88F1083}" type="slidenum">
              <a:rPr lang="en-US"/>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938" name="Tijdelijke aanduiding voor inhoud 4" descr="Claerhout_Computer_Engineering.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0" y="71438"/>
            <a:ext cx="2625725" cy="1500187"/>
          </a:xfrm>
        </p:spPr>
      </p:pic>
      <p:sp>
        <p:nvSpPr>
          <p:cNvPr id="39939" name="Titel 6"/>
          <p:cNvSpPr>
            <a:spLocks noGrp="1"/>
          </p:cNvSpPr>
          <p:nvPr>
            <p:ph type="title"/>
          </p:nvPr>
        </p:nvSpPr>
        <p:spPr>
          <a:xfrm>
            <a:off x="2676525" y="188913"/>
            <a:ext cx="6500813" cy="1468437"/>
          </a:xfrm>
        </p:spPr>
        <p:txBody>
          <a:bodyPr/>
          <a:lstStyle/>
          <a:p>
            <a:pPr eaLnBrk="1" hangingPunct="1"/>
            <a:r>
              <a:rPr lang="nl-NL" altLang="nl-BE"/>
              <a:t>Vacature </a:t>
            </a:r>
            <a:r>
              <a:rPr lang="nl-BE" altLang="nl-BE"/>
              <a:t>Software Engineer ERP</a:t>
            </a:r>
          </a:p>
        </p:txBody>
      </p:sp>
      <p:sp>
        <p:nvSpPr>
          <p:cNvPr id="39940" name="Rechthoek 5"/>
          <p:cNvSpPr>
            <a:spLocks noChangeArrowheads="1"/>
          </p:cNvSpPr>
          <p:nvPr/>
        </p:nvSpPr>
        <p:spPr bwMode="auto">
          <a:xfrm>
            <a:off x="357188" y="1928813"/>
            <a:ext cx="8786812"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2B4A5E"/>
              </a:buClr>
              <a:buFont typeface="Georgia" panose="02040502050405020303" pitchFamily="18" charset="0"/>
              <a:buChar char="•"/>
              <a:defRPr sz="2800">
                <a:solidFill>
                  <a:schemeClr val="tx1"/>
                </a:solidFill>
                <a:latin typeface="Verdana" panose="020B0604030504040204" pitchFamily="34" charset="0"/>
              </a:defRPr>
            </a:lvl1pPr>
            <a:lvl2pPr marL="742950" indent="-285750">
              <a:spcBef>
                <a:spcPts val="300"/>
              </a:spcBef>
              <a:buClr>
                <a:schemeClr val="accent2"/>
              </a:buClr>
              <a:buFont typeface="Georgia" panose="02040502050405020303" pitchFamily="18" charset="0"/>
              <a:buChar char="▫"/>
              <a:defRPr sz="2600">
                <a:solidFill>
                  <a:schemeClr val="accent2"/>
                </a:solidFill>
                <a:latin typeface="Verdana" panose="020B0604030504040204" pitchFamily="34" charset="0"/>
              </a:defRPr>
            </a:lvl2pPr>
            <a:lvl3pPr marL="1143000" indent="-228600">
              <a:spcBef>
                <a:spcPts val="300"/>
              </a:spcBef>
              <a:buClr>
                <a:schemeClr val="accent1"/>
              </a:buClr>
              <a:buFont typeface="Wingdings 2" panose="05020102010507070707" pitchFamily="18" charset="2"/>
              <a:buChar char=""/>
              <a:defRPr sz="2400">
                <a:solidFill>
                  <a:srgbClr val="C00000"/>
                </a:solidFill>
                <a:latin typeface="Verdana" panose="020B0604030504040204" pitchFamily="34" charset="0"/>
              </a:defRPr>
            </a:lvl3pPr>
            <a:lvl4pPr marL="1600200" indent="-228600">
              <a:spcBef>
                <a:spcPts val="300"/>
              </a:spcBef>
              <a:buClr>
                <a:schemeClr val="accent1"/>
              </a:buClr>
              <a:buFont typeface="Wingdings 2" panose="05020102010507070707" pitchFamily="18" charset="2"/>
              <a:buChar char=""/>
              <a:defRPr sz="2200">
                <a:solidFill>
                  <a:srgbClr val="80B23E"/>
                </a:solidFill>
                <a:latin typeface="Verdana" panose="020B0604030504040204" pitchFamily="34" charset="0"/>
              </a:defRPr>
            </a:lvl4pPr>
            <a:lvl5pPr marL="2057400" indent="-228600">
              <a:spcBef>
                <a:spcPts val="300"/>
              </a:spcBef>
              <a:buClr>
                <a:srgbClr val="A04DA3"/>
              </a:buClr>
              <a:buFont typeface="Georgia" panose="02040502050405020303" pitchFamily="18" charset="0"/>
              <a:buChar char="▫"/>
              <a:defRPr sz="2000">
                <a:solidFill>
                  <a:srgbClr val="EB8735"/>
                </a:solidFill>
                <a:latin typeface="Verdana" panose="020B0604030504040204" pitchFamily="34" charset="0"/>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EB8735"/>
                </a:solidFill>
                <a:latin typeface="Verdana" panose="020B0604030504040204" pitchFamily="34" charset="0"/>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EB8735"/>
                </a:solidFill>
                <a:latin typeface="Verdana" panose="020B0604030504040204" pitchFamily="34" charset="0"/>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EB8735"/>
                </a:solidFill>
                <a:latin typeface="Verdana" panose="020B0604030504040204" pitchFamily="34" charset="0"/>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EB8735"/>
                </a:solidFill>
                <a:latin typeface="Verdana" panose="020B0604030504040204" pitchFamily="34" charset="0"/>
              </a:defRPr>
            </a:lvl9pPr>
          </a:lstStyle>
          <a:p>
            <a:pPr eaLnBrk="1" hangingPunct="1">
              <a:spcBef>
                <a:spcPct val="0"/>
              </a:spcBef>
              <a:buClrTx/>
              <a:buFontTx/>
              <a:buNone/>
            </a:pPr>
            <a:r>
              <a:rPr lang="nl-NL" altLang="nl-BE" sz="1600" b="1">
                <a:latin typeface="Arial" panose="020B0604020202020204" pitchFamily="34" charset="0"/>
              </a:rPr>
              <a:t>Job-omschrijving :</a:t>
            </a:r>
            <a:br>
              <a:rPr lang="nl-NL" altLang="nl-BE" sz="1200">
                <a:latin typeface="Arial" panose="020B0604020202020204" pitchFamily="34" charset="0"/>
              </a:rPr>
            </a:br>
            <a:r>
              <a:rPr lang="nl-BE" altLang="nl-BE" sz="1200">
                <a:latin typeface="Arial" panose="020B0604020202020204" pitchFamily="34" charset="0"/>
              </a:rPr>
              <a:t>Je </a:t>
            </a:r>
            <a:r>
              <a:rPr lang="nl-BE" altLang="nl-BE" sz="1200" b="1">
                <a:solidFill>
                  <a:srgbClr val="0070C0"/>
                </a:solidFill>
                <a:latin typeface="Arial" panose="020B0604020202020204" pitchFamily="34" charset="0"/>
              </a:rPr>
              <a:t>analyseert, ontwikkelt en implementeert financiële en/of ERP-software</a:t>
            </a:r>
          </a:p>
          <a:p>
            <a:pPr eaLnBrk="1" hangingPunct="1">
              <a:spcBef>
                <a:spcPct val="0"/>
              </a:spcBef>
              <a:buClrTx/>
              <a:buFontTx/>
              <a:buNone/>
            </a:pPr>
            <a:r>
              <a:rPr lang="nl-BE" altLang="nl-BE" sz="1200">
                <a:latin typeface="Arial" panose="020B0604020202020204" pitchFamily="34" charset="0"/>
              </a:rPr>
              <a:t>Je</a:t>
            </a:r>
            <a:r>
              <a:rPr lang="nl-BE" altLang="nl-BE" sz="1200">
                <a:solidFill>
                  <a:srgbClr val="0070C0"/>
                </a:solidFill>
                <a:latin typeface="Arial" panose="020B0604020202020204" pitchFamily="34" charset="0"/>
              </a:rPr>
              <a:t> </a:t>
            </a:r>
            <a:r>
              <a:rPr lang="nl-BE" altLang="nl-BE" sz="1200" b="1">
                <a:solidFill>
                  <a:srgbClr val="0070C0"/>
                </a:solidFill>
                <a:latin typeface="Arial" panose="020B0604020202020204" pitchFamily="34" charset="0"/>
              </a:rPr>
              <a:t>implementeert toepassingen bij klanten/gebruikers</a:t>
            </a:r>
          </a:p>
          <a:p>
            <a:pPr eaLnBrk="1" hangingPunct="1">
              <a:spcBef>
                <a:spcPct val="0"/>
              </a:spcBef>
              <a:buClrTx/>
              <a:buFontTx/>
              <a:buNone/>
            </a:pPr>
            <a:r>
              <a:rPr lang="nl-BE" altLang="nl-BE" sz="1200">
                <a:latin typeface="Arial" panose="020B0604020202020204" pitchFamily="34" charset="0"/>
              </a:rPr>
              <a:t>Je </a:t>
            </a:r>
            <a:r>
              <a:rPr lang="nl-BE" altLang="nl-BE" sz="1200" b="1">
                <a:solidFill>
                  <a:srgbClr val="0070C0"/>
                </a:solidFill>
                <a:latin typeface="Arial" panose="020B0604020202020204" pitchFamily="34" charset="0"/>
              </a:rPr>
              <a:t>begeleidt en volgt implementaties op.</a:t>
            </a:r>
          </a:p>
          <a:p>
            <a:pPr eaLnBrk="1" hangingPunct="1">
              <a:spcBef>
                <a:spcPct val="0"/>
              </a:spcBef>
              <a:buClrTx/>
              <a:buFontTx/>
              <a:buNone/>
            </a:pPr>
            <a:r>
              <a:rPr lang="nl-BE" altLang="nl-BE" sz="1200">
                <a:latin typeface="Arial" panose="020B0604020202020204" pitchFamily="34" charset="0"/>
              </a:rPr>
              <a:t>Je vertaalt de wensen van de klant in een functioneel ontwerp</a:t>
            </a:r>
          </a:p>
          <a:p>
            <a:pPr eaLnBrk="1" hangingPunct="1">
              <a:spcBef>
                <a:spcPct val="0"/>
              </a:spcBef>
              <a:buClrTx/>
              <a:buFontTx/>
              <a:buNone/>
            </a:pPr>
            <a:r>
              <a:rPr lang="nl-BE" altLang="nl-BE" sz="1200">
                <a:latin typeface="Arial" panose="020B0604020202020204" pitchFamily="34" charset="0"/>
              </a:rPr>
              <a:t>Je bent verantwoordelijk voor technische- en gebruikersdocumentatie</a:t>
            </a:r>
          </a:p>
          <a:p>
            <a:pPr eaLnBrk="1" hangingPunct="1">
              <a:spcBef>
                <a:spcPct val="0"/>
              </a:spcBef>
              <a:buClrTx/>
              <a:buFontTx/>
              <a:buNone/>
            </a:pPr>
            <a:r>
              <a:rPr lang="nl-BE" altLang="nl-BE" sz="1200">
                <a:latin typeface="Arial" panose="020B0604020202020204" pitchFamily="34" charset="0"/>
              </a:rPr>
              <a:t>Je bent het aanspreekpunt over jouw projecten voor interne afdelingen</a:t>
            </a:r>
            <a:br>
              <a:rPr lang="nl-BE" altLang="nl-BE" sz="1200">
                <a:latin typeface="Arial" panose="020B0604020202020204" pitchFamily="34" charset="0"/>
              </a:rPr>
            </a:br>
            <a:br>
              <a:rPr lang="nl-NL" altLang="nl-BE" sz="1600">
                <a:latin typeface="Arial" panose="020B0604020202020204" pitchFamily="34" charset="0"/>
              </a:rPr>
            </a:br>
            <a:r>
              <a:rPr lang="nl-NL" altLang="nl-BE" sz="1600" b="1">
                <a:latin typeface="Arial" panose="020B0604020202020204" pitchFamily="34" charset="0"/>
              </a:rPr>
              <a:t>Profiel :</a:t>
            </a:r>
            <a:br>
              <a:rPr lang="nl-NL" altLang="nl-BE" sz="1600">
                <a:latin typeface="Arial" panose="020B0604020202020204" pitchFamily="34" charset="0"/>
              </a:rPr>
            </a:br>
            <a:r>
              <a:rPr lang="nl-BE" altLang="nl-BE" sz="1200">
                <a:latin typeface="Arial" panose="020B0604020202020204" pitchFamily="34" charset="0"/>
              </a:rPr>
              <a:t>Je bent </a:t>
            </a:r>
            <a:r>
              <a:rPr lang="nl-BE" altLang="nl-BE" sz="1200" b="1">
                <a:solidFill>
                  <a:srgbClr val="0070C0"/>
                </a:solidFill>
                <a:latin typeface="Arial" panose="020B0604020202020204" pitchFamily="34" charset="0"/>
              </a:rPr>
              <a:t>Bachelor Toegepaste informatica </a:t>
            </a:r>
            <a:br>
              <a:rPr lang="nl-BE" altLang="nl-BE" sz="1200">
                <a:latin typeface="Arial" panose="020B0604020202020204" pitchFamily="34" charset="0"/>
              </a:rPr>
            </a:br>
            <a:r>
              <a:rPr lang="nl-BE" altLang="nl-BE" sz="1200">
                <a:latin typeface="Arial" panose="020B0604020202020204" pitchFamily="34" charset="0"/>
              </a:rPr>
              <a:t>Je hebt ervaring in </a:t>
            </a:r>
            <a:r>
              <a:rPr lang="nl-BE" altLang="nl-BE" sz="1200" b="1">
                <a:solidFill>
                  <a:srgbClr val="0070C0"/>
                </a:solidFill>
                <a:latin typeface="Arial" panose="020B0604020202020204" pitchFamily="34" charset="0"/>
              </a:rPr>
              <a:t>Software Ontwikkeling</a:t>
            </a:r>
            <a:endParaRPr lang="nl-BE" altLang="nl-BE" sz="1200">
              <a:solidFill>
                <a:srgbClr val="0070C0"/>
              </a:solidFill>
              <a:latin typeface="Arial" panose="020B0604020202020204" pitchFamily="34" charset="0"/>
            </a:endParaRPr>
          </a:p>
          <a:p>
            <a:pPr eaLnBrk="1" hangingPunct="1">
              <a:spcBef>
                <a:spcPct val="0"/>
              </a:spcBef>
              <a:buClrTx/>
              <a:buFontTx/>
              <a:buNone/>
            </a:pPr>
            <a:r>
              <a:rPr lang="nl-BE" altLang="nl-BE" sz="1200">
                <a:latin typeface="Arial" panose="020B0604020202020204" pitchFamily="34" charset="0"/>
              </a:rPr>
              <a:t>Ervaring in en kennis van </a:t>
            </a:r>
            <a:r>
              <a:rPr lang="nl-BE" altLang="nl-BE" sz="1200" b="1">
                <a:solidFill>
                  <a:srgbClr val="0070C0"/>
                </a:solidFill>
                <a:latin typeface="Arial" panose="020B0604020202020204" pitchFamily="34" charset="0"/>
              </a:rPr>
              <a:t>ERP-toepassingen </a:t>
            </a:r>
            <a:r>
              <a:rPr lang="nl-BE" altLang="nl-BE" sz="1200">
                <a:latin typeface="Arial" panose="020B0604020202020204" pitchFamily="34" charset="0"/>
              </a:rPr>
              <a:t>is een voordeel</a:t>
            </a:r>
          </a:p>
          <a:p>
            <a:pPr eaLnBrk="1" hangingPunct="1">
              <a:spcBef>
                <a:spcPct val="0"/>
              </a:spcBef>
              <a:buClrTx/>
              <a:buFontTx/>
              <a:buNone/>
            </a:pPr>
            <a:r>
              <a:rPr lang="nl-BE" altLang="nl-BE" sz="1200">
                <a:latin typeface="Arial" panose="020B0604020202020204" pitchFamily="34" charset="0"/>
              </a:rPr>
              <a:t>Je bent dynamisch en je hebt zin voor ondernemen</a:t>
            </a:r>
          </a:p>
          <a:p>
            <a:pPr eaLnBrk="1" hangingPunct="1">
              <a:spcBef>
                <a:spcPct val="0"/>
              </a:spcBef>
              <a:buClrTx/>
              <a:buFontTx/>
              <a:buNone/>
            </a:pPr>
            <a:r>
              <a:rPr lang="nl-BE" altLang="nl-BE" sz="1200">
                <a:latin typeface="Arial" panose="020B0604020202020204" pitchFamily="34" charset="0"/>
              </a:rPr>
              <a:t>Je kunt goed autonoom en planmatig werken</a:t>
            </a:r>
          </a:p>
          <a:p>
            <a:pPr eaLnBrk="1" hangingPunct="1">
              <a:spcBef>
                <a:spcPct val="0"/>
              </a:spcBef>
              <a:buClrTx/>
              <a:buFontTx/>
              <a:buNone/>
            </a:pPr>
            <a:r>
              <a:rPr lang="nl-BE" altLang="nl-BE" sz="1200">
                <a:latin typeface="Arial" panose="020B0604020202020204" pitchFamily="34" charset="0"/>
              </a:rPr>
              <a:t>Je bent flexibel en houdt van een afwisselend takenpakket</a:t>
            </a:r>
          </a:p>
          <a:p>
            <a:pPr eaLnBrk="1" hangingPunct="1">
              <a:spcBef>
                <a:spcPct val="0"/>
              </a:spcBef>
              <a:buClrTx/>
              <a:buFontTx/>
              <a:buNone/>
            </a:pPr>
            <a:endParaRPr lang="nl-NL" altLang="nl-BE" sz="1200" b="1">
              <a:latin typeface="Arial" panose="020B0604020202020204" pitchFamily="34" charset="0"/>
            </a:endParaRPr>
          </a:p>
          <a:p>
            <a:pPr eaLnBrk="1" hangingPunct="1">
              <a:spcBef>
                <a:spcPct val="0"/>
              </a:spcBef>
              <a:buClrTx/>
              <a:buFontTx/>
              <a:buNone/>
            </a:pPr>
            <a:r>
              <a:rPr lang="nl-NL" altLang="nl-BE" sz="1200" b="1">
                <a:latin typeface="Arial" panose="020B0604020202020204" pitchFamily="34" charset="0"/>
              </a:rPr>
              <a:t>Wij bieden u :</a:t>
            </a:r>
            <a:br>
              <a:rPr lang="nl-NL" altLang="nl-BE" sz="1200">
                <a:latin typeface="Arial" panose="020B0604020202020204" pitchFamily="34" charset="0"/>
              </a:rPr>
            </a:br>
            <a:r>
              <a:rPr lang="nl-BE" altLang="nl-BE" sz="1200">
                <a:latin typeface="Arial" panose="020B0604020202020204" pitchFamily="34" charset="0"/>
              </a:rPr>
              <a:t>Salarispakket op basis van ervaring en extralegale voordelen</a:t>
            </a:r>
          </a:p>
          <a:p>
            <a:pPr eaLnBrk="1" hangingPunct="1">
              <a:spcBef>
                <a:spcPct val="0"/>
              </a:spcBef>
              <a:buClrTx/>
              <a:buFontTx/>
              <a:buNone/>
            </a:pPr>
            <a:r>
              <a:rPr lang="nl-BE" altLang="nl-BE" sz="1200">
                <a:latin typeface="Arial" panose="020B0604020202020204" pitchFamily="34" charset="0"/>
              </a:rPr>
              <a:t>Bedrijfswagen</a:t>
            </a:r>
          </a:p>
          <a:p>
            <a:pPr eaLnBrk="1" hangingPunct="1">
              <a:spcBef>
                <a:spcPct val="0"/>
              </a:spcBef>
              <a:buClrTx/>
              <a:buFontTx/>
              <a:buNone/>
            </a:pPr>
            <a:r>
              <a:rPr lang="nl-BE" altLang="nl-BE" sz="1200">
                <a:latin typeface="Arial" panose="020B0604020202020204" pitchFamily="34" charset="0"/>
              </a:rPr>
              <a:t>Een vaste job als software engineer ERP binnen een groeiend en competitief bedrijf</a:t>
            </a:r>
          </a:p>
          <a:p>
            <a:pPr eaLnBrk="1" hangingPunct="1">
              <a:spcBef>
                <a:spcPct val="0"/>
              </a:spcBef>
              <a:buClrTx/>
              <a:buFontTx/>
              <a:buNone/>
            </a:pPr>
            <a:r>
              <a:rPr lang="nl-BE" altLang="nl-BE" sz="1200">
                <a:latin typeface="Arial" panose="020B0604020202020204" pitchFamily="34" charset="0"/>
              </a:rPr>
              <a:t>Je maakt deel uit van een dynamisch team van enthousiaste collega's</a:t>
            </a:r>
          </a:p>
          <a:p>
            <a:pPr eaLnBrk="1" hangingPunct="1">
              <a:spcBef>
                <a:spcPct val="0"/>
              </a:spcBef>
              <a:buClrTx/>
              <a:buFontTx/>
              <a:buNone/>
            </a:pPr>
            <a:r>
              <a:rPr lang="nl-BE" altLang="nl-BE" sz="1200">
                <a:latin typeface="Arial" panose="020B0604020202020204" pitchFamily="34" charset="0"/>
              </a:rPr>
              <a:t>Uitgebreide opleiding- en doorgroeimogelijkheden</a:t>
            </a:r>
          </a:p>
          <a:p>
            <a:pPr eaLnBrk="1" hangingPunct="1">
              <a:spcBef>
                <a:spcPct val="0"/>
              </a:spcBef>
              <a:buClrTx/>
              <a:buFontTx/>
              <a:buNone/>
            </a:pPr>
            <a:r>
              <a:rPr lang="nl-BE" altLang="nl-BE" sz="1200">
                <a:latin typeface="Arial" panose="020B0604020202020204" pitchFamily="34" charset="0"/>
              </a:rPr>
              <a:t>Een boeiende en afwisselende job in jouw omgeving.</a:t>
            </a:r>
            <a:br>
              <a:rPr lang="nl-BE" altLang="nl-BE" sz="1200">
                <a:latin typeface="Arial" panose="020B0604020202020204" pitchFamily="34" charset="0"/>
              </a:rPr>
            </a:br>
            <a:br>
              <a:rPr lang="nl-NL" altLang="nl-BE" sz="1200" b="1">
                <a:latin typeface="Arial" panose="020B0604020202020204" pitchFamily="34" charset="0"/>
              </a:rPr>
            </a:br>
            <a:r>
              <a:rPr lang="nl-NL" altLang="nl-BE" sz="1200" b="1">
                <a:latin typeface="Arial" panose="020B0604020202020204" pitchFamily="34" charset="0"/>
              </a:rPr>
              <a:t>Bron: </a:t>
            </a:r>
            <a:r>
              <a:rPr lang="nl-NL" altLang="nl-BE" sz="1200" b="1">
                <a:latin typeface="Arial" panose="020B0604020202020204" pitchFamily="34" charset="0"/>
                <a:hlinkClick r:id="rId3"/>
              </a:rPr>
              <a:t>www.vacature.com</a:t>
            </a:r>
            <a:br>
              <a:rPr lang="nl-NL" altLang="nl-BE" sz="1200">
                <a:latin typeface="Arial" panose="020B0604020202020204" pitchFamily="34" charset="0"/>
              </a:rPr>
            </a:br>
            <a:endParaRPr lang="nl-NL" altLang="nl-BE" sz="1200">
              <a:latin typeface="Arial" panose="020B0604020202020204" pitchFamily="34" charset="0"/>
            </a:endParaRPr>
          </a:p>
        </p:txBody>
      </p:sp>
      <p:sp>
        <p:nvSpPr>
          <p:cNvPr id="2" name="Tijdelijke aanduiding voor dianummer 1"/>
          <p:cNvSpPr>
            <a:spLocks noGrp="1"/>
          </p:cNvSpPr>
          <p:nvPr>
            <p:ph type="sldNum" sz="quarter" idx="10"/>
          </p:nvPr>
        </p:nvSpPr>
        <p:spPr/>
        <p:txBody>
          <a:bodyPr/>
          <a:lstStyle/>
          <a:p>
            <a:pPr>
              <a:defRPr/>
            </a:pPr>
            <a:fld id="{55E7A73F-9646-455E-AB3F-653734597942}" type="slidenum">
              <a:rPr lang="en-US"/>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jdelijke aanduiding voor inhoud 5"/>
          <p:cNvSpPr>
            <a:spLocks noGrp="1"/>
          </p:cNvSpPr>
          <p:nvPr>
            <p:ph idx="1"/>
          </p:nvPr>
        </p:nvSpPr>
        <p:spPr>
          <a:xfrm>
            <a:off x="428625" y="1428750"/>
            <a:ext cx="8229600" cy="5000625"/>
          </a:xfrm>
        </p:spPr>
        <p:txBody>
          <a:bodyPr/>
          <a:lstStyle/>
          <a:p>
            <a:pPr eaLnBrk="1" hangingPunct="1"/>
            <a:r>
              <a:rPr lang="nl-BE" altLang="nl-BE" sz="1800"/>
              <a:t>Functiebeschrijving</a:t>
            </a:r>
            <a:endParaRPr lang="nl-BE" altLang="nl-BE" sz="1100"/>
          </a:p>
          <a:p>
            <a:pPr eaLnBrk="1" hangingPunct="1"/>
            <a:r>
              <a:rPr lang="nl-BE" altLang="nl-BE" sz="1200"/>
              <a:t>Als medewerker van ons </a:t>
            </a:r>
            <a:r>
              <a:rPr lang="nl-BE" altLang="nl-BE" sz="1200" b="1">
                <a:solidFill>
                  <a:srgbClr val="0070C0"/>
                </a:solidFill>
              </a:rPr>
              <a:t>Business Intelligence </a:t>
            </a:r>
            <a:r>
              <a:rPr lang="nl-BE" altLang="nl-BE" sz="1200"/>
              <a:t>team ben je verantwoordelijk voor het ontwerp, optimalisatie, beheer en onderhoud van onze datawarehouse.</a:t>
            </a:r>
          </a:p>
          <a:p>
            <a:pPr eaLnBrk="1" hangingPunct="1"/>
            <a:r>
              <a:rPr lang="nl-BE" altLang="nl-BE" sz="1200" b="1">
                <a:solidFill>
                  <a:srgbClr val="0070C0"/>
                </a:solidFill>
              </a:rPr>
              <a:t>Je verzamelt de informatiebehoeften vanuit de business en vertaalt deze in functionele requirements.</a:t>
            </a:r>
          </a:p>
          <a:p>
            <a:pPr eaLnBrk="1" hangingPunct="1"/>
            <a:r>
              <a:rPr lang="nl-BE" altLang="nl-BE" sz="1200"/>
              <a:t>Je verfijnt de definities in het Jetair Datawarehouse Model en vult het model aan.</a:t>
            </a:r>
          </a:p>
          <a:p>
            <a:pPr eaLnBrk="1" hangingPunct="1"/>
            <a:r>
              <a:rPr lang="nl-BE" altLang="nl-BE" sz="1200"/>
              <a:t>Je ontwikkelt en controleert verschillende BI projecten.</a:t>
            </a:r>
          </a:p>
          <a:p>
            <a:pPr eaLnBrk="1" hangingPunct="1"/>
            <a:r>
              <a:rPr lang="nl-BE" altLang="nl-BE" sz="1200"/>
              <a:t>Je bouwt, naast de technische implementatie, ook mee aan rapporten en dashboards en de uitrol hiervan binnen kleinere business units.</a:t>
            </a:r>
          </a:p>
          <a:p>
            <a:pPr eaLnBrk="1" hangingPunct="1"/>
            <a:r>
              <a:rPr lang="nl-BE" altLang="nl-BE" sz="1200" b="1">
                <a:solidFill>
                  <a:srgbClr val="0070C0"/>
                </a:solidFill>
              </a:rPr>
              <a:t>Je bent het aanspreekpunt voor zowel de business als voor ICT inzake het uitwerken van BI vragen en het documenteren van oplossingen</a:t>
            </a:r>
            <a:r>
              <a:rPr lang="nl-BE" altLang="nl-BE" sz="1200"/>
              <a:t>.</a:t>
            </a:r>
            <a:br>
              <a:rPr lang="nl-BE" altLang="nl-BE" sz="1400"/>
            </a:br>
            <a:endParaRPr lang="nl-BE" altLang="nl-BE" sz="1400"/>
          </a:p>
          <a:p>
            <a:pPr eaLnBrk="1" hangingPunct="1"/>
            <a:r>
              <a:rPr lang="nl-BE" altLang="nl-BE" sz="1800"/>
              <a:t>Profiel</a:t>
            </a:r>
            <a:endParaRPr lang="nl-BE" altLang="nl-BE" sz="1100"/>
          </a:p>
          <a:p>
            <a:pPr eaLnBrk="1" hangingPunct="1"/>
            <a:r>
              <a:rPr lang="nl-BE" altLang="nl-BE" sz="1200"/>
              <a:t>Je behaalde minimum een Bachelordiploma Toegepaste Informatica</a:t>
            </a:r>
          </a:p>
          <a:p>
            <a:pPr eaLnBrk="1" hangingPunct="1"/>
            <a:r>
              <a:rPr lang="nl-BE" altLang="nl-BE" sz="1200"/>
              <a:t>Je hebt kennis van BI architecturen en BI tools (bij voorkeur IBM Cognos 8 of 10</a:t>
            </a:r>
          </a:p>
          <a:p>
            <a:pPr eaLnBrk="1" hangingPunct="1"/>
            <a:r>
              <a:rPr lang="nl-BE" altLang="nl-BE" sz="1200" b="1">
                <a:solidFill>
                  <a:srgbClr val="0070C0"/>
                </a:solidFill>
              </a:rPr>
              <a:t>Ervaring met CRM/ERP is een pluspunt.</a:t>
            </a:r>
          </a:p>
          <a:p>
            <a:pPr eaLnBrk="1" hangingPunct="1"/>
            <a:r>
              <a:rPr lang="nl-BE" altLang="nl-BE" sz="1200"/>
              <a:t>Je hebt sterke communicatieve vaardigheden en een gezonde dosis assertiviteit.</a:t>
            </a:r>
          </a:p>
          <a:p>
            <a:pPr eaLnBrk="1" hangingPunct="1"/>
            <a:r>
              <a:rPr lang="nl-BE" altLang="nl-BE" sz="1200"/>
              <a:t>Je bent gebeten door de BI microbe en je wilt je talenten in dit domein volledig kunnen ontplooien en verder uitbreiden.</a:t>
            </a:r>
            <a:br>
              <a:rPr lang="nl-BE" altLang="nl-BE" sz="1200"/>
            </a:br>
            <a:endParaRPr lang="nl-BE" altLang="nl-BE" sz="1200"/>
          </a:p>
          <a:p>
            <a:pPr marL="365125" lvl="1" indent="-255588" eaLnBrk="1" hangingPunct="1">
              <a:buClr>
                <a:srgbClr val="2B4A5E"/>
              </a:buClr>
              <a:buFont typeface="Georgia" panose="02040502050405020303" pitchFamily="18" charset="0"/>
              <a:buChar char="•"/>
            </a:pPr>
            <a:r>
              <a:rPr lang="nl-NL" altLang="nl-BE" sz="1200" b="1">
                <a:solidFill>
                  <a:schemeClr val="tx1"/>
                </a:solidFill>
              </a:rPr>
              <a:t>Bron: </a:t>
            </a:r>
            <a:r>
              <a:rPr lang="nl-NL" altLang="nl-BE" sz="1200" b="1">
                <a:solidFill>
                  <a:schemeClr val="tx1"/>
                </a:solidFill>
                <a:hlinkClick r:id="rId2"/>
              </a:rPr>
              <a:t>www.vacature.com</a:t>
            </a:r>
            <a:endParaRPr lang="nl-BE" altLang="nl-BE" sz="1200"/>
          </a:p>
        </p:txBody>
      </p:sp>
      <p:sp>
        <p:nvSpPr>
          <p:cNvPr id="40963" name="Titel 4"/>
          <p:cNvSpPr>
            <a:spLocks noGrp="1"/>
          </p:cNvSpPr>
          <p:nvPr>
            <p:ph type="title"/>
          </p:nvPr>
        </p:nvSpPr>
        <p:spPr>
          <a:xfrm>
            <a:off x="2627313" y="214313"/>
            <a:ext cx="6030912" cy="1066800"/>
          </a:xfrm>
        </p:spPr>
        <p:txBody>
          <a:bodyPr/>
          <a:lstStyle/>
          <a:p>
            <a:pPr eaLnBrk="1" hangingPunct="1"/>
            <a:r>
              <a:rPr lang="nl-BE" altLang="nl-BE"/>
              <a:t>Vacature BI-developer</a:t>
            </a:r>
          </a:p>
        </p:txBody>
      </p:sp>
      <p:pic>
        <p:nvPicPr>
          <p:cNvPr id="40964" name="Tijdelijke aanduiding voor inhoud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50" y="188913"/>
            <a:ext cx="21701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jdelijke aanduiding voor dianummer 1"/>
          <p:cNvSpPr>
            <a:spLocks noGrp="1"/>
          </p:cNvSpPr>
          <p:nvPr>
            <p:ph type="sldNum" sz="quarter" idx="10"/>
          </p:nvPr>
        </p:nvSpPr>
        <p:spPr/>
        <p:txBody>
          <a:bodyPr/>
          <a:lstStyle/>
          <a:p>
            <a:pPr>
              <a:defRPr/>
            </a:pPr>
            <a:fld id="{4A437289-B437-45B3-A153-87B3E6824E31}" type="slidenum">
              <a:rPr lang="en-US"/>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jdelijke aanduiding voor inhoud 1"/>
          <p:cNvSpPr>
            <a:spLocks noGrp="1"/>
          </p:cNvSpPr>
          <p:nvPr>
            <p:ph idx="1"/>
          </p:nvPr>
        </p:nvSpPr>
        <p:spPr>
          <a:xfrm>
            <a:off x="428625" y="1428750"/>
            <a:ext cx="8229600" cy="5000625"/>
          </a:xfrm>
        </p:spPr>
        <p:txBody>
          <a:bodyPr/>
          <a:lstStyle/>
          <a:p>
            <a:r>
              <a:rPr lang="nl-BE" altLang="nl-BE"/>
              <a:t>Je eindscore wordt bepaald rekening houdend met het aantal studiepunten van elk onderdeel.</a:t>
            </a:r>
          </a:p>
          <a:p>
            <a:endParaRPr lang="nl-BE" altLang="nl-BE"/>
          </a:p>
          <a:p>
            <a:r>
              <a:rPr lang="nl-BE" altLang="nl-BE"/>
              <a:t>Als je op het onderdeel Businessprocessen of ITIL minder dan 6/20 haalt, dan kan je voor de totaliteit van het opleidingsonderdeel maximaal 9/20 behalen aangezien in beide onderdelen verschillende leerdoelen moeten bereikt worden.</a:t>
            </a:r>
          </a:p>
          <a:p>
            <a:endParaRPr lang="nl-BE" altLang="nl-BE"/>
          </a:p>
          <a:p>
            <a:endParaRPr lang="nl-BE" altLang="nl-BE"/>
          </a:p>
        </p:txBody>
      </p:sp>
      <p:sp>
        <p:nvSpPr>
          <p:cNvPr id="12291" name="Titel 2"/>
          <p:cNvSpPr>
            <a:spLocks noGrp="1"/>
          </p:cNvSpPr>
          <p:nvPr>
            <p:ph type="title"/>
          </p:nvPr>
        </p:nvSpPr>
        <p:spPr>
          <a:xfrm>
            <a:off x="1258888" y="214313"/>
            <a:ext cx="7385050" cy="1066800"/>
          </a:xfrm>
        </p:spPr>
        <p:txBody>
          <a:bodyPr/>
          <a:lstStyle/>
          <a:p>
            <a:r>
              <a:rPr lang="nl-BE" altLang="nl-BE"/>
              <a:t>Businessprocessen &amp; ITIL</a:t>
            </a:r>
          </a:p>
        </p:txBody>
      </p:sp>
      <p:sp>
        <p:nvSpPr>
          <p:cNvPr id="4" name="Tijdelijke aanduiding voor dianummer 3"/>
          <p:cNvSpPr>
            <a:spLocks noGrp="1"/>
          </p:cNvSpPr>
          <p:nvPr>
            <p:ph type="sldNum" sz="quarter" idx="10"/>
          </p:nvPr>
        </p:nvSpPr>
        <p:spPr/>
        <p:txBody>
          <a:bodyPr/>
          <a:lstStyle/>
          <a:p>
            <a:pPr>
              <a:defRPr/>
            </a:pPr>
            <a:fld id="{9EEFAEA5-2B0E-41BA-96CA-99F7C4EC41AF}" type="slidenum">
              <a:rPr lang="en-US" smtClean="0"/>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jdelijke aanduiding voor inhoud 4"/>
          <p:cNvSpPr>
            <a:spLocks noGrp="1"/>
          </p:cNvSpPr>
          <p:nvPr>
            <p:ph idx="1"/>
          </p:nvPr>
        </p:nvSpPr>
        <p:spPr>
          <a:xfrm>
            <a:off x="428625" y="1428750"/>
            <a:ext cx="8229600" cy="5000625"/>
          </a:xfrm>
        </p:spPr>
        <p:txBody>
          <a:bodyPr/>
          <a:lstStyle/>
          <a:p>
            <a:pPr eaLnBrk="1" hangingPunct="1"/>
            <a:r>
              <a:rPr lang="en-US" altLang="nl-BE" sz="1800" dirty="0"/>
              <a:t>Your Challenge</a:t>
            </a:r>
            <a:endParaRPr lang="en-US" altLang="nl-BE" sz="1200" dirty="0"/>
          </a:p>
          <a:p>
            <a:pPr eaLnBrk="1" hangingPunct="1"/>
            <a:r>
              <a:rPr lang="en-US" altLang="nl-BE" sz="1200" b="1" dirty="0">
                <a:solidFill>
                  <a:srgbClr val="0070C0"/>
                </a:solidFill>
              </a:rPr>
              <a:t>You </a:t>
            </a:r>
            <a:r>
              <a:rPr lang="en-US" altLang="nl-BE" sz="1200" b="1" dirty="0" err="1">
                <a:solidFill>
                  <a:srgbClr val="0070C0"/>
                </a:solidFill>
              </a:rPr>
              <a:t>analyse</a:t>
            </a:r>
            <a:r>
              <a:rPr lang="en-US" altLang="nl-BE" sz="1200" b="1" dirty="0">
                <a:solidFill>
                  <a:srgbClr val="0070C0"/>
                </a:solidFill>
              </a:rPr>
              <a:t> and describe business processes</a:t>
            </a:r>
          </a:p>
          <a:p>
            <a:pPr eaLnBrk="1" hangingPunct="1"/>
            <a:r>
              <a:rPr lang="en-US" altLang="nl-BE" sz="1200" b="1" dirty="0">
                <a:solidFill>
                  <a:srgbClr val="0070C0"/>
                </a:solidFill>
              </a:rPr>
              <a:t>You identify and facilitate areas of improvement in current processes &amp; functionality </a:t>
            </a:r>
          </a:p>
          <a:p>
            <a:pPr eaLnBrk="1" hangingPunct="1"/>
            <a:r>
              <a:rPr lang="en-US" altLang="nl-BE" sz="1200" b="1" dirty="0">
                <a:solidFill>
                  <a:srgbClr val="0070C0"/>
                </a:solidFill>
              </a:rPr>
              <a:t>You gather user requirements and </a:t>
            </a:r>
            <a:r>
              <a:rPr lang="en-US" altLang="nl-BE" sz="1200" b="1" dirty="0" err="1">
                <a:solidFill>
                  <a:srgbClr val="0070C0"/>
                </a:solidFill>
              </a:rPr>
              <a:t>analyse</a:t>
            </a:r>
            <a:r>
              <a:rPr lang="en-US" altLang="nl-BE" sz="1200" b="1" dirty="0">
                <a:solidFill>
                  <a:srgbClr val="0070C0"/>
                </a:solidFill>
              </a:rPr>
              <a:t> gaps with existing systems</a:t>
            </a:r>
          </a:p>
          <a:p>
            <a:pPr eaLnBrk="1" hangingPunct="1"/>
            <a:r>
              <a:rPr lang="en-US" altLang="nl-BE" sz="1200" dirty="0"/>
              <a:t>You design IT solutions and develop proposals for presentation to senior management</a:t>
            </a:r>
          </a:p>
          <a:p>
            <a:pPr eaLnBrk="1" hangingPunct="1"/>
            <a:r>
              <a:rPr lang="en-US" altLang="nl-BE" sz="1200" dirty="0"/>
              <a:t>You perform system tests, and support users during their end-to-end testing</a:t>
            </a:r>
          </a:p>
          <a:p>
            <a:pPr eaLnBrk="1" hangingPunct="1"/>
            <a:r>
              <a:rPr lang="en-US" altLang="nl-BE" sz="1200" dirty="0"/>
              <a:t>You are responsible of training and ongoing support for business application customers</a:t>
            </a:r>
          </a:p>
          <a:p>
            <a:pPr eaLnBrk="1" hangingPunct="1"/>
            <a:endParaRPr lang="en-US" altLang="nl-BE" sz="1200" dirty="0"/>
          </a:p>
          <a:p>
            <a:pPr eaLnBrk="1" hangingPunct="1"/>
            <a:r>
              <a:rPr lang="en-US" altLang="nl-BE" sz="1800" dirty="0"/>
              <a:t>Your Assets</a:t>
            </a:r>
            <a:endParaRPr lang="en-US" altLang="nl-BE" sz="1200" dirty="0"/>
          </a:p>
          <a:p>
            <a:pPr eaLnBrk="1" hangingPunct="1"/>
            <a:r>
              <a:rPr lang="en-US" altLang="nl-BE" sz="1200" b="1" dirty="0">
                <a:solidFill>
                  <a:srgbClr val="0070C0"/>
                </a:solidFill>
              </a:rPr>
              <a:t>Bachelor or University degree (Computer Science </a:t>
            </a:r>
            <a:r>
              <a:rPr lang="en-US" altLang="nl-BE" sz="1200" dirty="0"/>
              <a:t>/ Engineering / Economics )</a:t>
            </a:r>
          </a:p>
          <a:p>
            <a:pPr eaLnBrk="1" hangingPunct="1"/>
            <a:r>
              <a:rPr lang="en-US" altLang="nl-BE" sz="1200" dirty="0"/>
              <a:t>Experience in Use Case Modelling, and in Logical Data Modelling</a:t>
            </a:r>
          </a:p>
          <a:p>
            <a:pPr eaLnBrk="1" hangingPunct="1"/>
            <a:r>
              <a:rPr lang="en-US" altLang="nl-BE" sz="1200" dirty="0"/>
              <a:t>Familiarity with modern design and programming techniques (e.g. J2EE)</a:t>
            </a:r>
          </a:p>
          <a:p>
            <a:pPr eaLnBrk="1" hangingPunct="1"/>
            <a:r>
              <a:rPr lang="en-US" altLang="nl-BE" sz="1200" dirty="0"/>
              <a:t>Experience of large scale relational databases, </a:t>
            </a:r>
            <a:r>
              <a:rPr lang="en-US" altLang="nl-BE" sz="1200" dirty="0" err="1"/>
              <a:t>eg</a:t>
            </a:r>
            <a:r>
              <a:rPr lang="en-US" altLang="nl-BE" sz="1200" dirty="0"/>
              <a:t> DB2</a:t>
            </a:r>
          </a:p>
          <a:p>
            <a:pPr eaLnBrk="1" hangingPunct="1"/>
            <a:r>
              <a:rPr lang="en-US" altLang="nl-BE" sz="1200" b="1" dirty="0">
                <a:solidFill>
                  <a:srgbClr val="0070C0"/>
                </a:solidFill>
              </a:rPr>
              <a:t>High interest in how Information Technology can contribute to Business improvement </a:t>
            </a:r>
          </a:p>
          <a:p>
            <a:pPr eaLnBrk="1" hangingPunct="1"/>
            <a:r>
              <a:rPr lang="en-US" altLang="nl-BE" sz="1200" dirty="0"/>
              <a:t>Experience of medium to large scale projects across entire project lifecycle</a:t>
            </a:r>
          </a:p>
          <a:p>
            <a:pPr eaLnBrk="1" hangingPunct="1"/>
            <a:r>
              <a:rPr lang="en-US" altLang="nl-BE" sz="1200" dirty="0"/>
              <a:t>Project Management experience is an asset</a:t>
            </a:r>
          </a:p>
          <a:p>
            <a:pPr eaLnBrk="1" hangingPunct="1"/>
            <a:r>
              <a:rPr lang="en-US" altLang="nl-BE" sz="1200" dirty="0"/>
              <a:t>Good communicator (fluent in English) and team player</a:t>
            </a:r>
            <a:br>
              <a:rPr lang="en-US" altLang="nl-BE" sz="1200" dirty="0"/>
            </a:br>
            <a:endParaRPr lang="en-US" altLang="nl-BE" sz="1200" dirty="0"/>
          </a:p>
          <a:p>
            <a:pPr eaLnBrk="1" hangingPunct="1"/>
            <a:endParaRPr lang="en-US" altLang="nl-BE" sz="1200" dirty="0"/>
          </a:p>
          <a:p>
            <a:pPr marL="365125" lvl="1" indent="-255588" eaLnBrk="1" hangingPunct="1">
              <a:buClr>
                <a:srgbClr val="2B4A5E"/>
              </a:buClr>
              <a:buFont typeface="Georgia" panose="02040502050405020303" pitchFamily="18" charset="0"/>
              <a:buChar char="•"/>
            </a:pPr>
            <a:r>
              <a:rPr lang="nl-NL" altLang="nl-BE" sz="1200" b="1" dirty="0">
                <a:solidFill>
                  <a:schemeClr val="tx1"/>
                </a:solidFill>
              </a:rPr>
              <a:t>Bron: </a:t>
            </a:r>
            <a:r>
              <a:rPr lang="nl-NL" altLang="nl-BE" sz="1200" b="1" dirty="0">
                <a:solidFill>
                  <a:srgbClr val="0070C0"/>
                </a:solidFill>
                <a:hlinkClick r:id="rId2"/>
              </a:rPr>
              <a:t>www.jobs-in-it.stepstone.be</a:t>
            </a:r>
            <a:endParaRPr lang="en-US" altLang="nl-BE" sz="1200" dirty="0"/>
          </a:p>
          <a:p>
            <a:pPr eaLnBrk="1" hangingPunct="1"/>
            <a:endParaRPr lang="nl-BE" altLang="nl-BE" sz="1200" dirty="0"/>
          </a:p>
        </p:txBody>
      </p:sp>
      <p:sp>
        <p:nvSpPr>
          <p:cNvPr id="41987" name="Titel 1"/>
          <p:cNvSpPr>
            <a:spLocks noGrp="1"/>
          </p:cNvSpPr>
          <p:nvPr>
            <p:ph type="title"/>
          </p:nvPr>
        </p:nvSpPr>
        <p:spPr>
          <a:xfrm>
            <a:off x="2268538" y="214313"/>
            <a:ext cx="6389687" cy="1066800"/>
          </a:xfrm>
        </p:spPr>
        <p:txBody>
          <a:bodyPr/>
          <a:lstStyle/>
          <a:p>
            <a:pPr eaLnBrk="1" hangingPunct="1"/>
            <a:r>
              <a:rPr lang="nl-BE" altLang="nl-BE"/>
              <a:t>Vacature Business Analyst</a:t>
            </a:r>
          </a:p>
        </p:txBody>
      </p:sp>
      <p:pic>
        <p:nvPicPr>
          <p:cNvPr id="41988" name="Tijdelijke aanduiding voor inhoud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438" y="188913"/>
            <a:ext cx="1944687"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jdelijke aanduiding voor dianummer 1"/>
          <p:cNvSpPr>
            <a:spLocks noGrp="1"/>
          </p:cNvSpPr>
          <p:nvPr>
            <p:ph type="sldNum" sz="quarter" idx="10"/>
          </p:nvPr>
        </p:nvSpPr>
        <p:spPr/>
        <p:txBody>
          <a:bodyPr/>
          <a:lstStyle/>
          <a:p>
            <a:pPr>
              <a:defRPr/>
            </a:pPr>
            <a:fld id="{2FA7A234-C804-4C5E-9ACB-F0076E2C06AE}" type="slidenum">
              <a:rPr lang="en-US"/>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jdelijke aanduiding voor inhoud 1"/>
          <p:cNvSpPr>
            <a:spLocks noGrp="1"/>
          </p:cNvSpPr>
          <p:nvPr>
            <p:ph idx="1"/>
          </p:nvPr>
        </p:nvSpPr>
        <p:spPr>
          <a:xfrm>
            <a:off x="428625" y="1428750"/>
            <a:ext cx="8229600" cy="5000625"/>
          </a:xfrm>
        </p:spPr>
        <p:txBody>
          <a:bodyPr/>
          <a:lstStyle/>
          <a:p>
            <a:pPr eaLnBrk="1" hangingPunct="1"/>
            <a:r>
              <a:rPr lang="en-US" altLang="nl-NL" sz="1800"/>
              <a:t>Your role</a:t>
            </a:r>
          </a:p>
          <a:p>
            <a:pPr eaLnBrk="1" hangingPunct="1"/>
            <a:r>
              <a:rPr lang="en-US" altLang="nl-NL" sz="1400"/>
              <a:t>As Junior Development Consultant SharePoint, </a:t>
            </a:r>
            <a:r>
              <a:rPr lang="en-US" altLang="nl-NL" sz="1400" b="1">
                <a:solidFill>
                  <a:srgbClr val="0070C0"/>
                </a:solidFill>
              </a:rPr>
              <a:t>you will be involved in modeling, implementing and supporting the business for business processes in the applicable software environment, mainly MS SharePoint</a:t>
            </a:r>
            <a:r>
              <a:rPr lang="en-US" altLang="nl-NL" sz="1400"/>
              <a:t> and OPTIVA.</a:t>
            </a:r>
          </a:p>
          <a:p>
            <a:pPr eaLnBrk="1" hangingPunct="1"/>
            <a:r>
              <a:rPr lang="en-US" altLang="nl-NL" sz="1400"/>
              <a:t>In this position you will be working in the whole organization, related to the business areas connected with the OPTIVA software modules you are supporting.</a:t>
            </a:r>
          </a:p>
          <a:p>
            <a:pPr eaLnBrk="1" hangingPunct="1"/>
            <a:endParaRPr lang="en-US" altLang="nl-NL" sz="1400"/>
          </a:p>
          <a:p>
            <a:pPr eaLnBrk="1" hangingPunct="1"/>
            <a:r>
              <a:rPr lang="en-US" altLang="nl-NL" sz="1800"/>
              <a:t>About you</a:t>
            </a:r>
          </a:p>
          <a:p>
            <a:pPr eaLnBrk="1" hangingPunct="1"/>
            <a:r>
              <a:rPr lang="en-US" altLang="nl-NL" sz="1400"/>
              <a:t>You have a bachelor/master degree in informatics or equivalent through experience </a:t>
            </a:r>
          </a:p>
          <a:p>
            <a:pPr eaLnBrk="1" hangingPunct="1"/>
            <a:r>
              <a:rPr lang="en-US" altLang="nl-NL" sz="1400"/>
              <a:t>An interest in programming and/or the capability of reading and interpreting code (.net, Reportwriters, SQL, …) is highly appreciated</a:t>
            </a:r>
          </a:p>
          <a:p>
            <a:pPr eaLnBrk="1" hangingPunct="1"/>
            <a:r>
              <a:rPr lang="en-US" altLang="nl-NL" sz="1400"/>
              <a:t>You combine team spirit with strong communication and interpersonal skills</a:t>
            </a:r>
          </a:p>
          <a:p>
            <a:pPr eaLnBrk="1" hangingPunct="1"/>
            <a:r>
              <a:rPr lang="en-US" altLang="nl-NL" sz="1400" b="1">
                <a:solidFill>
                  <a:srgbClr val="0070C0"/>
                </a:solidFill>
              </a:rPr>
              <a:t>You have a responsible and pro-active attitude and you show to be customer-oriented</a:t>
            </a:r>
          </a:p>
          <a:p>
            <a:pPr eaLnBrk="1" hangingPunct="1"/>
            <a:r>
              <a:rPr lang="en-US" altLang="nl-NL" sz="1400" b="1">
                <a:solidFill>
                  <a:srgbClr val="0070C0"/>
                </a:solidFill>
              </a:rPr>
              <a:t>You combine good analytical skills for process and data, with a strong interest in business processes and flows </a:t>
            </a:r>
          </a:p>
          <a:p>
            <a:pPr eaLnBrk="1" hangingPunct="1"/>
            <a:r>
              <a:rPr lang="en-US" altLang="nl-NL" sz="1400"/>
              <a:t>You speak fluent English &amp; Dutch, French is a plus</a:t>
            </a:r>
            <a:endParaRPr lang="nl-BE" altLang="nl-NL" sz="1400"/>
          </a:p>
        </p:txBody>
      </p:sp>
      <p:sp>
        <p:nvSpPr>
          <p:cNvPr id="43011" name="Titel 2"/>
          <p:cNvSpPr>
            <a:spLocks noGrp="1"/>
          </p:cNvSpPr>
          <p:nvPr>
            <p:ph type="title"/>
          </p:nvPr>
        </p:nvSpPr>
        <p:spPr>
          <a:xfrm>
            <a:off x="1258888" y="214313"/>
            <a:ext cx="7385050" cy="1066800"/>
          </a:xfrm>
        </p:spPr>
        <p:txBody>
          <a:bodyPr/>
          <a:lstStyle/>
          <a:p>
            <a:pPr eaLnBrk="1" hangingPunct="1"/>
            <a:r>
              <a:rPr lang="nl-BE" altLang="nl-NL" sz="3600"/>
              <a:t>Vacature SharePoint developer</a:t>
            </a:r>
          </a:p>
        </p:txBody>
      </p:sp>
      <p:pic>
        <p:nvPicPr>
          <p:cNvPr id="43012" name="Afbeelding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14313"/>
            <a:ext cx="987425"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jdelijke aanduiding voor dianummer 1"/>
          <p:cNvSpPr>
            <a:spLocks noGrp="1"/>
          </p:cNvSpPr>
          <p:nvPr>
            <p:ph type="sldNum" sz="quarter" idx="10"/>
          </p:nvPr>
        </p:nvSpPr>
        <p:spPr/>
        <p:txBody>
          <a:bodyPr/>
          <a:lstStyle/>
          <a:p>
            <a:pPr>
              <a:defRPr/>
            </a:pPr>
            <a:fld id="{9BB6D4D3-6A23-4BAC-BE67-FC4F0F86652F}" type="slidenum">
              <a:rPr lang="en-US"/>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jdelijke aanduiding voor inhoud 1"/>
          <p:cNvSpPr>
            <a:spLocks noGrp="1"/>
          </p:cNvSpPr>
          <p:nvPr>
            <p:ph idx="1"/>
          </p:nvPr>
        </p:nvSpPr>
        <p:spPr>
          <a:xfrm>
            <a:off x="428625" y="1428750"/>
            <a:ext cx="8229600" cy="5000625"/>
          </a:xfrm>
        </p:spPr>
        <p:txBody>
          <a:bodyPr/>
          <a:lstStyle/>
          <a:p>
            <a:pPr marL="107950" indent="0" eaLnBrk="1" hangingPunct="1">
              <a:buFont typeface="Georgia" panose="02040502050405020303" pitchFamily="18" charset="0"/>
              <a:buNone/>
            </a:pPr>
            <a:r>
              <a:rPr lang="nl-BE" altLang="nl-BE" sz="2000" dirty="0"/>
              <a:t>De student leert om niet meer via de functionele, hiërarchische domeinen naar een organisatie te kijken maar operationeel de flow van de bedrijfsprocessen doorheen de organisatie te volgen. Hiertoe leert de student de bedrijfsprocessen in kaart te brengen door middel van BPMN. Doel is de student informatica laten aanvoelen dat ICT-projecten in lijn moeten zijn met de bedrijfsprocessen en de bedrijfsdoelstellingen, wil een organisatie komen tot Business-IT-</a:t>
            </a:r>
            <a:r>
              <a:rPr lang="nl-BE" altLang="nl-BE" sz="2000" dirty="0" err="1"/>
              <a:t>alignment</a:t>
            </a:r>
            <a:r>
              <a:rPr lang="nl-BE" altLang="nl-BE" sz="2000" dirty="0"/>
              <a:t>.</a:t>
            </a:r>
            <a:br>
              <a:rPr lang="nl-BE" altLang="nl-BE" sz="2000" dirty="0"/>
            </a:br>
            <a:br>
              <a:rPr lang="nl-BE" altLang="nl-BE" sz="1600" dirty="0"/>
            </a:br>
            <a:r>
              <a:rPr lang="nl-BE" altLang="nl-BE" sz="2000" dirty="0"/>
              <a:t>De student leert het samenspel tussen de meest gangbare bedrijfsprocessen (aankopen, verkopen, productie, financiën en HR) kennen door het uitwerken van een businesscase in het ERP-pakket SAP Business </a:t>
            </a:r>
            <a:r>
              <a:rPr lang="nl-BE" altLang="nl-BE" sz="2000" dirty="0" err="1"/>
              <a:t>One</a:t>
            </a:r>
            <a:r>
              <a:rPr lang="nl-BE" altLang="nl-BE" sz="2000" dirty="0"/>
              <a:t>.</a:t>
            </a:r>
            <a:endParaRPr lang="nl-BE" altLang="nl-NL" sz="1600" dirty="0"/>
          </a:p>
        </p:txBody>
      </p:sp>
      <p:sp>
        <p:nvSpPr>
          <p:cNvPr id="44035" name="Titel 2"/>
          <p:cNvSpPr>
            <a:spLocks noGrp="1"/>
          </p:cNvSpPr>
          <p:nvPr>
            <p:ph type="title"/>
          </p:nvPr>
        </p:nvSpPr>
        <p:spPr>
          <a:xfrm>
            <a:off x="1258888" y="214313"/>
            <a:ext cx="7385050" cy="1066800"/>
          </a:xfrm>
        </p:spPr>
        <p:txBody>
          <a:bodyPr/>
          <a:lstStyle/>
          <a:p>
            <a:pPr eaLnBrk="1" hangingPunct="1"/>
            <a:r>
              <a:rPr lang="nl-BE" altLang="nl-NL"/>
              <a:t>ECTS Businessprocessen</a:t>
            </a:r>
          </a:p>
        </p:txBody>
      </p:sp>
      <p:sp>
        <p:nvSpPr>
          <p:cNvPr id="2" name="Tijdelijke aanduiding voor dianummer 1"/>
          <p:cNvSpPr>
            <a:spLocks noGrp="1"/>
          </p:cNvSpPr>
          <p:nvPr>
            <p:ph type="sldNum" sz="quarter" idx="10"/>
          </p:nvPr>
        </p:nvSpPr>
        <p:spPr/>
        <p:txBody>
          <a:bodyPr/>
          <a:lstStyle/>
          <a:p>
            <a:pPr>
              <a:defRPr/>
            </a:pPr>
            <a:fld id="{6F37EC7A-44F7-429B-BC95-BD00967F78B0}" type="slidenum">
              <a:rPr lang="en-US"/>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inhoud 4"/>
          <p:cNvSpPr>
            <a:spLocks noGrp="1"/>
          </p:cNvSpPr>
          <p:nvPr>
            <p:ph idx="1"/>
          </p:nvPr>
        </p:nvSpPr>
        <p:spPr>
          <a:xfrm>
            <a:off x="428625" y="1428750"/>
            <a:ext cx="8229600" cy="5000625"/>
          </a:xfrm>
        </p:spPr>
        <p:txBody>
          <a:bodyPr/>
          <a:lstStyle/>
          <a:p>
            <a:pPr marL="342900" indent="-342900" eaLnBrk="1" hangingPunct="1">
              <a:spcBef>
                <a:spcPct val="20000"/>
              </a:spcBef>
              <a:buClr>
                <a:schemeClr val="accent6">
                  <a:lumMod val="50000"/>
                </a:schemeClr>
              </a:buClr>
              <a:buFont typeface="Arial" charset="0"/>
              <a:buChar char="•"/>
              <a:defRPr/>
            </a:pPr>
            <a:r>
              <a:rPr lang="en-US" sz="2400" dirty="0"/>
              <a:t>3 </a:t>
            </a:r>
            <a:r>
              <a:rPr lang="en-US" sz="2400" dirty="0" err="1"/>
              <a:t>lesuren</a:t>
            </a:r>
            <a:r>
              <a:rPr lang="en-US" sz="2400" dirty="0"/>
              <a:t> per week</a:t>
            </a:r>
          </a:p>
          <a:p>
            <a:pPr marL="342900" indent="-342900" eaLnBrk="1" hangingPunct="1">
              <a:spcBef>
                <a:spcPct val="20000"/>
              </a:spcBef>
              <a:buClr>
                <a:schemeClr val="accent6">
                  <a:lumMod val="50000"/>
                </a:schemeClr>
              </a:buClr>
              <a:buFont typeface="Arial" charset="0"/>
              <a:buChar char="•"/>
              <a:defRPr/>
            </a:pPr>
            <a:r>
              <a:rPr lang="en-US" sz="2400" dirty="0"/>
              <a:t>3 </a:t>
            </a:r>
            <a:r>
              <a:rPr lang="en-US" sz="2400" dirty="0" err="1"/>
              <a:t>studiepunten</a:t>
            </a:r>
            <a:br>
              <a:rPr lang="en-US" sz="2400" dirty="0"/>
            </a:br>
            <a:endParaRPr lang="en-US" sz="2400" dirty="0"/>
          </a:p>
          <a:p>
            <a:pPr marL="342900" indent="-342900" eaLnBrk="1" hangingPunct="1">
              <a:spcBef>
                <a:spcPct val="20000"/>
              </a:spcBef>
              <a:buClr>
                <a:schemeClr val="accent6">
                  <a:lumMod val="50000"/>
                </a:schemeClr>
              </a:buClr>
              <a:buFont typeface="Arial" charset="0"/>
              <a:buChar char="•"/>
              <a:defRPr/>
            </a:pPr>
            <a:r>
              <a:rPr lang="en-US" sz="2400" dirty="0" err="1"/>
              <a:t>Lesmateriaal</a:t>
            </a:r>
            <a:r>
              <a:rPr lang="en-US" sz="2400" dirty="0"/>
              <a:t> op Toledo</a:t>
            </a:r>
          </a:p>
          <a:p>
            <a:pPr marL="635000" lvl="1" indent="-342900" eaLnBrk="1" hangingPunct="1">
              <a:spcBef>
                <a:spcPct val="20000"/>
              </a:spcBef>
              <a:buFont typeface="Arial" charset="0"/>
              <a:buChar char="•"/>
              <a:defRPr/>
            </a:pPr>
            <a:r>
              <a:rPr lang="en-US" sz="2400" dirty="0" err="1">
                <a:solidFill>
                  <a:schemeClr val="tx1"/>
                </a:solidFill>
              </a:rPr>
              <a:t>Presentaties</a:t>
            </a:r>
            <a:r>
              <a:rPr lang="en-US" sz="2400" dirty="0">
                <a:solidFill>
                  <a:schemeClr val="tx1"/>
                </a:solidFill>
              </a:rPr>
              <a:t>, cases, …</a:t>
            </a:r>
          </a:p>
          <a:p>
            <a:pPr marL="635000" lvl="1" indent="-342900" eaLnBrk="1" hangingPunct="1">
              <a:spcBef>
                <a:spcPct val="20000"/>
              </a:spcBef>
              <a:buFont typeface="Arial" charset="0"/>
              <a:buChar char="•"/>
              <a:defRPr/>
            </a:pPr>
            <a:r>
              <a:rPr lang="en-US" sz="2400" dirty="0" err="1">
                <a:solidFill>
                  <a:schemeClr val="tx1"/>
                </a:solidFill>
              </a:rPr>
              <a:t>Studeeraanwijzingen</a:t>
            </a:r>
            <a:endParaRPr lang="en-US" sz="2400" dirty="0">
              <a:solidFill>
                <a:schemeClr val="tx1"/>
              </a:solidFill>
            </a:endParaRPr>
          </a:p>
          <a:p>
            <a:pPr marL="635000" lvl="1" indent="-342900" eaLnBrk="1" hangingPunct="1">
              <a:spcBef>
                <a:spcPct val="20000"/>
              </a:spcBef>
              <a:buFont typeface="Arial" charset="0"/>
              <a:buChar char="•"/>
              <a:defRPr/>
            </a:pPr>
            <a:r>
              <a:rPr lang="en-US" sz="2400" dirty="0" err="1">
                <a:solidFill>
                  <a:schemeClr val="tx1"/>
                </a:solidFill>
              </a:rPr>
              <a:t>Oefeningen</a:t>
            </a:r>
            <a:r>
              <a:rPr lang="en-US" sz="2400" dirty="0">
                <a:solidFill>
                  <a:schemeClr val="tx1"/>
                </a:solidFill>
              </a:rPr>
              <a:t> en PE-</a:t>
            </a:r>
            <a:r>
              <a:rPr lang="en-US" sz="2400" dirty="0" err="1">
                <a:solidFill>
                  <a:schemeClr val="tx1"/>
                </a:solidFill>
              </a:rPr>
              <a:t>opdrachten</a:t>
            </a:r>
            <a:br>
              <a:rPr lang="en-US" sz="2400" dirty="0"/>
            </a:br>
            <a:endParaRPr lang="nl-NL" sz="2400" dirty="0"/>
          </a:p>
          <a:p>
            <a:pPr marL="342900" indent="-342900" eaLnBrk="1" hangingPunct="1">
              <a:spcBef>
                <a:spcPct val="20000"/>
              </a:spcBef>
              <a:buClr>
                <a:schemeClr val="accent6">
                  <a:lumMod val="50000"/>
                </a:schemeClr>
              </a:buClr>
              <a:buFont typeface="Arial" charset="0"/>
              <a:buChar char="•"/>
              <a:defRPr/>
            </a:pPr>
            <a:r>
              <a:rPr lang="en-US" sz="2400" dirty="0" err="1"/>
              <a:t>Docenten</a:t>
            </a:r>
            <a:r>
              <a:rPr lang="en-US" sz="2400" dirty="0"/>
              <a:t>:</a:t>
            </a:r>
          </a:p>
          <a:p>
            <a:pPr marL="635000" lvl="1" indent="-342900" eaLnBrk="1" hangingPunct="1">
              <a:spcBef>
                <a:spcPct val="20000"/>
              </a:spcBef>
              <a:buFont typeface="Arial" charset="0"/>
              <a:buChar char="•"/>
              <a:defRPr/>
            </a:pPr>
            <a:r>
              <a:rPr lang="en-US" sz="2400" dirty="0">
                <a:solidFill>
                  <a:schemeClr val="tx1"/>
                </a:solidFill>
              </a:rPr>
              <a:t>Ellen </a:t>
            </a:r>
            <a:r>
              <a:rPr lang="en-US" sz="2400" dirty="0" err="1">
                <a:solidFill>
                  <a:schemeClr val="tx1"/>
                </a:solidFill>
              </a:rPr>
              <a:t>Torfs</a:t>
            </a:r>
            <a:endParaRPr lang="en-US" sz="2400" dirty="0">
              <a:solidFill>
                <a:schemeClr val="tx1"/>
              </a:solidFill>
            </a:endParaRPr>
          </a:p>
          <a:p>
            <a:pPr marL="635000" lvl="1" indent="-342900" eaLnBrk="1" hangingPunct="1">
              <a:spcBef>
                <a:spcPct val="20000"/>
              </a:spcBef>
              <a:buFont typeface="Arial" charset="0"/>
              <a:buChar char="•"/>
              <a:defRPr/>
            </a:pPr>
            <a:r>
              <a:rPr lang="en-US" sz="2400" dirty="0" err="1">
                <a:solidFill>
                  <a:schemeClr val="tx1"/>
                </a:solidFill>
              </a:rPr>
              <a:t>Tinne</a:t>
            </a:r>
            <a:r>
              <a:rPr lang="en-US" sz="2400" dirty="0">
                <a:solidFill>
                  <a:schemeClr val="tx1"/>
                </a:solidFill>
              </a:rPr>
              <a:t> Van </a:t>
            </a:r>
            <a:r>
              <a:rPr lang="en-US" sz="2400" dirty="0" err="1">
                <a:solidFill>
                  <a:schemeClr val="tx1"/>
                </a:solidFill>
              </a:rPr>
              <a:t>Echelpoel</a:t>
            </a:r>
            <a:br>
              <a:rPr lang="en-US" sz="2400" dirty="0"/>
            </a:br>
            <a:endParaRPr lang="en-US" sz="2400" dirty="0"/>
          </a:p>
        </p:txBody>
      </p:sp>
      <p:sp>
        <p:nvSpPr>
          <p:cNvPr id="45059" name="Titel 3"/>
          <p:cNvSpPr>
            <a:spLocks noGrp="1"/>
          </p:cNvSpPr>
          <p:nvPr>
            <p:ph type="title"/>
          </p:nvPr>
        </p:nvSpPr>
        <p:spPr>
          <a:xfrm>
            <a:off x="1214438" y="214313"/>
            <a:ext cx="7443787" cy="1066800"/>
          </a:xfrm>
        </p:spPr>
        <p:txBody>
          <a:bodyPr/>
          <a:lstStyle/>
          <a:p>
            <a:pPr eaLnBrk="1" hangingPunct="1"/>
            <a:r>
              <a:rPr lang="nl-BE" altLang="nl-BE"/>
              <a:t>Businessprocessen</a:t>
            </a:r>
            <a:endParaRPr lang="nl-NL" altLang="nl-BE"/>
          </a:p>
        </p:txBody>
      </p:sp>
      <p:sp>
        <p:nvSpPr>
          <p:cNvPr id="2" name="Tijdelijke aanduiding voor dianummer 1"/>
          <p:cNvSpPr>
            <a:spLocks noGrp="1"/>
          </p:cNvSpPr>
          <p:nvPr>
            <p:ph type="sldNum" sz="quarter" idx="10"/>
          </p:nvPr>
        </p:nvSpPr>
        <p:spPr/>
        <p:txBody>
          <a:bodyPr/>
          <a:lstStyle/>
          <a:p>
            <a:pPr>
              <a:defRPr/>
            </a:pPr>
            <a:fld id="{60E60294-DC70-4BCD-8095-5B4672FA1544}" type="slidenum">
              <a:rPr lang="en-US"/>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jdelijke aanduiding voor inhoud 2"/>
          <p:cNvSpPr>
            <a:spLocks noGrp="1"/>
          </p:cNvSpPr>
          <p:nvPr>
            <p:ph idx="1"/>
          </p:nvPr>
        </p:nvSpPr>
        <p:spPr>
          <a:xfrm>
            <a:off x="428625" y="1428750"/>
            <a:ext cx="8229600" cy="5000625"/>
          </a:xfrm>
        </p:spPr>
        <p:txBody>
          <a:bodyPr/>
          <a:lstStyle/>
          <a:p>
            <a:pPr eaLnBrk="1" hangingPunct="1">
              <a:defRPr/>
            </a:pPr>
            <a:r>
              <a:rPr lang="nl-BE" altLang="nl-BE" dirty="0"/>
              <a:t>50% permanente evaluatie:</a:t>
            </a:r>
            <a:br>
              <a:rPr lang="nl-BE" altLang="nl-BE" dirty="0"/>
            </a:br>
            <a:r>
              <a:rPr lang="nl-BE" altLang="nl-BE" dirty="0"/>
              <a:t>2 opdrachten</a:t>
            </a:r>
          </a:p>
          <a:p>
            <a:pPr lvl="1" eaLnBrk="1" hangingPunct="1">
              <a:defRPr/>
            </a:pPr>
            <a:r>
              <a:rPr lang="nl-BE" altLang="nl-BE" b="1" dirty="0">
                <a:solidFill>
                  <a:schemeClr val="tx1"/>
                </a:solidFill>
              </a:rPr>
              <a:t>Opdracht BPMN		</a:t>
            </a:r>
            <a:r>
              <a:rPr lang="nl-BE" altLang="nl-BE" b="1" dirty="0">
                <a:solidFill>
                  <a:schemeClr val="tx1"/>
                </a:solidFill>
                <a:sym typeface="Wingdings" panose="05000000000000000000" pitchFamily="2" charset="2"/>
              </a:rPr>
              <a:t></a:t>
            </a:r>
            <a:r>
              <a:rPr lang="nl-BE" altLang="nl-BE" b="1" dirty="0">
                <a:solidFill>
                  <a:schemeClr val="tx1"/>
                </a:solidFill>
              </a:rPr>
              <a:t>30%</a:t>
            </a:r>
          </a:p>
          <a:p>
            <a:pPr lvl="1" eaLnBrk="1" hangingPunct="1">
              <a:defRPr/>
            </a:pPr>
            <a:r>
              <a:rPr lang="nl-BE" altLang="nl-BE" b="1" dirty="0">
                <a:solidFill>
                  <a:schemeClr val="tx1"/>
                </a:solidFill>
              </a:rPr>
              <a:t>Opdracht </a:t>
            </a:r>
            <a:r>
              <a:rPr lang="nl-BE" altLang="nl-BE" b="1" dirty="0" err="1">
                <a:solidFill>
                  <a:schemeClr val="tx1"/>
                </a:solidFill>
              </a:rPr>
              <a:t>Ecobos</a:t>
            </a:r>
            <a:r>
              <a:rPr lang="nl-BE" altLang="nl-BE" b="1" dirty="0">
                <a:solidFill>
                  <a:schemeClr val="tx1"/>
                </a:solidFill>
              </a:rPr>
              <a:t> 	</a:t>
            </a:r>
            <a:r>
              <a:rPr lang="nl-BE" altLang="nl-BE" b="1" dirty="0">
                <a:solidFill>
                  <a:schemeClr val="tx1"/>
                </a:solidFill>
                <a:sym typeface="Wingdings" panose="05000000000000000000" pitchFamily="2" charset="2"/>
              </a:rPr>
              <a:t></a:t>
            </a:r>
            <a:r>
              <a:rPr lang="nl-BE" altLang="nl-BE" b="1" dirty="0">
                <a:solidFill>
                  <a:schemeClr val="tx1"/>
                </a:solidFill>
              </a:rPr>
              <a:t>20% </a:t>
            </a:r>
            <a:br>
              <a:rPr lang="nl-BE" altLang="nl-BE" dirty="0"/>
            </a:br>
            <a:endParaRPr lang="nl-BE" altLang="nl-BE" dirty="0"/>
          </a:p>
          <a:p>
            <a:pPr eaLnBrk="1" hangingPunct="1">
              <a:defRPr/>
            </a:pPr>
            <a:r>
              <a:rPr lang="nl-BE" altLang="nl-BE" dirty="0"/>
              <a:t>50% examen: schriftelijk</a:t>
            </a:r>
          </a:p>
          <a:p>
            <a:pPr lvl="1" eaLnBrk="1" hangingPunct="1">
              <a:defRPr/>
            </a:pPr>
            <a:r>
              <a:rPr lang="nl-BE" altLang="nl-BE" b="1" dirty="0">
                <a:solidFill>
                  <a:schemeClr val="tx1"/>
                </a:solidFill>
              </a:rPr>
              <a:t>Meerkeuzevragen</a:t>
            </a:r>
          </a:p>
          <a:p>
            <a:pPr lvl="1" eaLnBrk="1" hangingPunct="1">
              <a:defRPr/>
            </a:pPr>
            <a:r>
              <a:rPr lang="nl-BE" altLang="nl-BE" b="1" dirty="0">
                <a:solidFill>
                  <a:schemeClr val="tx1"/>
                </a:solidFill>
              </a:rPr>
              <a:t>Open vragen</a:t>
            </a:r>
          </a:p>
          <a:p>
            <a:pPr lvl="1" eaLnBrk="1" hangingPunct="1">
              <a:defRPr/>
            </a:pPr>
            <a:r>
              <a:rPr lang="nl-BE" altLang="nl-BE" b="1" dirty="0">
                <a:solidFill>
                  <a:schemeClr val="tx1"/>
                </a:solidFill>
              </a:rPr>
              <a:t>Oplossen van case</a:t>
            </a:r>
          </a:p>
          <a:p>
            <a:pPr marL="411162" lvl="1" indent="0" eaLnBrk="1" hangingPunct="1">
              <a:buFont typeface="Georgia" panose="02040502050405020303" pitchFamily="18" charset="0"/>
              <a:buNone/>
              <a:defRPr/>
            </a:pPr>
            <a:br>
              <a:rPr lang="nl-BE" altLang="nl-BE" dirty="0"/>
            </a:br>
            <a:endParaRPr lang="nl-BE" altLang="nl-BE" dirty="0"/>
          </a:p>
          <a:p>
            <a:pPr eaLnBrk="1" hangingPunct="1">
              <a:buFontTx/>
              <a:buNone/>
              <a:defRPr/>
            </a:pPr>
            <a:endParaRPr lang="nl-BE" altLang="nl-BE" dirty="0"/>
          </a:p>
        </p:txBody>
      </p:sp>
      <p:sp>
        <p:nvSpPr>
          <p:cNvPr id="47107" name="Titel 1"/>
          <p:cNvSpPr>
            <a:spLocks noGrp="1"/>
          </p:cNvSpPr>
          <p:nvPr>
            <p:ph type="title"/>
          </p:nvPr>
        </p:nvSpPr>
        <p:spPr>
          <a:xfrm>
            <a:off x="1214438" y="214313"/>
            <a:ext cx="7443787" cy="1066800"/>
          </a:xfrm>
        </p:spPr>
        <p:txBody>
          <a:bodyPr/>
          <a:lstStyle/>
          <a:p>
            <a:pPr eaLnBrk="1" hangingPunct="1"/>
            <a:r>
              <a:rPr lang="nl-BE" altLang="nl-BE"/>
              <a:t>Examenvorm 1</a:t>
            </a:r>
            <a:r>
              <a:rPr lang="nl-BE" altLang="nl-BE" baseline="30000"/>
              <a:t>ste</a:t>
            </a:r>
            <a:r>
              <a:rPr lang="nl-BE" altLang="nl-BE"/>
              <a:t> zittijd</a:t>
            </a:r>
          </a:p>
        </p:txBody>
      </p:sp>
      <p:sp>
        <p:nvSpPr>
          <p:cNvPr id="2" name="Tijdelijke aanduiding voor dianummer 1"/>
          <p:cNvSpPr>
            <a:spLocks noGrp="1"/>
          </p:cNvSpPr>
          <p:nvPr>
            <p:ph type="sldNum" sz="quarter" idx="10"/>
          </p:nvPr>
        </p:nvSpPr>
        <p:spPr/>
        <p:txBody>
          <a:bodyPr/>
          <a:lstStyle/>
          <a:p>
            <a:pPr>
              <a:defRPr/>
            </a:pPr>
            <a:fld id="{1C4BD20B-2AB6-4561-8213-3FE7E7795FCC}" type="slidenum">
              <a:rPr lang="en-US"/>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jdelijke aanduiding voor inhoud 2"/>
          <p:cNvSpPr>
            <a:spLocks noGrp="1"/>
          </p:cNvSpPr>
          <p:nvPr>
            <p:ph idx="1"/>
          </p:nvPr>
        </p:nvSpPr>
        <p:spPr>
          <a:xfrm>
            <a:off x="428625" y="1428750"/>
            <a:ext cx="8229600" cy="5000625"/>
          </a:xfrm>
        </p:spPr>
        <p:txBody>
          <a:bodyPr/>
          <a:lstStyle/>
          <a:p>
            <a:pPr eaLnBrk="1" hangingPunct="1">
              <a:defRPr/>
            </a:pPr>
            <a:r>
              <a:rPr lang="nl-NL" dirty="0"/>
              <a:t>Let op!</a:t>
            </a:r>
          </a:p>
          <a:p>
            <a:pPr eaLnBrk="1" hangingPunct="1">
              <a:defRPr/>
            </a:pPr>
            <a:endParaRPr lang="nl-NL" dirty="0"/>
          </a:p>
          <a:p>
            <a:pPr eaLnBrk="1" hangingPunct="1">
              <a:defRPr/>
            </a:pPr>
            <a:r>
              <a:rPr lang="nl-NL" dirty="0"/>
              <a:t>Wie niet slaagt voor permanente evaluatie, kan maximaal 9/20 halen voor deze onderwijsactiviteit.</a:t>
            </a:r>
          </a:p>
          <a:p>
            <a:pPr marL="109537" indent="0" eaLnBrk="1" hangingPunct="1">
              <a:buFont typeface="Georgia" panose="02040502050405020303" pitchFamily="18" charset="0"/>
              <a:buNone/>
              <a:defRPr/>
            </a:pPr>
            <a:endParaRPr lang="nl-BE" dirty="0"/>
          </a:p>
          <a:p>
            <a:pPr eaLnBrk="1" hangingPunct="1">
              <a:defRPr/>
            </a:pPr>
            <a:r>
              <a:rPr lang="nl-NL" dirty="0"/>
              <a:t>Wie op het examen 6/20 of minder behaalt, kan maximaal 9/20 halen voor deze onderwijsactiviteit.</a:t>
            </a:r>
            <a:endParaRPr lang="nl-BE" dirty="0"/>
          </a:p>
          <a:p>
            <a:pPr eaLnBrk="1" hangingPunct="1">
              <a:buFont typeface="Georgia" panose="02040502050405020303" pitchFamily="18" charset="0"/>
              <a:buNone/>
              <a:defRPr/>
            </a:pPr>
            <a:br>
              <a:rPr lang="nl-BE" dirty="0"/>
            </a:br>
            <a:endParaRPr lang="nl-BE" dirty="0"/>
          </a:p>
          <a:p>
            <a:pPr eaLnBrk="1" hangingPunct="1">
              <a:buFontTx/>
              <a:buNone/>
              <a:defRPr/>
            </a:pPr>
            <a:endParaRPr lang="nl-BE" dirty="0"/>
          </a:p>
        </p:txBody>
      </p:sp>
      <p:sp>
        <p:nvSpPr>
          <p:cNvPr id="48131" name="Titel 1"/>
          <p:cNvSpPr>
            <a:spLocks noGrp="1"/>
          </p:cNvSpPr>
          <p:nvPr>
            <p:ph type="title"/>
          </p:nvPr>
        </p:nvSpPr>
        <p:spPr>
          <a:xfrm>
            <a:off x="1214438" y="214313"/>
            <a:ext cx="7443787" cy="1066800"/>
          </a:xfrm>
        </p:spPr>
        <p:txBody>
          <a:bodyPr/>
          <a:lstStyle/>
          <a:p>
            <a:pPr eaLnBrk="1" hangingPunct="1"/>
            <a:r>
              <a:rPr lang="nl-BE" altLang="nl-BE"/>
              <a:t>Examenvorm 1</a:t>
            </a:r>
            <a:r>
              <a:rPr lang="nl-BE" altLang="nl-BE" baseline="30000"/>
              <a:t>ste</a:t>
            </a:r>
            <a:r>
              <a:rPr lang="nl-BE" altLang="nl-BE"/>
              <a:t> zittijd</a:t>
            </a:r>
          </a:p>
        </p:txBody>
      </p:sp>
      <p:sp>
        <p:nvSpPr>
          <p:cNvPr id="2" name="Tijdelijke aanduiding voor dianummer 1"/>
          <p:cNvSpPr>
            <a:spLocks noGrp="1"/>
          </p:cNvSpPr>
          <p:nvPr>
            <p:ph type="sldNum" sz="quarter" idx="10"/>
          </p:nvPr>
        </p:nvSpPr>
        <p:spPr/>
        <p:txBody>
          <a:bodyPr/>
          <a:lstStyle/>
          <a:p>
            <a:pPr>
              <a:defRPr/>
            </a:pPr>
            <a:fld id="{5ABF7675-0318-418C-BBA0-91B428B17783}" type="slidenum">
              <a:rPr lang="en-US"/>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jdelijke aanduiding voor inhoud 2"/>
          <p:cNvSpPr>
            <a:spLocks noGrp="1"/>
          </p:cNvSpPr>
          <p:nvPr>
            <p:ph idx="1"/>
          </p:nvPr>
        </p:nvSpPr>
        <p:spPr>
          <a:xfrm>
            <a:off x="428625" y="1428750"/>
            <a:ext cx="8229600" cy="5000625"/>
          </a:xfrm>
        </p:spPr>
        <p:txBody>
          <a:bodyPr/>
          <a:lstStyle/>
          <a:p>
            <a:pPr eaLnBrk="1" hangingPunct="1"/>
            <a:r>
              <a:rPr lang="nl-BE" altLang="nl-BE" dirty="0"/>
              <a:t>100% examen LP:</a:t>
            </a:r>
          </a:p>
          <a:p>
            <a:pPr lvl="1" eaLnBrk="1" hangingPunct="1"/>
            <a:r>
              <a:rPr lang="nl-BE" altLang="nl-BE" dirty="0">
                <a:solidFill>
                  <a:schemeClr val="tx1"/>
                </a:solidFill>
              </a:rPr>
              <a:t>Meerkeuzevragen</a:t>
            </a:r>
          </a:p>
          <a:p>
            <a:pPr lvl="1" eaLnBrk="1" hangingPunct="1"/>
            <a:r>
              <a:rPr lang="nl-BE" altLang="nl-BE" dirty="0">
                <a:solidFill>
                  <a:schemeClr val="tx1"/>
                </a:solidFill>
              </a:rPr>
              <a:t>Open vragen</a:t>
            </a:r>
          </a:p>
          <a:p>
            <a:pPr lvl="1" eaLnBrk="1" hangingPunct="1"/>
            <a:r>
              <a:rPr lang="nl-BE" altLang="nl-BE" dirty="0">
                <a:solidFill>
                  <a:schemeClr val="tx1"/>
                </a:solidFill>
              </a:rPr>
              <a:t>Oplossen van een case</a:t>
            </a:r>
            <a:br>
              <a:rPr lang="nl-BE" altLang="nl-BE" b="1" dirty="0">
                <a:solidFill>
                  <a:schemeClr val="tx1"/>
                </a:solidFill>
              </a:rPr>
            </a:br>
            <a:endParaRPr lang="nl-BE" altLang="nl-BE" b="1" dirty="0">
              <a:solidFill>
                <a:schemeClr val="tx1"/>
              </a:solidFill>
            </a:endParaRPr>
          </a:p>
          <a:p>
            <a:pPr lvl="1" eaLnBrk="1" hangingPunct="1"/>
            <a:r>
              <a:rPr lang="nl-BE" altLang="nl-BE" dirty="0">
                <a:solidFill>
                  <a:srgbClr val="80B23E"/>
                </a:solidFill>
              </a:rPr>
              <a:t>Praktijkvraag procesmodellering (</a:t>
            </a:r>
            <a:r>
              <a:rPr lang="nl-BE" altLang="nl-BE" dirty="0" err="1">
                <a:solidFill>
                  <a:srgbClr val="80B23E"/>
                </a:solidFill>
              </a:rPr>
              <a:t>Bizagi</a:t>
            </a:r>
            <a:r>
              <a:rPr lang="nl-BE" altLang="nl-BE" dirty="0">
                <a:solidFill>
                  <a:srgbClr val="80B23E"/>
                </a:solidFill>
              </a:rPr>
              <a:t>)</a:t>
            </a:r>
          </a:p>
          <a:p>
            <a:pPr lvl="1" eaLnBrk="1" hangingPunct="1"/>
            <a:r>
              <a:rPr lang="nl-BE" altLang="nl-BE" dirty="0">
                <a:solidFill>
                  <a:srgbClr val="80B23E"/>
                </a:solidFill>
              </a:rPr>
              <a:t>Praktijkvraag SAP Business </a:t>
            </a:r>
            <a:r>
              <a:rPr lang="nl-BE" altLang="nl-BE" dirty="0" err="1">
                <a:solidFill>
                  <a:srgbClr val="80B23E"/>
                </a:solidFill>
              </a:rPr>
              <a:t>One</a:t>
            </a:r>
            <a:endParaRPr lang="nl-BE" altLang="nl-BE" dirty="0">
              <a:solidFill>
                <a:srgbClr val="80B23E"/>
              </a:solidFill>
            </a:endParaRPr>
          </a:p>
          <a:p>
            <a:pPr eaLnBrk="1" hangingPunct="1">
              <a:buFontTx/>
              <a:buNone/>
            </a:pPr>
            <a:br>
              <a:rPr lang="nl-BE" altLang="nl-BE" dirty="0"/>
            </a:br>
            <a:endParaRPr lang="nl-BE" altLang="nl-BE" dirty="0"/>
          </a:p>
          <a:p>
            <a:pPr eaLnBrk="1" hangingPunct="1">
              <a:buFontTx/>
              <a:buNone/>
            </a:pPr>
            <a:endParaRPr lang="nl-BE" altLang="nl-BE" dirty="0"/>
          </a:p>
        </p:txBody>
      </p:sp>
      <p:sp>
        <p:nvSpPr>
          <p:cNvPr id="49155" name="Titel 1"/>
          <p:cNvSpPr>
            <a:spLocks noGrp="1"/>
          </p:cNvSpPr>
          <p:nvPr>
            <p:ph type="title"/>
          </p:nvPr>
        </p:nvSpPr>
        <p:spPr>
          <a:xfrm>
            <a:off x="1214438" y="214313"/>
            <a:ext cx="7443787" cy="1066800"/>
          </a:xfrm>
        </p:spPr>
        <p:txBody>
          <a:bodyPr/>
          <a:lstStyle/>
          <a:p>
            <a:pPr eaLnBrk="1" hangingPunct="1"/>
            <a:r>
              <a:rPr lang="nl-BE" altLang="nl-BE"/>
              <a:t>Examenvorm 2</a:t>
            </a:r>
            <a:r>
              <a:rPr lang="nl-BE" altLang="nl-BE" baseline="30000"/>
              <a:t>de</a:t>
            </a:r>
            <a:r>
              <a:rPr lang="nl-BE" altLang="nl-BE"/>
              <a:t> zittijd</a:t>
            </a:r>
          </a:p>
        </p:txBody>
      </p:sp>
      <p:sp>
        <p:nvSpPr>
          <p:cNvPr id="2" name="Tijdelijke aanduiding voor dianummer 1"/>
          <p:cNvSpPr>
            <a:spLocks noGrp="1"/>
          </p:cNvSpPr>
          <p:nvPr>
            <p:ph type="sldNum" sz="quarter" idx="10"/>
          </p:nvPr>
        </p:nvSpPr>
        <p:spPr/>
        <p:txBody>
          <a:bodyPr/>
          <a:lstStyle/>
          <a:p>
            <a:pPr>
              <a:defRPr/>
            </a:pPr>
            <a:fld id="{78CF7CAF-1409-4B3F-9188-414425A354E7}" type="slidenum">
              <a:rPr lang="en-US"/>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jdelijke aanduiding voor inhoud 2"/>
          <p:cNvSpPr>
            <a:spLocks noGrp="1"/>
          </p:cNvSpPr>
          <p:nvPr>
            <p:ph idx="1"/>
          </p:nvPr>
        </p:nvSpPr>
        <p:spPr>
          <a:xfrm>
            <a:off x="428625" y="1428750"/>
            <a:ext cx="8464550" cy="5000625"/>
          </a:xfrm>
        </p:spPr>
        <p:txBody>
          <a:bodyPr/>
          <a:lstStyle/>
          <a:p>
            <a:pPr eaLnBrk="1" hangingPunct="1">
              <a:defRPr/>
            </a:pPr>
            <a:r>
              <a:rPr lang="nl-BE" dirty="0">
                <a:sym typeface="Wingdings" pitchFamily="2" charset="2"/>
              </a:rPr>
              <a:t>Elke student werkt deze opdracht individueel uit.</a:t>
            </a:r>
          </a:p>
          <a:p>
            <a:pPr eaLnBrk="1" hangingPunct="1">
              <a:defRPr/>
            </a:pPr>
            <a:endParaRPr lang="nl-BE" dirty="0">
              <a:sym typeface="Wingdings" pitchFamily="2" charset="2"/>
            </a:endParaRPr>
          </a:p>
          <a:p>
            <a:pPr eaLnBrk="1" hangingPunct="1">
              <a:defRPr/>
            </a:pPr>
            <a:r>
              <a:rPr lang="nl-BE" dirty="0">
                <a:sym typeface="Wingdings" pitchFamily="2" charset="2"/>
              </a:rPr>
              <a:t>Doel: aan de hand van een business case uitgewerkt in SAP Business </a:t>
            </a:r>
            <a:r>
              <a:rPr lang="nl-BE" dirty="0" err="1">
                <a:sym typeface="Wingdings" pitchFamily="2" charset="2"/>
              </a:rPr>
              <a:t>One</a:t>
            </a:r>
            <a:r>
              <a:rPr lang="nl-BE" dirty="0">
                <a:sym typeface="Wingdings" pitchFamily="2" charset="2"/>
              </a:rPr>
              <a:t> inzicht krijgen in de samenhang tussen bedrijfsprocessen</a:t>
            </a:r>
          </a:p>
          <a:p>
            <a:pPr marL="703263" lvl="2" indent="0" eaLnBrk="1" hangingPunct="1">
              <a:buFont typeface="Wingdings 2" panose="05020102010507070707" pitchFamily="18" charset="2"/>
              <a:buNone/>
              <a:defRPr/>
            </a:pPr>
            <a:endParaRPr lang="nl-BE" dirty="0">
              <a:sym typeface="Wingdings" pitchFamily="2" charset="2"/>
            </a:endParaRPr>
          </a:p>
          <a:p>
            <a:pPr marL="109537" indent="0" eaLnBrk="1" hangingPunct="1">
              <a:buFont typeface="Georgia" panose="02040502050405020303" pitchFamily="18" charset="0"/>
              <a:buNone/>
              <a:defRPr/>
            </a:pPr>
            <a:endParaRPr lang="nl-BE" dirty="0">
              <a:sym typeface="Wingdings" pitchFamily="2" charset="2"/>
            </a:endParaRPr>
          </a:p>
          <a:p>
            <a:pPr marL="109537" indent="0" eaLnBrk="1" hangingPunct="1">
              <a:buFont typeface="Georgia" panose="02040502050405020303" pitchFamily="18" charset="0"/>
              <a:buNone/>
              <a:defRPr/>
            </a:pPr>
            <a:endParaRPr lang="nl-BE" dirty="0">
              <a:sym typeface="Wingdings" pitchFamily="2" charset="2"/>
            </a:endParaRPr>
          </a:p>
          <a:p>
            <a:pPr marL="409575" lvl="1" indent="0" eaLnBrk="1" hangingPunct="1">
              <a:buFont typeface="Georgia" panose="02040502050405020303" pitchFamily="18" charset="0"/>
              <a:buNone/>
              <a:defRPr/>
            </a:pPr>
            <a:endParaRPr lang="nl-BE" dirty="0">
              <a:sym typeface="Wingdings" pitchFamily="2" charset="2"/>
            </a:endParaRPr>
          </a:p>
          <a:p>
            <a:pPr eaLnBrk="1" hangingPunct="1">
              <a:defRPr/>
            </a:pPr>
            <a:endParaRPr lang="nl-NL" dirty="0"/>
          </a:p>
        </p:txBody>
      </p:sp>
      <p:sp>
        <p:nvSpPr>
          <p:cNvPr id="50179" name="Titel 1"/>
          <p:cNvSpPr>
            <a:spLocks noGrp="1"/>
          </p:cNvSpPr>
          <p:nvPr>
            <p:ph type="title"/>
          </p:nvPr>
        </p:nvSpPr>
        <p:spPr>
          <a:xfrm>
            <a:off x="1214438" y="214313"/>
            <a:ext cx="7443787" cy="1066800"/>
          </a:xfrm>
        </p:spPr>
        <p:txBody>
          <a:bodyPr/>
          <a:lstStyle/>
          <a:p>
            <a:pPr eaLnBrk="1" hangingPunct="1"/>
            <a:r>
              <a:rPr lang="nl-BE" altLang="nl-BE"/>
              <a:t>PE-opdracht Ecobos: 20%</a:t>
            </a:r>
            <a:endParaRPr lang="nl-NL" altLang="nl-BE"/>
          </a:p>
        </p:txBody>
      </p:sp>
      <p:sp>
        <p:nvSpPr>
          <p:cNvPr id="2" name="Tijdelijke aanduiding voor dianummer 1"/>
          <p:cNvSpPr>
            <a:spLocks noGrp="1"/>
          </p:cNvSpPr>
          <p:nvPr>
            <p:ph type="sldNum" sz="quarter" idx="10"/>
          </p:nvPr>
        </p:nvSpPr>
        <p:spPr/>
        <p:txBody>
          <a:bodyPr/>
          <a:lstStyle/>
          <a:p>
            <a:pPr>
              <a:defRPr/>
            </a:pPr>
            <a:fld id="{6D081284-A7FE-4E5E-AC0A-BCFCFC776E3E}" type="slidenum">
              <a:rPr lang="en-US"/>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jdelijke aanduiding voor inhoud 2"/>
          <p:cNvSpPr>
            <a:spLocks noGrp="1"/>
          </p:cNvSpPr>
          <p:nvPr>
            <p:ph idx="1"/>
          </p:nvPr>
        </p:nvSpPr>
        <p:spPr>
          <a:xfrm>
            <a:off x="428625" y="1428750"/>
            <a:ext cx="8229600" cy="5000625"/>
          </a:xfrm>
        </p:spPr>
        <p:txBody>
          <a:bodyPr/>
          <a:lstStyle/>
          <a:p>
            <a:pPr eaLnBrk="1" hangingPunct="1"/>
            <a:r>
              <a:rPr lang="nl-BE" altLang="nl-NL">
                <a:sym typeface="Wingdings" panose="05000000000000000000" pitchFamily="2" charset="2"/>
              </a:rPr>
              <a:t>Studenten werken deze opdracht uit in groepjes van 4 studenten.</a:t>
            </a:r>
            <a:br>
              <a:rPr lang="nl-BE" altLang="nl-NL">
                <a:sym typeface="Wingdings" panose="05000000000000000000" pitchFamily="2" charset="2"/>
              </a:rPr>
            </a:br>
            <a:endParaRPr lang="nl-BE" altLang="nl-NL">
              <a:sym typeface="Wingdings" panose="05000000000000000000" pitchFamily="2" charset="2"/>
            </a:endParaRPr>
          </a:p>
          <a:p>
            <a:pPr eaLnBrk="1" hangingPunct="1"/>
            <a:r>
              <a:rPr lang="nl-BE" altLang="nl-NL">
                <a:sym typeface="Wingdings" panose="05000000000000000000" pitchFamily="2" charset="2"/>
              </a:rPr>
              <a:t>Doel: Interview afnemen omtrent gangbaar bedrijfsproces, dit proces modelleren en waar mogelijk verbeteren</a:t>
            </a:r>
          </a:p>
          <a:p>
            <a:pPr marL="409575" lvl="1" indent="0" eaLnBrk="1" hangingPunct="1">
              <a:buFont typeface="Georgia" panose="02040502050405020303" pitchFamily="18" charset="0"/>
              <a:buNone/>
            </a:pPr>
            <a:br>
              <a:rPr lang="nl-BE" altLang="nl-NL">
                <a:sym typeface="Wingdings" panose="05000000000000000000" pitchFamily="2" charset="2"/>
              </a:rPr>
            </a:br>
            <a:endParaRPr lang="nl-BE" altLang="nl-NL">
              <a:sym typeface="Wingdings" panose="05000000000000000000" pitchFamily="2" charset="2"/>
            </a:endParaRPr>
          </a:p>
          <a:p>
            <a:pPr eaLnBrk="1" hangingPunct="1"/>
            <a:endParaRPr lang="nl-BE" altLang="nl-NL"/>
          </a:p>
        </p:txBody>
      </p:sp>
      <p:sp>
        <p:nvSpPr>
          <p:cNvPr id="51203" name="Titel 1"/>
          <p:cNvSpPr>
            <a:spLocks noGrp="1"/>
          </p:cNvSpPr>
          <p:nvPr>
            <p:ph type="title"/>
          </p:nvPr>
        </p:nvSpPr>
        <p:spPr>
          <a:xfrm>
            <a:off x="1214438" y="214313"/>
            <a:ext cx="7443787" cy="1066800"/>
          </a:xfrm>
        </p:spPr>
        <p:txBody>
          <a:bodyPr/>
          <a:lstStyle/>
          <a:p>
            <a:pPr eaLnBrk="1" hangingPunct="1"/>
            <a:r>
              <a:rPr lang="nl-BE" altLang="nl-BE"/>
              <a:t>PE-opdracht BPMN: </a:t>
            </a:r>
            <a:r>
              <a:rPr lang="nl-BE" altLang="nl-BE">
                <a:sym typeface="Wingdings" panose="05000000000000000000" pitchFamily="2" charset="2"/>
              </a:rPr>
              <a:t>30% </a:t>
            </a:r>
          </a:p>
        </p:txBody>
      </p:sp>
      <p:sp>
        <p:nvSpPr>
          <p:cNvPr id="3" name="Tijdelijke aanduiding voor dianummer 2"/>
          <p:cNvSpPr>
            <a:spLocks noGrp="1"/>
          </p:cNvSpPr>
          <p:nvPr>
            <p:ph type="sldNum" sz="quarter" idx="10"/>
          </p:nvPr>
        </p:nvSpPr>
        <p:spPr/>
        <p:txBody>
          <a:bodyPr/>
          <a:lstStyle/>
          <a:p>
            <a:pPr>
              <a:defRPr/>
            </a:pPr>
            <a:fld id="{94FCACC2-8404-46C8-AD62-F68BD1168B31}" type="slidenum">
              <a:rPr lang="en-US"/>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jdelijke aanduiding voor inhoud 2"/>
          <p:cNvSpPr>
            <a:spLocks noGrp="1"/>
          </p:cNvSpPr>
          <p:nvPr>
            <p:ph idx="1"/>
          </p:nvPr>
        </p:nvSpPr>
        <p:spPr>
          <a:xfrm>
            <a:off x="428625" y="1428750"/>
            <a:ext cx="8229600" cy="5000625"/>
          </a:xfrm>
        </p:spPr>
        <p:txBody>
          <a:bodyPr/>
          <a:lstStyle/>
          <a:p>
            <a:pPr marL="409575" lvl="1" indent="0" eaLnBrk="1" hangingPunct="1">
              <a:buFont typeface="Georgia" panose="02040502050405020303" pitchFamily="18" charset="0"/>
              <a:buNone/>
            </a:pPr>
            <a:br>
              <a:rPr lang="nl-BE" altLang="nl-NL" dirty="0">
                <a:sym typeface="Wingdings" panose="05000000000000000000" pitchFamily="2" charset="2"/>
              </a:rPr>
            </a:br>
            <a:endParaRPr lang="nl-BE" altLang="nl-NL" dirty="0">
              <a:sym typeface="Wingdings" panose="05000000000000000000" pitchFamily="2" charset="2"/>
            </a:endParaRPr>
          </a:p>
          <a:p>
            <a:pPr eaLnBrk="1" hangingPunct="1"/>
            <a:endParaRPr lang="nl-BE" altLang="nl-NL" dirty="0"/>
          </a:p>
        </p:txBody>
      </p:sp>
      <p:sp>
        <p:nvSpPr>
          <p:cNvPr id="51203" name="Titel 1"/>
          <p:cNvSpPr>
            <a:spLocks noGrp="1"/>
          </p:cNvSpPr>
          <p:nvPr>
            <p:ph type="title"/>
          </p:nvPr>
        </p:nvSpPr>
        <p:spPr>
          <a:xfrm>
            <a:off x="1214438" y="214313"/>
            <a:ext cx="7443787" cy="1066800"/>
          </a:xfrm>
        </p:spPr>
        <p:txBody>
          <a:bodyPr/>
          <a:lstStyle/>
          <a:p>
            <a:pPr eaLnBrk="1" hangingPunct="1"/>
            <a:r>
              <a:rPr lang="nl-BE" altLang="nl-BE"/>
              <a:t>PE-opdracht BPMN: </a:t>
            </a:r>
            <a:r>
              <a:rPr lang="nl-BE" altLang="nl-BE">
                <a:sym typeface="Wingdings" panose="05000000000000000000" pitchFamily="2" charset="2"/>
              </a:rPr>
              <a:t>30% </a:t>
            </a:r>
          </a:p>
        </p:txBody>
      </p:sp>
      <p:graphicFrame>
        <p:nvGraphicFramePr>
          <p:cNvPr id="2" name="Tabel 1"/>
          <p:cNvGraphicFramePr>
            <a:graphicFrameLocks noGrp="1"/>
          </p:cNvGraphicFramePr>
          <p:nvPr>
            <p:extLst>
              <p:ext uri="{D42A27DB-BD31-4B8C-83A1-F6EECF244321}">
                <p14:modId xmlns:p14="http://schemas.microsoft.com/office/powerpoint/2010/main" val="2846534869"/>
              </p:ext>
            </p:extLst>
          </p:nvPr>
        </p:nvGraphicFramePr>
        <p:xfrm>
          <a:off x="292796" y="1556792"/>
          <a:ext cx="8065392" cy="4390999"/>
        </p:xfrm>
        <a:graphic>
          <a:graphicData uri="http://schemas.openxmlformats.org/drawingml/2006/table">
            <a:tbl>
              <a:tblPr firstRow="1" bandRow="1">
                <a:tableStyleId>{5C22544A-7EE6-4342-B048-85BDC9FD1C3A}</a:tableStyleId>
              </a:tblPr>
              <a:tblGrid>
                <a:gridCol w="4567236">
                  <a:extLst>
                    <a:ext uri="{9D8B030D-6E8A-4147-A177-3AD203B41FA5}">
                      <a16:colId xmlns:a16="http://schemas.microsoft.com/office/drawing/2014/main" val="20000"/>
                    </a:ext>
                  </a:extLst>
                </a:gridCol>
                <a:gridCol w="3498156">
                  <a:extLst>
                    <a:ext uri="{9D8B030D-6E8A-4147-A177-3AD203B41FA5}">
                      <a16:colId xmlns:a16="http://schemas.microsoft.com/office/drawing/2014/main" val="20001"/>
                    </a:ext>
                  </a:extLst>
                </a:gridCol>
              </a:tblGrid>
              <a:tr h="475851">
                <a:tc>
                  <a:txBody>
                    <a:bodyPr/>
                    <a:lstStyle/>
                    <a:p>
                      <a:r>
                        <a:rPr lang="nl-BE" sz="1800" dirty="0" err="1"/>
                        <a:t>To</a:t>
                      </a:r>
                      <a:r>
                        <a:rPr lang="nl-BE" sz="1800" baseline="0" dirty="0"/>
                        <a:t> Do</a:t>
                      </a:r>
                      <a:endParaRPr lang="nl-BE" sz="1800" dirty="0"/>
                    </a:p>
                  </a:txBody>
                  <a:tcPr marL="91445" marR="91445" marT="45734" marB="45734"/>
                </a:tc>
                <a:tc>
                  <a:txBody>
                    <a:bodyPr/>
                    <a:lstStyle/>
                    <a:p>
                      <a:r>
                        <a:rPr lang="nl-BE" sz="1800" dirty="0"/>
                        <a:t>Deadline</a:t>
                      </a:r>
                    </a:p>
                  </a:txBody>
                  <a:tcPr marL="91445" marR="91445" marT="45734" marB="45734"/>
                </a:tc>
                <a:extLst>
                  <a:ext uri="{0D108BD9-81ED-4DB2-BD59-A6C34878D82A}">
                    <a16:rowId xmlns:a16="http://schemas.microsoft.com/office/drawing/2014/main" val="10000"/>
                  </a:ext>
                </a:extLst>
              </a:tr>
              <a:tr h="482459">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l-BE" sz="1800" dirty="0">
                          <a:sym typeface="Wingdings" panose="05000000000000000000" pitchFamily="2" charset="2"/>
                        </a:rPr>
                        <a:t>Vragenlijst en details</a:t>
                      </a:r>
                      <a:r>
                        <a:rPr lang="nl-BE" sz="1800" baseline="0" dirty="0">
                          <a:sym typeface="Wingdings" panose="05000000000000000000" pitchFamily="2" charset="2"/>
                        </a:rPr>
                        <a:t> afspraak uploaden</a:t>
                      </a:r>
                    </a:p>
                    <a:p>
                      <a:pPr marL="0" marR="0" lvl="1" indent="0" algn="l" defTabSz="914400" rtl="0" eaLnBrk="1" fontAlgn="auto" latinLnBrk="0" hangingPunct="1">
                        <a:lnSpc>
                          <a:spcPct val="100000"/>
                        </a:lnSpc>
                        <a:spcBef>
                          <a:spcPts val="0"/>
                        </a:spcBef>
                        <a:spcAft>
                          <a:spcPts val="0"/>
                        </a:spcAft>
                        <a:buClrTx/>
                        <a:buSzTx/>
                        <a:buFontTx/>
                        <a:buNone/>
                        <a:tabLst/>
                        <a:defRPr/>
                      </a:pPr>
                      <a:endParaRPr lang="nl-BE" sz="1800" dirty="0">
                        <a:sym typeface="Wingdings" panose="05000000000000000000" pitchFamily="2" charset="2"/>
                      </a:endParaRPr>
                    </a:p>
                  </a:txBody>
                  <a:tcPr marL="91445" marR="91445" marT="45734" marB="45734"/>
                </a:tc>
                <a:tc>
                  <a:txBody>
                    <a:bodyPr/>
                    <a:lstStyle/>
                    <a:p>
                      <a:r>
                        <a:rPr lang="nl-BE" sz="1800" dirty="0"/>
                        <a:t>Ma 26/02</a:t>
                      </a:r>
                    </a:p>
                  </a:txBody>
                  <a:tcPr marL="91445" marR="91445" marT="45734" marB="45734"/>
                </a:tc>
                <a:extLst>
                  <a:ext uri="{0D108BD9-81ED-4DB2-BD59-A6C34878D82A}">
                    <a16:rowId xmlns:a16="http://schemas.microsoft.com/office/drawing/2014/main" val="10001"/>
                  </a:ext>
                </a:extLst>
              </a:tr>
              <a:tr h="540225">
                <a:tc>
                  <a:txBody>
                    <a:bodyPr/>
                    <a:lstStyle/>
                    <a:p>
                      <a:r>
                        <a:rPr lang="nl-BE" sz="1800" dirty="0"/>
                        <a:t>Deadline afnemen interview</a:t>
                      </a:r>
                    </a:p>
                  </a:txBody>
                  <a:tcPr marL="91445" marR="91445" marT="45734" marB="45734"/>
                </a:tc>
                <a:tc>
                  <a:txBody>
                    <a:bodyPr/>
                    <a:lstStyle/>
                    <a:p>
                      <a:r>
                        <a:rPr lang="nl-BE" sz="1800" dirty="0"/>
                        <a:t>Ma 19/03</a:t>
                      </a:r>
                    </a:p>
                  </a:txBody>
                  <a:tcPr marL="91445" marR="91445" marT="45734" marB="45734"/>
                </a:tc>
                <a:extLst>
                  <a:ext uri="{0D108BD9-81ED-4DB2-BD59-A6C34878D82A}">
                    <a16:rowId xmlns:a16="http://schemas.microsoft.com/office/drawing/2014/main" val="3880091213"/>
                  </a:ext>
                </a:extLst>
              </a:tr>
              <a:tr h="1546067">
                <a:tc>
                  <a:txBody>
                    <a:bodyPr/>
                    <a:lstStyle/>
                    <a:p>
                      <a:r>
                        <a:rPr lang="nl-BE" sz="1800" dirty="0"/>
                        <a:t>Rapport</a:t>
                      </a:r>
                      <a:r>
                        <a:rPr lang="nl-BE" sz="1800" baseline="0" dirty="0"/>
                        <a:t> gemodelleerd proces met suggesties ter verbetering, BPMN-schema in </a:t>
                      </a:r>
                      <a:r>
                        <a:rPr lang="nl-BE" sz="1800" baseline="0" dirty="0" err="1"/>
                        <a:t>Bizagi</a:t>
                      </a:r>
                      <a:r>
                        <a:rPr lang="nl-BE" sz="1800" baseline="0" dirty="0"/>
                        <a:t> en presentatie uploaden</a:t>
                      </a:r>
                      <a:endParaRPr lang="nl-BE" sz="1800" dirty="0"/>
                    </a:p>
                  </a:txBody>
                  <a:tcPr marL="91445" marR="91445" marT="45734" marB="45734"/>
                </a:tc>
                <a:tc>
                  <a:txBody>
                    <a:bodyPr/>
                    <a:lstStyle/>
                    <a:p>
                      <a:r>
                        <a:rPr lang="nl-BE" sz="1800" dirty="0"/>
                        <a:t>Wo 28/03 2 APP BIT 2 - TVE</a:t>
                      </a:r>
                    </a:p>
                    <a:p>
                      <a:endParaRPr lang="nl-BE" sz="1800" dirty="0"/>
                    </a:p>
                    <a:p>
                      <a:r>
                        <a:rPr lang="nl-BE" sz="1800" dirty="0"/>
                        <a:t>Vr 30/03 2 APP BIT 1 - ET</a:t>
                      </a:r>
                    </a:p>
                  </a:txBody>
                  <a:tcPr marL="91445" marR="91445" marT="45734" marB="45734"/>
                </a:tc>
                <a:extLst>
                  <a:ext uri="{0D108BD9-81ED-4DB2-BD59-A6C34878D82A}">
                    <a16:rowId xmlns:a16="http://schemas.microsoft.com/office/drawing/2014/main" val="10002"/>
                  </a:ext>
                </a:extLst>
              </a:tr>
              <a:tr h="482459">
                <a:tc>
                  <a:txBody>
                    <a:bodyPr/>
                    <a:lstStyle/>
                    <a:p>
                      <a:r>
                        <a:rPr lang="nl-BE" sz="1800" dirty="0" err="1"/>
                        <a:t>Pecha</a:t>
                      </a:r>
                      <a:r>
                        <a:rPr lang="nl-BE" sz="1800" baseline="0" dirty="0"/>
                        <a:t> </a:t>
                      </a:r>
                      <a:r>
                        <a:rPr lang="nl-BE" sz="1800" baseline="0" dirty="0" err="1"/>
                        <a:t>Kucha</a:t>
                      </a:r>
                      <a:r>
                        <a:rPr lang="nl-BE" sz="1800" baseline="0" dirty="0"/>
                        <a:t> presentatie geven</a:t>
                      </a:r>
                    </a:p>
                    <a:p>
                      <a:endParaRPr lang="nl-BE" sz="1800" dirty="0"/>
                    </a:p>
                  </a:txBody>
                  <a:tcPr marL="91445" marR="91445" marT="45734" marB="45734"/>
                </a:tc>
                <a:tc>
                  <a:txBody>
                    <a:bodyPr/>
                    <a:lstStyle/>
                    <a:p>
                      <a:r>
                        <a:rPr lang="nl-BE" sz="1800" dirty="0"/>
                        <a:t>Wo 28/03 2 APP BIT 2 - TVE</a:t>
                      </a:r>
                    </a:p>
                    <a:p>
                      <a:endParaRPr lang="nl-BE" sz="1800" dirty="0"/>
                    </a:p>
                    <a:p>
                      <a:r>
                        <a:rPr lang="nl-BE" sz="1800" dirty="0"/>
                        <a:t>Vr 30/03 2 APP BIT 1 - ET</a:t>
                      </a:r>
                    </a:p>
                  </a:txBody>
                  <a:tcPr marL="91445" marR="91445" marT="45734" marB="45734"/>
                </a:tc>
                <a:extLst>
                  <a:ext uri="{0D108BD9-81ED-4DB2-BD59-A6C34878D82A}">
                    <a16:rowId xmlns:a16="http://schemas.microsoft.com/office/drawing/2014/main" val="10003"/>
                  </a:ext>
                </a:extLst>
              </a:tr>
            </a:tbl>
          </a:graphicData>
        </a:graphic>
      </p:graphicFrame>
      <p:sp>
        <p:nvSpPr>
          <p:cNvPr id="3" name="Tijdelijke aanduiding voor dianummer 2"/>
          <p:cNvSpPr>
            <a:spLocks noGrp="1"/>
          </p:cNvSpPr>
          <p:nvPr>
            <p:ph type="sldNum" sz="quarter" idx="10"/>
          </p:nvPr>
        </p:nvSpPr>
        <p:spPr/>
        <p:txBody>
          <a:bodyPr/>
          <a:lstStyle/>
          <a:p>
            <a:pPr>
              <a:defRPr/>
            </a:pPr>
            <a:fld id="{94FCACC2-8404-46C8-AD62-F68BD1168B31}" type="slidenum">
              <a:rPr lang="en-US"/>
              <a:pPr>
                <a:defRPr/>
              </a:pPr>
              <a:t>39</a:t>
            </a:fld>
            <a:endParaRPr lang="en-US"/>
          </a:p>
        </p:txBody>
      </p:sp>
    </p:spTree>
    <p:extLst>
      <p:ext uri="{BB962C8B-B14F-4D97-AF65-F5344CB8AC3E}">
        <p14:creationId xmlns:p14="http://schemas.microsoft.com/office/powerpoint/2010/main" val="4131780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el 1"/>
          <p:cNvSpPr>
            <a:spLocks noGrp="1"/>
          </p:cNvSpPr>
          <p:nvPr>
            <p:ph type="ctrTitle"/>
          </p:nvPr>
        </p:nvSpPr>
        <p:spPr>
          <a:xfrm>
            <a:off x="2268538" y="1773238"/>
            <a:ext cx="6646862" cy="1584325"/>
          </a:xfrm>
        </p:spPr>
        <p:txBody>
          <a:bodyPr/>
          <a:lstStyle/>
          <a:p>
            <a:pPr eaLnBrk="1" hangingPunct="1"/>
            <a:r>
              <a:rPr lang="fr-BE" altLang="nl-NL" sz="5400"/>
              <a:t>Businessprocessen </a:t>
            </a:r>
            <a:endParaRPr lang="nl-NL" altLang="nl-NL"/>
          </a:p>
        </p:txBody>
      </p:sp>
      <p:sp>
        <p:nvSpPr>
          <p:cNvPr id="9219" name="Ondertitel 2"/>
          <p:cNvSpPr>
            <a:spLocks noGrp="1"/>
          </p:cNvSpPr>
          <p:nvPr>
            <p:ph type="subTitle" idx="1"/>
          </p:nvPr>
        </p:nvSpPr>
        <p:spPr>
          <a:xfrm>
            <a:off x="755650" y="3714750"/>
            <a:ext cx="8159750" cy="1752600"/>
          </a:xfrm>
        </p:spPr>
        <p:txBody>
          <a:bodyPr/>
          <a:lstStyle/>
          <a:p>
            <a:pPr marL="63500" eaLnBrk="1" hangingPunct="1">
              <a:defRPr/>
            </a:pPr>
            <a:r>
              <a:rPr lang="fr-BE" altLang="nl-BE" sz="4000"/>
              <a:t>Inleiding en afspraken</a:t>
            </a:r>
            <a:endParaRPr lang="nl-NL" altLang="nl-BE"/>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jdelijke aanduiding voor inhoud 2"/>
          <p:cNvSpPr>
            <a:spLocks noGrp="1"/>
          </p:cNvSpPr>
          <p:nvPr>
            <p:ph idx="1"/>
          </p:nvPr>
        </p:nvSpPr>
        <p:spPr>
          <a:xfrm>
            <a:off x="428625" y="1428750"/>
            <a:ext cx="8229600" cy="5000625"/>
          </a:xfrm>
        </p:spPr>
        <p:txBody>
          <a:bodyPr/>
          <a:lstStyle/>
          <a:p>
            <a:pPr eaLnBrk="1" hangingPunct="1">
              <a:defRPr/>
            </a:pPr>
            <a:r>
              <a:rPr lang="nl-BE" altLang="nl-BE" b="1" dirty="0"/>
              <a:t>VANDAAG!</a:t>
            </a:r>
            <a:br>
              <a:rPr lang="nl-BE" altLang="nl-BE" dirty="0"/>
            </a:br>
            <a:r>
              <a:rPr lang="nl-BE" altLang="nl-BE" dirty="0"/>
              <a:t>Stap 1: Samenstellen team</a:t>
            </a:r>
          </a:p>
          <a:p>
            <a:pPr lvl="1" eaLnBrk="1" hangingPunct="1">
              <a:defRPr/>
            </a:pPr>
            <a:r>
              <a:rPr lang="nl-BE" altLang="nl-BE" b="1" dirty="0">
                <a:solidFill>
                  <a:schemeClr val="tx1"/>
                </a:solidFill>
              </a:rPr>
              <a:t>Een team = 4 studenten</a:t>
            </a:r>
            <a:br>
              <a:rPr lang="nl-BE" altLang="nl-BE" b="1" dirty="0">
                <a:solidFill>
                  <a:schemeClr val="tx1"/>
                </a:solidFill>
              </a:rPr>
            </a:br>
            <a:endParaRPr lang="nl-BE" altLang="nl-BE" b="1" dirty="0">
              <a:solidFill>
                <a:schemeClr val="tx1"/>
              </a:solidFill>
            </a:endParaRPr>
          </a:p>
          <a:p>
            <a:pPr lvl="1" eaLnBrk="1" hangingPunct="1">
              <a:defRPr/>
            </a:pPr>
            <a:r>
              <a:rPr lang="nl-BE" altLang="nl-BE" b="1" dirty="0">
                <a:solidFill>
                  <a:schemeClr val="tx1"/>
                </a:solidFill>
              </a:rPr>
              <a:t>1 student = teamverantwoordelijke</a:t>
            </a:r>
          </a:p>
          <a:p>
            <a:pPr lvl="2" eaLnBrk="1" hangingPunct="1">
              <a:defRPr/>
            </a:pPr>
            <a:r>
              <a:rPr lang="nl-BE" altLang="nl-BE" dirty="0"/>
              <a:t>staat in voor de communicatie met </a:t>
            </a:r>
          </a:p>
          <a:p>
            <a:pPr lvl="3" eaLnBrk="1" hangingPunct="1">
              <a:defRPr/>
            </a:pPr>
            <a:r>
              <a:rPr lang="nl-BE" altLang="nl-BE" dirty="0"/>
              <a:t>Docent</a:t>
            </a:r>
          </a:p>
          <a:p>
            <a:pPr lvl="3" eaLnBrk="1" hangingPunct="1">
              <a:defRPr/>
            </a:pPr>
            <a:r>
              <a:rPr lang="nl-BE" altLang="nl-BE" dirty="0"/>
              <a:t>Bedrijf</a:t>
            </a:r>
          </a:p>
          <a:p>
            <a:pPr lvl="2" eaLnBrk="1" hangingPunct="1">
              <a:defRPr/>
            </a:pPr>
            <a:r>
              <a:rPr lang="nl-BE" altLang="nl-BE" dirty="0"/>
              <a:t>uploaden documenten via Toledo</a:t>
            </a:r>
          </a:p>
          <a:p>
            <a:pPr marL="109537" indent="0" eaLnBrk="1" hangingPunct="1">
              <a:buFont typeface="Georgia" panose="02040502050405020303" pitchFamily="18" charset="0"/>
              <a:buNone/>
              <a:defRPr/>
            </a:pPr>
            <a:br>
              <a:rPr lang="nl-BE" altLang="nl-BE" dirty="0"/>
            </a:br>
            <a:endParaRPr lang="nl-BE" altLang="nl-BE" dirty="0"/>
          </a:p>
        </p:txBody>
      </p:sp>
      <p:sp>
        <p:nvSpPr>
          <p:cNvPr id="52227" name="Titel 1"/>
          <p:cNvSpPr>
            <a:spLocks noGrp="1"/>
          </p:cNvSpPr>
          <p:nvPr>
            <p:ph type="title"/>
          </p:nvPr>
        </p:nvSpPr>
        <p:spPr>
          <a:xfrm>
            <a:off x="1258888" y="214313"/>
            <a:ext cx="7385050" cy="1066800"/>
          </a:xfrm>
        </p:spPr>
        <p:txBody>
          <a:bodyPr/>
          <a:lstStyle/>
          <a:p>
            <a:pPr eaLnBrk="1" hangingPunct="1"/>
            <a:r>
              <a:rPr lang="nl-BE" altLang="nl-BE"/>
              <a:t>PE-opdracht BPMN: </a:t>
            </a:r>
            <a:r>
              <a:rPr lang="nl-BE" altLang="nl-BE">
                <a:sym typeface="Wingdings" panose="05000000000000000000" pitchFamily="2" charset="2"/>
              </a:rPr>
              <a:t>30% </a:t>
            </a:r>
            <a:endParaRPr lang="nl-BE" altLang="nl-BE"/>
          </a:p>
        </p:txBody>
      </p:sp>
      <p:sp>
        <p:nvSpPr>
          <p:cNvPr id="2" name="Tijdelijke aanduiding voor dianummer 1"/>
          <p:cNvSpPr>
            <a:spLocks noGrp="1"/>
          </p:cNvSpPr>
          <p:nvPr>
            <p:ph type="sldNum" sz="quarter" idx="10"/>
          </p:nvPr>
        </p:nvSpPr>
        <p:spPr/>
        <p:txBody>
          <a:bodyPr/>
          <a:lstStyle/>
          <a:p>
            <a:pPr>
              <a:defRPr/>
            </a:pPr>
            <a:fld id="{5B1424F2-C284-4CC3-A665-4D9882295260}" type="slidenum">
              <a:rPr lang="en-US"/>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jdelijke aanduiding voor inhoud 1"/>
          <p:cNvSpPr>
            <a:spLocks noGrp="1"/>
          </p:cNvSpPr>
          <p:nvPr>
            <p:ph idx="1"/>
          </p:nvPr>
        </p:nvSpPr>
        <p:spPr>
          <a:xfrm>
            <a:off x="428625" y="1428750"/>
            <a:ext cx="8691563" cy="5000625"/>
          </a:xfrm>
        </p:spPr>
        <p:txBody>
          <a:bodyPr/>
          <a:lstStyle/>
          <a:p>
            <a:pPr eaLnBrk="1" hangingPunct="1"/>
            <a:r>
              <a:rPr lang="nl-BE" altLang="nl-BE" dirty="0"/>
              <a:t>Stap 2: Selecteren bedrijfsproces</a:t>
            </a:r>
            <a:br>
              <a:rPr lang="nl-BE" altLang="nl-BE" dirty="0"/>
            </a:br>
            <a:endParaRPr lang="nl-BE" altLang="nl-BE" dirty="0"/>
          </a:p>
          <a:p>
            <a:pPr lvl="1" eaLnBrk="1" hangingPunct="1"/>
            <a:r>
              <a:rPr lang="nl-BE" altLang="nl-BE" dirty="0">
                <a:solidFill>
                  <a:schemeClr val="tx1"/>
                </a:solidFill>
              </a:rPr>
              <a:t>Bespreek een beheersbaar bedrijfsproces. </a:t>
            </a:r>
            <a:br>
              <a:rPr lang="nl-BE" altLang="nl-BE" dirty="0">
                <a:solidFill>
                  <a:schemeClr val="tx1"/>
                </a:solidFill>
              </a:rPr>
            </a:br>
            <a:r>
              <a:rPr lang="nl-BE" altLang="nl-BE" dirty="0">
                <a:solidFill>
                  <a:schemeClr val="tx1"/>
                </a:solidFill>
              </a:rPr>
              <a:t>Ga niet te ruim, te breed.</a:t>
            </a:r>
            <a:br>
              <a:rPr lang="nl-BE" altLang="nl-BE" dirty="0">
                <a:solidFill>
                  <a:schemeClr val="tx1"/>
                </a:solidFill>
              </a:rPr>
            </a:br>
            <a:endParaRPr lang="nl-BE" altLang="nl-BE" dirty="0">
              <a:solidFill>
                <a:schemeClr val="tx1"/>
              </a:solidFill>
            </a:endParaRPr>
          </a:p>
          <a:p>
            <a:pPr lvl="1" eaLnBrk="1" hangingPunct="1"/>
            <a:r>
              <a:rPr lang="nl-BE" altLang="nl-BE" dirty="0">
                <a:solidFill>
                  <a:schemeClr val="tx1"/>
                </a:solidFill>
              </a:rPr>
              <a:t>Diegene die je interviewt, moet een helicopterview op het proces hebben.</a:t>
            </a:r>
          </a:p>
          <a:p>
            <a:pPr lvl="1" eaLnBrk="1" hangingPunct="1"/>
            <a:endParaRPr lang="nl-BE" altLang="nl-BE" dirty="0"/>
          </a:p>
        </p:txBody>
      </p:sp>
      <p:sp>
        <p:nvSpPr>
          <p:cNvPr id="53251" name="Titel 2"/>
          <p:cNvSpPr>
            <a:spLocks noGrp="1"/>
          </p:cNvSpPr>
          <p:nvPr>
            <p:ph type="title"/>
          </p:nvPr>
        </p:nvSpPr>
        <p:spPr>
          <a:xfrm>
            <a:off x="1258888" y="214313"/>
            <a:ext cx="7385050" cy="1066800"/>
          </a:xfrm>
        </p:spPr>
        <p:txBody>
          <a:bodyPr/>
          <a:lstStyle/>
          <a:p>
            <a:pPr eaLnBrk="1" hangingPunct="1"/>
            <a:r>
              <a:rPr lang="nl-BE" altLang="nl-BE"/>
              <a:t>PE-opdracht BPMN: </a:t>
            </a:r>
            <a:r>
              <a:rPr lang="nl-BE" altLang="nl-BE">
                <a:sym typeface="Wingdings" panose="05000000000000000000" pitchFamily="2" charset="2"/>
              </a:rPr>
              <a:t>30% </a:t>
            </a:r>
            <a:endParaRPr lang="nl-BE" altLang="nl-BE"/>
          </a:p>
        </p:txBody>
      </p:sp>
      <p:sp>
        <p:nvSpPr>
          <p:cNvPr id="2" name="Tijdelijke aanduiding voor dianummer 1"/>
          <p:cNvSpPr>
            <a:spLocks noGrp="1"/>
          </p:cNvSpPr>
          <p:nvPr>
            <p:ph type="sldNum" sz="quarter" idx="10"/>
          </p:nvPr>
        </p:nvSpPr>
        <p:spPr/>
        <p:txBody>
          <a:bodyPr/>
          <a:lstStyle/>
          <a:p>
            <a:pPr>
              <a:defRPr/>
            </a:pPr>
            <a:fld id="{5B02AE2E-FC89-48A6-A87F-D75B12CC616B}" type="slidenum">
              <a:rPr lang="en-US"/>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28625" y="1428750"/>
            <a:ext cx="8691563" cy="5000625"/>
          </a:xfrm>
        </p:spPr>
        <p:txBody>
          <a:bodyPr/>
          <a:lstStyle/>
          <a:p>
            <a:pPr eaLnBrk="1" hangingPunct="1">
              <a:defRPr/>
            </a:pPr>
            <a:r>
              <a:rPr lang="nl-BE" dirty="0"/>
              <a:t>Mogelijke bedrijfsprocessen:</a:t>
            </a:r>
          </a:p>
          <a:p>
            <a:pPr lvl="1" eaLnBrk="1" hangingPunct="1">
              <a:defRPr/>
            </a:pPr>
            <a:r>
              <a:rPr lang="nl-BE" sz="1800" dirty="0">
                <a:solidFill>
                  <a:schemeClr val="tx1"/>
                </a:solidFill>
              </a:rPr>
              <a:t>Aanwerving nieuwe collega</a:t>
            </a:r>
          </a:p>
          <a:p>
            <a:pPr lvl="1" eaLnBrk="1" hangingPunct="1">
              <a:defRPr/>
            </a:pPr>
            <a:r>
              <a:rPr lang="nl-BE" sz="1800" dirty="0">
                <a:solidFill>
                  <a:schemeClr val="tx1"/>
                </a:solidFill>
              </a:rPr>
              <a:t>Ontslag medewerker</a:t>
            </a:r>
          </a:p>
          <a:p>
            <a:pPr lvl="1" eaLnBrk="1" hangingPunct="1">
              <a:defRPr/>
            </a:pPr>
            <a:r>
              <a:rPr lang="nl-BE" sz="1800" dirty="0">
                <a:solidFill>
                  <a:schemeClr val="tx1"/>
                </a:solidFill>
              </a:rPr>
              <a:t>Beoordelen medewerker (opstarten beoordelingsronde- zelfreflectie - opmaken beoordeling - uitnodigen gesprek - bespreking- opvolging van aandachtspunten)</a:t>
            </a:r>
          </a:p>
          <a:p>
            <a:pPr lvl="1" eaLnBrk="1" hangingPunct="1">
              <a:defRPr/>
            </a:pPr>
            <a:r>
              <a:rPr lang="nl-BE" sz="1800" dirty="0">
                <a:solidFill>
                  <a:schemeClr val="tx1"/>
                </a:solidFill>
              </a:rPr>
              <a:t>Procedure helpdesk vanaf defectmelding tot oplossing </a:t>
            </a:r>
          </a:p>
          <a:p>
            <a:pPr lvl="1" eaLnBrk="1" hangingPunct="1">
              <a:defRPr/>
            </a:pPr>
            <a:r>
              <a:rPr lang="nl-BE" sz="1800" dirty="0">
                <a:solidFill>
                  <a:schemeClr val="tx1"/>
                </a:solidFill>
              </a:rPr>
              <a:t>Aankoop van nieuwe hardware/software</a:t>
            </a:r>
          </a:p>
          <a:p>
            <a:pPr lvl="1" eaLnBrk="1" hangingPunct="1">
              <a:defRPr/>
            </a:pPr>
            <a:r>
              <a:rPr lang="nl-BE" sz="1800" dirty="0">
                <a:solidFill>
                  <a:schemeClr val="tx1"/>
                </a:solidFill>
              </a:rPr>
              <a:t>Publicatie van reclame in krant/TV</a:t>
            </a:r>
          </a:p>
          <a:p>
            <a:pPr lvl="1" eaLnBrk="1" hangingPunct="1">
              <a:defRPr/>
            </a:pPr>
            <a:r>
              <a:rPr lang="nl-BE" sz="1800" dirty="0">
                <a:solidFill>
                  <a:schemeClr val="tx1"/>
                </a:solidFill>
              </a:rPr>
              <a:t>Kwaliteitscontrole afgewerkte producten</a:t>
            </a:r>
          </a:p>
          <a:p>
            <a:pPr lvl="1" eaLnBrk="1" hangingPunct="1">
              <a:defRPr/>
            </a:pPr>
            <a:r>
              <a:rPr lang="nl-BE" sz="1800" dirty="0">
                <a:solidFill>
                  <a:schemeClr val="tx1"/>
                </a:solidFill>
              </a:rPr>
              <a:t>Aanmaningsprocedure bij achterstallige betalingen</a:t>
            </a:r>
          </a:p>
          <a:p>
            <a:pPr lvl="1" eaLnBrk="1" hangingPunct="1">
              <a:defRPr/>
            </a:pPr>
            <a:r>
              <a:rPr lang="nl-BE" sz="1800" dirty="0">
                <a:solidFill>
                  <a:schemeClr val="tx1"/>
                </a:solidFill>
              </a:rPr>
              <a:t>Organisatie sociale verkiezingen </a:t>
            </a:r>
          </a:p>
          <a:p>
            <a:pPr lvl="1" eaLnBrk="1" hangingPunct="1">
              <a:defRPr/>
            </a:pPr>
            <a:r>
              <a:rPr lang="nl-BE" sz="1800" dirty="0">
                <a:solidFill>
                  <a:schemeClr val="tx1"/>
                </a:solidFill>
              </a:rPr>
              <a:t>Afnemen van een tevredenheidsenquête klanten/personeel </a:t>
            </a:r>
          </a:p>
          <a:p>
            <a:pPr lvl="1" eaLnBrk="1" hangingPunct="1">
              <a:defRPr/>
            </a:pPr>
            <a:r>
              <a:rPr lang="nl-BE" sz="1800" dirty="0">
                <a:solidFill>
                  <a:schemeClr val="tx1"/>
                </a:solidFill>
              </a:rPr>
              <a:t>Klachtenbehandeling </a:t>
            </a:r>
          </a:p>
          <a:p>
            <a:pPr lvl="1" eaLnBrk="1" hangingPunct="1">
              <a:defRPr/>
            </a:pPr>
            <a:r>
              <a:rPr lang="nl-BE" sz="1800" dirty="0" err="1">
                <a:solidFill>
                  <a:schemeClr val="tx1"/>
                </a:solidFill>
              </a:rPr>
              <a:t>Eindejaarscontrole</a:t>
            </a:r>
            <a:r>
              <a:rPr lang="nl-BE" sz="1800" dirty="0">
                <a:solidFill>
                  <a:schemeClr val="tx1"/>
                </a:solidFill>
              </a:rPr>
              <a:t> van de voorraad</a:t>
            </a:r>
          </a:p>
          <a:p>
            <a:pPr lvl="1" eaLnBrk="1" hangingPunct="1">
              <a:defRPr/>
            </a:pPr>
            <a:r>
              <a:rPr lang="nl-BE" sz="1800" b="1" dirty="0"/>
              <a:t>…</a:t>
            </a:r>
          </a:p>
          <a:p>
            <a:pPr marL="411162" lvl="1" indent="0" eaLnBrk="1" hangingPunct="1">
              <a:buFont typeface="Georgia" panose="02040502050405020303" pitchFamily="18" charset="0"/>
              <a:buNone/>
              <a:defRPr/>
            </a:pPr>
            <a:endParaRPr lang="nl-BE" sz="1050" dirty="0"/>
          </a:p>
        </p:txBody>
      </p:sp>
      <p:sp>
        <p:nvSpPr>
          <p:cNvPr id="54275" name="Titel 1"/>
          <p:cNvSpPr>
            <a:spLocks noGrp="1"/>
          </p:cNvSpPr>
          <p:nvPr>
            <p:ph type="title"/>
          </p:nvPr>
        </p:nvSpPr>
        <p:spPr>
          <a:xfrm>
            <a:off x="1258888" y="214313"/>
            <a:ext cx="7385050" cy="1066800"/>
          </a:xfrm>
        </p:spPr>
        <p:txBody>
          <a:bodyPr/>
          <a:lstStyle/>
          <a:p>
            <a:pPr eaLnBrk="1" hangingPunct="1"/>
            <a:r>
              <a:rPr lang="nl-BE" altLang="nl-BE"/>
              <a:t>PE-opdracht BPMN: </a:t>
            </a:r>
            <a:r>
              <a:rPr lang="nl-BE" altLang="nl-BE">
                <a:sym typeface="Wingdings" panose="05000000000000000000" pitchFamily="2" charset="2"/>
              </a:rPr>
              <a:t>30% </a:t>
            </a:r>
            <a:endParaRPr lang="nl-BE" altLang="nl-BE"/>
          </a:p>
        </p:txBody>
      </p:sp>
      <p:sp>
        <p:nvSpPr>
          <p:cNvPr id="2" name="Tijdelijke aanduiding voor dianummer 1"/>
          <p:cNvSpPr>
            <a:spLocks noGrp="1"/>
          </p:cNvSpPr>
          <p:nvPr>
            <p:ph type="sldNum" sz="quarter" idx="10"/>
          </p:nvPr>
        </p:nvSpPr>
        <p:spPr/>
        <p:txBody>
          <a:bodyPr/>
          <a:lstStyle/>
          <a:p>
            <a:pPr>
              <a:defRPr/>
            </a:pPr>
            <a:fld id="{B0F43646-D746-4674-B730-5F3628FDAC39}" type="slidenum">
              <a:rPr lang="en-US"/>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jdelijke aanduiding voor inhoud 2"/>
          <p:cNvSpPr>
            <a:spLocks noGrp="1"/>
          </p:cNvSpPr>
          <p:nvPr>
            <p:ph idx="1"/>
          </p:nvPr>
        </p:nvSpPr>
        <p:spPr>
          <a:xfrm>
            <a:off x="428625" y="1428750"/>
            <a:ext cx="8229600" cy="5000625"/>
          </a:xfrm>
        </p:spPr>
        <p:txBody>
          <a:bodyPr/>
          <a:lstStyle/>
          <a:p>
            <a:pPr eaLnBrk="1" hangingPunct="1"/>
            <a:r>
              <a:rPr lang="nl-BE" altLang="nl-BE" sz="2400" dirty="0"/>
              <a:t>Stap 3: Afspraak maken voor interview</a:t>
            </a:r>
            <a:br>
              <a:rPr lang="nl-BE" altLang="nl-BE" sz="2400" dirty="0"/>
            </a:br>
            <a:endParaRPr lang="nl-BE" altLang="nl-BE" sz="2400" dirty="0"/>
          </a:p>
          <a:p>
            <a:pPr lvl="1" eaLnBrk="1" hangingPunct="1"/>
            <a:r>
              <a:rPr lang="nl-BE" altLang="nl-BE" sz="2200" dirty="0">
                <a:solidFill>
                  <a:schemeClr val="tx1"/>
                </a:solidFill>
              </a:rPr>
              <a:t>Elk team legt zelf de nodige contacten met een bedrijf naar keuze en maakt een afspraak.</a:t>
            </a:r>
          </a:p>
          <a:p>
            <a:pPr lvl="1" eaLnBrk="1" hangingPunct="1"/>
            <a:endParaRPr lang="nl-BE" altLang="nl-BE" sz="2200" dirty="0">
              <a:solidFill>
                <a:schemeClr val="tx1"/>
              </a:solidFill>
            </a:endParaRPr>
          </a:p>
          <a:p>
            <a:pPr lvl="1" eaLnBrk="1" hangingPunct="1"/>
            <a:r>
              <a:rPr lang="nl-BE" altLang="nl-BE" sz="2200" dirty="0">
                <a:solidFill>
                  <a:schemeClr val="tx1"/>
                </a:solidFill>
              </a:rPr>
              <a:t>Voor elke lesgroep wordt er 3u voorzien voor het afnemen van het interview. </a:t>
            </a:r>
          </a:p>
          <a:p>
            <a:pPr lvl="1" eaLnBrk="1" hangingPunct="1"/>
            <a:endParaRPr lang="nl-BE" altLang="nl-BE" sz="2200" dirty="0"/>
          </a:p>
          <a:p>
            <a:pPr lvl="1" eaLnBrk="1" hangingPunct="1"/>
            <a:endParaRPr lang="nl-BE" altLang="nl-BE" sz="2200" dirty="0"/>
          </a:p>
          <a:p>
            <a:pPr lvl="1" eaLnBrk="1" hangingPunct="1"/>
            <a:endParaRPr lang="nl-BE" altLang="nl-BE" sz="2200" dirty="0"/>
          </a:p>
          <a:p>
            <a:pPr lvl="1" eaLnBrk="1" hangingPunct="1"/>
            <a:endParaRPr lang="nl-BE" altLang="nl-BE" sz="2200" dirty="0"/>
          </a:p>
        </p:txBody>
      </p:sp>
      <p:sp>
        <p:nvSpPr>
          <p:cNvPr id="55299" name="Titel 1"/>
          <p:cNvSpPr>
            <a:spLocks noGrp="1"/>
          </p:cNvSpPr>
          <p:nvPr>
            <p:ph type="title"/>
          </p:nvPr>
        </p:nvSpPr>
        <p:spPr>
          <a:xfrm>
            <a:off x="1258888" y="214313"/>
            <a:ext cx="7385050" cy="1066800"/>
          </a:xfrm>
        </p:spPr>
        <p:txBody>
          <a:bodyPr/>
          <a:lstStyle/>
          <a:p>
            <a:pPr eaLnBrk="1" hangingPunct="1"/>
            <a:r>
              <a:rPr lang="nl-BE" altLang="nl-BE"/>
              <a:t>PE-opdracht BPMN: </a:t>
            </a:r>
            <a:r>
              <a:rPr lang="nl-BE" altLang="nl-BE">
                <a:sym typeface="Wingdings" panose="05000000000000000000" pitchFamily="2" charset="2"/>
              </a:rPr>
              <a:t>30% </a:t>
            </a:r>
            <a:endParaRPr lang="nl-BE" altLang="nl-BE"/>
          </a:p>
        </p:txBody>
      </p:sp>
      <p:graphicFrame>
        <p:nvGraphicFramePr>
          <p:cNvPr id="2" name="Tabel 1"/>
          <p:cNvGraphicFramePr>
            <a:graphicFrameLocks noGrp="1"/>
          </p:cNvGraphicFramePr>
          <p:nvPr>
            <p:extLst>
              <p:ext uri="{D42A27DB-BD31-4B8C-83A1-F6EECF244321}">
                <p14:modId xmlns:p14="http://schemas.microsoft.com/office/powerpoint/2010/main" val="1471038814"/>
              </p:ext>
            </p:extLst>
          </p:nvPr>
        </p:nvGraphicFramePr>
        <p:xfrm>
          <a:off x="1214438" y="4292600"/>
          <a:ext cx="6096000" cy="1113234"/>
        </p:xfrm>
        <a:graphic>
          <a:graphicData uri="http://schemas.openxmlformats.org/drawingml/2006/table">
            <a:tbl>
              <a:tblPr firstRow="1" bandRow="1">
                <a:tableStyleId>{5C22544A-7EE6-4342-B048-85BDC9FD1C3A}</a:tableStyleId>
              </a:tblPr>
              <a:tblGrid>
                <a:gridCol w="1629370">
                  <a:extLst>
                    <a:ext uri="{9D8B030D-6E8A-4147-A177-3AD203B41FA5}">
                      <a16:colId xmlns:a16="http://schemas.microsoft.com/office/drawing/2014/main" val="20000"/>
                    </a:ext>
                  </a:extLst>
                </a:gridCol>
                <a:gridCol w="4466630">
                  <a:extLst>
                    <a:ext uri="{9D8B030D-6E8A-4147-A177-3AD203B41FA5}">
                      <a16:colId xmlns:a16="http://schemas.microsoft.com/office/drawing/2014/main" val="20001"/>
                    </a:ext>
                  </a:extLst>
                </a:gridCol>
              </a:tblGrid>
              <a:tr h="371078">
                <a:tc>
                  <a:txBody>
                    <a:bodyPr/>
                    <a:lstStyle/>
                    <a:p>
                      <a:r>
                        <a:rPr lang="nl-BE" sz="1800" dirty="0"/>
                        <a:t>Groep</a:t>
                      </a:r>
                    </a:p>
                  </a:txBody>
                  <a:tcPr marT="45749" marB="45749"/>
                </a:tc>
                <a:tc>
                  <a:txBody>
                    <a:bodyPr/>
                    <a:lstStyle/>
                    <a:p>
                      <a:r>
                        <a:rPr lang="nl-BE" sz="1800" dirty="0"/>
                        <a:t>Interview (geen les)</a:t>
                      </a:r>
                    </a:p>
                  </a:txBody>
                  <a:tcPr marT="45749" marB="45749"/>
                </a:tc>
                <a:extLst>
                  <a:ext uri="{0D108BD9-81ED-4DB2-BD59-A6C34878D82A}">
                    <a16:rowId xmlns:a16="http://schemas.microsoft.com/office/drawing/2014/main" val="10000"/>
                  </a:ext>
                </a:extLst>
              </a:tr>
              <a:tr h="371078">
                <a:tc>
                  <a:txBody>
                    <a:bodyPr/>
                    <a:lstStyle/>
                    <a:p>
                      <a:r>
                        <a:rPr lang="nl-BE" sz="1800" dirty="0"/>
                        <a:t>2</a:t>
                      </a:r>
                      <a:r>
                        <a:rPr lang="nl-BE" sz="1800" baseline="0" dirty="0"/>
                        <a:t> APP-BIT 1</a:t>
                      </a:r>
                      <a:endParaRPr lang="nl-BE" sz="1800" dirty="0"/>
                    </a:p>
                  </a:txBody>
                  <a:tcPr marT="45749" marB="4574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800" dirty="0"/>
                        <a:t>Vr 9 maart	</a:t>
                      </a:r>
                      <a:r>
                        <a:rPr lang="nl-BE" sz="1800" dirty="0">
                          <a:solidFill>
                            <a:schemeClr val="tx1"/>
                          </a:solidFill>
                        </a:rPr>
                        <a:t>08:30</a:t>
                      </a:r>
                      <a:r>
                        <a:rPr lang="nl-BE" sz="1800" baseline="0" dirty="0">
                          <a:solidFill>
                            <a:schemeClr val="tx1"/>
                          </a:solidFill>
                        </a:rPr>
                        <a:t> – 11:45</a:t>
                      </a:r>
                      <a:endParaRPr lang="nl-BE" sz="1800" dirty="0"/>
                    </a:p>
                  </a:txBody>
                  <a:tcPr marT="45749" marB="45749"/>
                </a:tc>
                <a:extLst>
                  <a:ext uri="{0D108BD9-81ED-4DB2-BD59-A6C34878D82A}">
                    <a16:rowId xmlns:a16="http://schemas.microsoft.com/office/drawing/2014/main" val="10001"/>
                  </a:ext>
                </a:extLst>
              </a:tr>
              <a:tr h="371078">
                <a:tc>
                  <a:txBody>
                    <a:bodyPr/>
                    <a:lstStyle/>
                    <a:p>
                      <a:r>
                        <a:rPr lang="nl-BE" sz="1800" dirty="0"/>
                        <a:t>2</a:t>
                      </a:r>
                      <a:r>
                        <a:rPr lang="nl-BE" sz="1800" baseline="0" dirty="0"/>
                        <a:t> APP-BIT 2</a:t>
                      </a:r>
                      <a:endParaRPr lang="nl-BE" sz="1800" dirty="0"/>
                    </a:p>
                  </a:txBody>
                  <a:tcPr marT="45749" marB="4574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800" dirty="0">
                          <a:solidFill>
                            <a:schemeClr val="tx1"/>
                          </a:solidFill>
                        </a:rPr>
                        <a:t>Wo 7 maart	08:30 - 11:45</a:t>
                      </a:r>
                    </a:p>
                  </a:txBody>
                  <a:tcPr marT="45749" marB="45749"/>
                </a:tc>
                <a:extLst>
                  <a:ext uri="{0D108BD9-81ED-4DB2-BD59-A6C34878D82A}">
                    <a16:rowId xmlns:a16="http://schemas.microsoft.com/office/drawing/2014/main" val="10002"/>
                  </a:ext>
                </a:extLst>
              </a:tr>
            </a:tbl>
          </a:graphicData>
        </a:graphic>
      </p:graphicFrame>
      <p:sp>
        <p:nvSpPr>
          <p:cNvPr id="3" name="Tijdelijke aanduiding voor dianummer 2"/>
          <p:cNvSpPr>
            <a:spLocks noGrp="1"/>
          </p:cNvSpPr>
          <p:nvPr>
            <p:ph type="sldNum" sz="quarter" idx="10"/>
          </p:nvPr>
        </p:nvSpPr>
        <p:spPr/>
        <p:txBody>
          <a:bodyPr/>
          <a:lstStyle/>
          <a:p>
            <a:pPr>
              <a:defRPr/>
            </a:pPr>
            <a:fld id="{D94A4F13-C6E4-446E-81F9-3EC20DF49914}" type="slidenum">
              <a:rPr lang="en-US"/>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jdelijke aanduiding voor inhoud 1"/>
          <p:cNvSpPr>
            <a:spLocks noGrp="1"/>
          </p:cNvSpPr>
          <p:nvPr>
            <p:ph idx="1"/>
          </p:nvPr>
        </p:nvSpPr>
        <p:spPr>
          <a:xfrm>
            <a:off x="428625" y="1428750"/>
            <a:ext cx="8229600" cy="5000625"/>
          </a:xfrm>
        </p:spPr>
        <p:txBody>
          <a:bodyPr/>
          <a:lstStyle/>
          <a:p>
            <a:pPr eaLnBrk="1" hangingPunct="1"/>
            <a:r>
              <a:rPr lang="nl-BE" altLang="nl-BE" sz="2400" dirty="0"/>
              <a:t>Stap 3: Afspraak maken voor interview</a:t>
            </a:r>
            <a:br>
              <a:rPr lang="nl-BE" altLang="nl-BE" sz="2400" dirty="0"/>
            </a:br>
            <a:endParaRPr lang="nl-BE" altLang="nl-BE" sz="2400" dirty="0"/>
          </a:p>
          <a:p>
            <a:pPr lvl="1" eaLnBrk="1" hangingPunct="1"/>
            <a:r>
              <a:rPr lang="nl-BE" altLang="nl-BE" sz="2200" dirty="0">
                <a:solidFill>
                  <a:schemeClr val="tx1"/>
                </a:solidFill>
              </a:rPr>
              <a:t>Plan bij voorkeur het interview in tijdens dit moment.  Indien dit niet lukt, kies je een ander vrij moment.  </a:t>
            </a:r>
          </a:p>
          <a:p>
            <a:pPr lvl="1" eaLnBrk="1" hangingPunct="1"/>
            <a:r>
              <a:rPr lang="nl-BE" altLang="nl-BE" sz="2200" dirty="0">
                <a:solidFill>
                  <a:schemeClr val="tx1"/>
                </a:solidFill>
              </a:rPr>
              <a:t>Het interview afnemen is geen excuus voor afwezigheid tijdens andere lessen. </a:t>
            </a:r>
            <a:br>
              <a:rPr lang="nl-BE" altLang="nl-BE" sz="2200" dirty="0">
                <a:solidFill>
                  <a:schemeClr val="tx1"/>
                </a:solidFill>
              </a:rPr>
            </a:br>
            <a:endParaRPr lang="nl-BE" altLang="nl-BE" sz="2200" dirty="0">
              <a:solidFill>
                <a:schemeClr val="tx1"/>
              </a:solidFill>
            </a:endParaRPr>
          </a:p>
          <a:p>
            <a:pPr lvl="1" eaLnBrk="1" hangingPunct="1"/>
            <a:r>
              <a:rPr lang="nl-BE" altLang="nl-BE" sz="2200" dirty="0">
                <a:solidFill>
                  <a:schemeClr val="tx1"/>
                </a:solidFill>
              </a:rPr>
              <a:t>Deadline afnemen interview: maandag 19 maart</a:t>
            </a:r>
          </a:p>
          <a:p>
            <a:pPr eaLnBrk="1" hangingPunct="1"/>
            <a:endParaRPr lang="nl-BE" altLang="nl-BE" dirty="0"/>
          </a:p>
        </p:txBody>
      </p:sp>
      <p:sp>
        <p:nvSpPr>
          <p:cNvPr id="56323" name="Titel 2"/>
          <p:cNvSpPr>
            <a:spLocks noGrp="1"/>
          </p:cNvSpPr>
          <p:nvPr>
            <p:ph type="title"/>
          </p:nvPr>
        </p:nvSpPr>
        <p:spPr>
          <a:xfrm>
            <a:off x="1258888" y="214313"/>
            <a:ext cx="7385050" cy="1066800"/>
          </a:xfrm>
        </p:spPr>
        <p:txBody>
          <a:bodyPr/>
          <a:lstStyle/>
          <a:p>
            <a:pPr eaLnBrk="1" hangingPunct="1"/>
            <a:r>
              <a:rPr lang="nl-BE" altLang="nl-BE"/>
              <a:t>PE-opdracht BPMN: </a:t>
            </a:r>
            <a:r>
              <a:rPr lang="nl-BE" altLang="nl-BE">
                <a:sym typeface="Wingdings" panose="05000000000000000000" pitchFamily="2" charset="2"/>
              </a:rPr>
              <a:t>30% </a:t>
            </a:r>
            <a:endParaRPr lang="nl-BE" altLang="nl-NL"/>
          </a:p>
        </p:txBody>
      </p:sp>
      <p:sp>
        <p:nvSpPr>
          <p:cNvPr id="3" name="Tijdelijke aanduiding voor dianummer 2"/>
          <p:cNvSpPr>
            <a:spLocks noGrp="1"/>
          </p:cNvSpPr>
          <p:nvPr>
            <p:ph type="sldNum" sz="quarter" idx="10"/>
          </p:nvPr>
        </p:nvSpPr>
        <p:spPr/>
        <p:txBody>
          <a:bodyPr/>
          <a:lstStyle/>
          <a:p>
            <a:pPr>
              <a:defRPr/>
            </a:pPr>
            <a:fld id="{9CD908A6-A028-4C4A-A8C1-970636791470}" type="slidenum">
              <a:rPr lang="en-US"/>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jdelijke aanduiding voor inhoud 1"/>
          <p:cNvSpPr>
            <a:spLocks noGrp="1"/>
          </p:cNvSpPr>
          <p:nvPr>
            <p:ph idx="1"/>
          </p:nvPr>
        </p:nvSpPr>
        <p:spPr>
          <a:xfrm>
            <a:off x="428625" y="1428750"/>
            <a:ext cx="8229600" cy="5000625"/>
          </a:xfrm>
        </p:spPr>
        <p:txBody>
          <a:bodyPr/>
          <a:lstStyle/>
          <a:p>
            <a:pPr eaLnBrk="1" hangingPunct="1">
              <a:defRPr/>
            </a:pPr>
            <a:r>
              <a:rPr lang="nl-BE" altLang="nl-BE" sz="3200" dirty="0"/>
              <a:t>Stap 4: Voorbereiden interview</a:t>
            </a:r>
          </a:p>
          <a:p>
            <a:pPr marL="109537" indent="0" eaLnBrk="1" hangingPunct="1">
              <a:buFont typeface="Georgia" panose="02040502050405020303" pitchFamily="18" charset="0"/>
              <a:buNone/>
              <a:defRPr/>
            </a:pPr>
            <a:endParaRPr lang="nl-BE" altLang="nl-BE" sz="3200" dirty="0"/>
          </a:p>
          <a:p>
            <a:pPr lvl="1" eaLnBrk="1" hangingPunct="1">
              <a:defRPr/>
            </a:pPr>
            <a:r>
              <a:rPr lang="nl-BE" altLang="nl-BE" sz="2800" dirty="0">
                <a:solidFill>
                  <a:schemeClr val="tx1"/>
                </a:solidFill>
              </a:rPr>
              <a:t>Opstellen vragenlijst</a:t>
            </a:r>
          </a:p>
          <a:p>
            <a:pPr lvl="1" eaLnBrk="1" hangingPunct="1">
              <a:defRPr/>
            </a:pPr>
            <a:r>
              <a:rPr lang="nl-BE" altLang="nl-BE" sz="2800" dirty="0">
                <a:solidFill>
                  <a:schemeClr val="tx1"/>
                </a:solidFill>
              </a:rPr>
              <a:t>Taakverdeling tijdens interview</a:t>
            </a:r>
            <a:br>
              <a:rPr lang="nl-BE" altLang="nl-BE" sz="2800" dirty="0">
                <a:solidFill>
                  <a:schemeClr val="tx1"/>
                </a:solidFill>
              </a:rPr>
            </a:br>
            <a:endParaRPr lang="nl-BE" altLang="nl-BE" sz="2800" dirty="0">
              <a:solidFill>
                <a:schemeClr val="tx1"/>
              </a:solidFill>
            </a:endParaRPr>
          </a:p>
          <a:p>
            <a:pPr lvl="1" eaLnBrk="1" hangingPunct="1">
              <a:defRPr/>
            </a:pPr>
            <a:r>
              <a:rPr lang="nl-BE" altLang="nl-BE" sz="2800" dirty="0">
                <a:solidFill>
                  <a:schemeClr val="tx1"/>
                </a:solidFill>
              </a:rPr>
              <a:t>Deadline uploaden vragenlijst en gegevens afspraak: maandag 26 februari</a:t>
            </a:r>
          </a:p>
          <a:p>
            <a:pPr lvl="1" eaLnBrk="1" hangingPunct="1">
              <a:defRPr/>
            </a:pPr>
            <a:endParaRPr lang="nl-BE" altLang="nl-BE" dirty="0"/>
          </a:p>
          <a:p>
            <a:pPr marL="109537" indent="0" eaLnBrk="1" hangingPunct="1">
              <a:buFont typeface="Georgia" panose="02040502050405020303" pitchFamily="18" charset="0"/>
              <a:buNone/>
              <a:defRPr/>
            </a:pPr>
            <a:endParaRPr lang="nl-BE" altLang="nl-BE" dirty="0"/>
          </a:p>
          <a:p>
            <a:pPr marL="109537" indent="0" eaLnBrk="1" hangingPunct="1">
              <a:buFont typeface="Georgia" panose="02040502050405020303" pitchFamily="18" charset="0"/>
              <a:buNone/>
              <a:defRPr/>
            </a:pPr>
            <a:endParaRPr lang="nl-BE" altLang="nl-BE" dirty="0"/>
          </a:p>
        </p:txBody>
      </p:sp>
      <p:sp>
        <p:nvSpPr>
          <p:cNvPr id="57347" name="Titel 2"/>
          <p:cNvSpPr>
            <a:spLocks noGrp="1"/>
          </p:cNvSpPr>
          <p:nvPr>
            <p:ph type="title"/>
          </p:nvPr>
        </p:nvSpPr>
        <p:spPr>
          <a:xfrm>
            <a:off x="1258888" y="214313"/>
            <a:ext cx="7385050" cy="1066800"/>
          </a:xfrm>
        </p:spPr>
        <p:txBody>
          <a:bodyPr/>
          <a:lstStyle/>
          <a:p>
            <a:pPr eaLnBrk="1" hangingPunct="1"/>
            <a:r>
              <a:rPr lang="nl-BE" altLang="nl-BE"/>
              <a:t>PE-opdracht BPMN: </a:t>
            </a:r>
            <a:r>
              <a:rPr lang="nl-BE" altLang="nl-BE">
                <a:sym typeface="Wingdings" panose="05000000000000000000" pitchFamily="2" charset="2"/>
              </a:rPr>
              <a:t>30% </a:t>
            </a:r>
            <a:endParaRPr lang="nl-BE" altLang="nl-BE"/>
          </a:p>
        </p:txBody>
      </p:sp>
      <p:sp>
        <p:nvSpPr>
          <p:cNvPr id="2" name="Tijdelijke aanduiding voor dianummer 1"/>
          <p:cNvSpPr>
            <a:spLocks noGrp="1"/>
          </p:cNvSpPr>
          <p:nvPr>
            <p:ph type="sldNum" sz="quarter" idx="10"/>
          </p:nvPr>
        </p:nvSpPr>
        <p:spPr/>
        <p:txBody>
          <a:bodyPr/>
          <a:lstStyle/>
          <a:p>
            <a:pPr>
              <a:defRPr/>
            </a:pPr>
            <a:fld id="{8B38088F-1464-44EE-BFFF-C4261B7712BD}" type="slidenum">
              <a:rPr lang="en-US"/>
              <a:pPr>
                <a:defRPr/>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Tijdelijke aanduiding voor inhoud 1"/>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835150" y="1557338"/>
            <a:ext cx="5257800" cy="4681537"/>
          </a:xfrm>
        </p:spPr>
      </p:pic>
      <p:sp>
        <p:nvSpPr>
          <p:cNvPr id="58371" name="Titel 2"/>
          <p:cNvSpPr>
            <a:spLocks noGrp="1"/>
          </p:cNvSpPr>
          <p:nvPr>
            <p:ph type="title"/>
          </p:nvPr>
        </p:nvSpPr>
        <p:spPr>
          <a:xfrm>
            <a:off x="1258888" y="214313"/>
            <a:ext cx="7385050" cy="1066800"/>
          </a:xfrm>
        </p:spPr>
        <p:txBody>
          <a:bodyPr/>
          <a:lstStyle/>
          <a:p>
            <a:pPr eaLnBrk="1" hangingPunct="1"/>
            <a:r>
              <a:rPr lang="nl-BE" altLang="nl-BE"/>
              <a:t>PE-opdracht BPMN: 30%</a:t>
            </a:r>
          </a:p>
        </p:txBody>
      </p:sp>
      <p:sp>
        <p:nvSpPr>
          <p:cNvPr id="2" name="Rechthoek 1"/>
          <p:cNvSpPr/>
          <p:nvPr/>
        </p:nvSpPr>
        <p:spPr>
          <a:xfrm>
            <a:off x="1214438" y="1773238"/>
            <a:ext cx="1336675" cy="461962"/>
          </a:xfrm>
          <a:prstGeom prst="rect">
            <a:avLst/>
          </a:prstGeom>
        </p:spPr>
        <p:txBody>
          <a:bodyPr wrap="none">
            <a:spAutoFit/>
          </a:bodyPr>
          <a:lstStyle/>
          <a:p>
            <a:pPr eaLnBrk="1" hangingPunct="1">
              <a:defRPr/>
            </a:pPr>
            <a:r>
              <a:rPr lang="nl-BE" altLang="nl-BE" sz="2400" dirty="0">
                <a:latin typeface="+mj-lt"/>
              </a:rPr>
              <a:t>Stap 5:</a:t>
            </a:r>
          </a:p>
        </p:txBody>
      </p:sp>
      <p:sp>
        <p:nvSpPr>
          <p:cNvPr id="3" name="Tijdelijke aanduiding voor dianummer 2"/>
          <p:cNvSpPr>
            <a:spLocks noGrp="1"/>
          </p:cNvSpPr>
          <p:nvPr>
            <p:ph type="sldNum" sz="quarter" idx="10"/>
          </p:nvPr>
        </p:nvSpPr>
        <p:spPr/>
        <p:txBody>
          <a:bodyPr/>
          <a:lstStyle/>
          <a:p>
            <a:pPr>
              <a:defRPr/>
            </a:pPr>
            <a:fld id="{B55A77EE-E80A-47D0-9592-B3A645D3B908}" type="slidenum">
              <a:rPr lang="en-US"/>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jdelijke aanduiding voor inhoud 1"/>
          <p:cNvSpPr>
            <a:spLocks noGrp="1"/>
          </p:cNvSpPr>
          <p:nvPr>
            <p:ph idx="1"/>
          </p:nvPr>
        </p:nvSpPr>
        <p:spPr>
          <a:xfrm>
            <a:off x="428625" y="1428750"/>
            <a:ext cx="8229600" cy="5000625"/>
          </a:xfrm>
        </p:spPr>
        <p:txBody>
          <a:bodyPr/>
          <a:lstStyle/>
          <a:p>
            <a:pPr eaLnBrk="1" hangingPunct="1">
              <a:defRPr/>
            </a:pPr>
            <a:r>
              <a:rPr lang="nl-BE" altLang="nl-BE" dirty="0"/>
              <a:t>Stap 6: Uitwerken BPMN schema en rapport opstellen</a:t>
            </a:r>
          </a:p>
          <a:p>
            <a:pPr marL="109537" indent="0" eaLnBrk="1" hangingPunct="1">
              <a:buFont typeface="Georgia" panose="02040502050405020303" pitchFamily="18" charset="0"/>
              <a:buNone/>
              <a:defRPr/>
            </a:pPr>
            <a:endParaRPr lang="nl-BE" altLang="nl-BE" dirty="0"/>
          </a:p>
          <a:p>
            <a:pPr lvl="1" eaLnBrk="1" hangingPunct="1">
              <a:defRPr/>
            </a:pPr>
            <a:r>
              <a:rPr lang="nl-BE" altLang="nl-BE" dirty="0">
                <a:solidFill>
                  <a:schemeClr val="tx1"/>
                </a:solidFill>
              </a:rPr>
              <a:t>Week van 19 maart wordt er tijdens de lessen gestart met het uittekenen van het BPMN-schema.</a:t>
            </a:r>
            <a:br>
              <a:rPr lang="nl-BE" altLang="nl-BE" dirty="0">
                <a:solidFill>
                  <a:schemeClr val="tx1"/>
                </a:solidFill>
              </a:rPr>
            </a:br>
            <a:endParaRPr lang="nl-BE" altLang="nl-BE" dirty="0">
              <a:solidFill>
                <a:schemeClr val="tx1"/>
              </a:solidFill>
            </a:endParaRPr>
          </a:p>
          <a:p>
            <a:pPr lvl="1" eaLnBrk="1" hangingPunct="1">
              <a:defRPr/>
            </a:pPr>
            <a:r>
              <a:rPr lang="nl-BE" altLang="nl-BE" dirty="0">
                <a:solidFill>
                  <a:schemeClr val="tx1"/>
                </a:solidFill>
              </a:rPr>
              <a:t>Deadline uploaden schema in </a:t>
            </a:r>
            <a:r>
              <a:rPr lang="nl-BE" altLang="nl-BE" dirty="0" err="1">
                <a:solidFill>
                  <a:schemeClr val="tx1"/>
                </a:solidFill>
              </a:rPr>
              <a:t>Bizagi</a:t>
            </a:r>
            <a:r>
              <a:rPr lang="nl-BE" altLang="nl-BE" dirty="0">
                <a:solidFill>
                  <a:schemeClr val="tx1"/>
                </a:solidFill>
              </a:rPr>
              <a:t>, rapport en presentatie: </a:t>
            </a:r>
          </a:p>
          <a:p>
            <a:pPr marL="411162" lvl="1" indent="0" eaLnBrk="1" hangingPunct="1">
              <a:buNone/>
              <a:defRPr/>
            </a:pPr>
            <a:r>
              <a:rPr lang="nl-BE" altLang="nl-BE" dirty="0">
                <a:solidFill>
                  <a:schemeClr val="tx1"/>
                </a:solidFill>
              </a:rPr>
              <a:t>	Wo 28/03 2 APP BIT 2 – TVE</a:t>
            </a:r>
            <a:br>
              <a:rPr lang="nl-BE" altLang="nl-BE" dirty="0">
                <a:solidFill>
                  <a:schemeClr val="tx1"/>
                </a:solidFill>
              </a:rPr>
            </a:br>
            <a:r>
              <a:rPr lang="nl-BE" altLang="nl-BE" dirty="0">
                <a:solidFill>
                  <a:schemeClr val="tx1"/>
                </a:solidFill>
              </a:rPr>
              <a:t>	Vr 30/03 2 APP BIT 1 - ET</a:t>
            </a:r>
          </a:p>
          <a:p>
            <a:pPr lvl="1" eaLnBrk="1" hangingPunct="1">
              <a:defRPr/>
            </a:pPr>
            <a:br>
              <a:rPr lang="nl-BE" altLang="nl-BE" dirty="0"/>
            </a:br>
            <a:endParaRPr lang="nl-BE" altLang="nl-BE" dirty="0"/>
          </a:p>
          <a:p>
            <a:pPr marL="109537" indent="0" eaLnBrk="1" hangingPunct="1">
              <a:buFont typeface="Georgia" panose="02040502050405020303" pitchFamily="18" charset="0"/>
              <a:buNone/>
              <a:defRPr/>
            </a:pPr>
            <a:endParaRPr lang="nl-BE" altLang="nl-BE" dirty="0"/>
          </a:p>
          <a:p>
            <a:pPr marL="109537" indent="0" eaLnBrk="1" hangingPunct="1">
              <a:buFont typeface="Georgia" panose="02040502050405020303" pitchFamily="18" charset="0"/>
              <a:buNone/>
              <a:defRPr/>
            </a:pPr>
            <a:endParaRPr lang="nl-BE" altLang="nl-BE" dirty="0"/>
          </a:p>
        </p:txBody>
      </p:sp>
      <p:sp>
        <p:nvSpPr>
          <p:cNvPr id="59395" name="Titel 2"/>
          <p:cNvSpPr>
            <a:spLocks noGrp="1"/>
          </p:cNvSpPr>
          <p:nvPr>
            <p:ph type="title"/>
          </p:nvPr>
        </p:nvSpPr>
        <p:spPr>
          <a:xfrm>
            <a:off x="1258888" y="214313"/>
            <a:ext cx="7385050" cy="1066800"/>
          </a:xfrm>
        </p:spPr>
        <p:txBody>
          <a:bodyPr/>
          <a:lstStyle/>
          <a:p>
            <a:pPr eaLnBrk="1" hangingPunct="1"/>
            <a:r>
              <a:rPr lang="nl-BE" altLang="nl-BE"/>
              <a:t>PE-opdracht BPMN: </a:t>
            </a:r>
            <a:r>
              <a:rPr lang="nl-BE" altLang="nl-BE">
                <a:sym typeface="Wingdings" panose="05000000000000000000" pitchFamily="2" charset="2"/>
              </a:rPr>
              <a:t>30% </a:t>
            </a:r>
            <a:endParaRPr lang="nl-BE" altLang="nl-BE"/>
          </a:p>
        </p:txBody>
      </p:sp>
      <p:sp>
        <p:nvSpPr>
          <p:cNvPr id="2" name="Tijdelijke aanduiding voor dianummer 1"/>
          <p:cNvSpPr>
            <a:spLocks noGrp="1"/>
          </p:cNvSpPr>
          <p:nvPr>
            <p:ph type="sldNum" sz="quarter" idx="10"/>
          </p:nvPr>
        </p:nvSpPr>
        <p:spPr/>
        <p:txBody>
          <a:bodyPr/>
          <a:lstStyle/>
          <a:p>
            <a:pPr>
              <a:defRPr/>
            </a:pPr>
            <a:fld id="{6AE3B9FC-7DB0-460E-BFA3-D9D84F267F07}" type="slidenum">
              <a:rPr lang="en-US"/>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jdelijke aanduiding voor inhoud 1"/>
          <p:cNvSpPr>
            <a:spLocks noGrp="1"/>
          </p:cNvSpPr>
          <p:nvPr>
            <p:ph idx="1"/>
          </p:nvPr>
        </p:nvSpPr>
        <p:spPr>
          <a:xfrm>
            <a:off x="428625" y="1428750"/>
            <a:ext cx="8229600" cy="5000625"/>
          </a:xfrm>
        </p:spPr>
        <p:txBody>
          <a:bodyPr/>
          <a:lstStyle/>
          <a:p>
            <a:pPr eaLnBrk="1" hangingPunct="1"/>
            <a:r>
              <a:rPr lang="nl-BE" altLang="nl-NL" dirty="0"/>
              <a:t>Stap 7: Presentatie </a:t>
            </a:r>
          </a:p>
          <a:p>
            <a:pPr eaLnBrk="1" hangingPunct="1"/>
            <a:endParaRPr lang="nl-BE" altLang="nl-NL" b="1" dirty="0"/>
          </a:p>
          <a:p>
            <a:pPr lvl="1" eaLnBrk="1" hangingPunct="1"/>
            <a:r>
              <a:rPr lang="nl-BE" altLang="nl-NL" dirty="0">
                <a:solidFill>
                  <a:schemeClr val="tx1"/>
                </a:solidFill>
              </a:rPr>
              <a:t>In een </a:t>
            </a:r>
            <a:r>
              <a:rPr lang="nl-BE" altLang="nl-NL" dirty="0" err="1">
                <a:solidFill>
                  <a:schemeClr val="tx1"/>
                </a:solidFill>
              </a:rPr>
              <a:t>Pecha</a:t>
            </a:r>
            <a:r>
              <a:rPr lang="nl-BE" altLang="nl-NL" dirty="0">
                <a:solidFill>
                  <a:schemeClr val="tx1"/>
                </a:solidFill>
              </a:rPr>
              <a:t> </a:t>
            </a:r>
            <a:r>
              <a:rPr lang="nl-BE" altLang="nl-NL" dirty="0" err="1">
                <a:solidFill>
                  <a:schemeClr val="tx1"/>
                </a:solidFill>
              </a:rPr>
              <a:t>Kucha</a:t>
            </a:r>
            <a:r>
              <a:rPr lang="nl-BE" altLang="nl-NL" dirty="0">
                <a:solidFill>
                  <a:schemeClr val="tx1"/>
                </a:solidFill>
              </a:rPr>
              <a:t> presentatie stel je het gemodelleerde proces voor en doe je suggesties voor verbetering.</a:t>
            </a:r>
            <a:br>
              <a:rPr lang="nl-BE" altLang="nl-NL" dirty="0">
                <a:solidFill>
                  <a:schemeClr val="tx1"/>
                </a:solidFill>
              </a:rPr>
            </a:br>
            <a:endParaRPr lang="nl-BE" altLang="nl-NL" dirty="0">
              <a:solidFill>
                <a:schemeClr val="tx1"/>
              </a:solidFill>
            </a:endParaRPr>
          </a:p>
          <a:p>
            <a:pPr lvl="1" eaLnBrk="1" hangingPunct="1"/>
            <a:r>
              <a:rPr lang="nl-BE" altLang="nl-NL" dirty="0">
                <a:solidFill>
                  <a:schemeClr val="tx1"/>
                </a:solidFill>
              </a:rPr>
              <a:t>Presentaties:</a:t>
            </a:r>
          </a:p>
          <a:p>
            <a:pPr lvl="1" eaLnBrk="1" hangingPunct="1"/>
            <a:r>
              <a:rPr lang="nl-BE" altLang="nl-BE" dirty="0">
                <a:solidFill>
                  <a:schemeClr val="tx1"/>
                </a:solidFill>
              </a:rPr>
              <a:t>Wo 28/03 2 APP BIT 2 – TVE</a:t>
            </a:r>
            <a:br>
              <a:rPr lang="nl-BE" altLang="nl-BE" dirty="0">
                <a:solidFill>
                  <a:schemeClr val="tx1"/>
                </a:solidFill>
              </a:rPr>
            </a:br>
            <a:r>
              <a:rPr lang="nl-BE" altLang="nl-BE" dirty="0">
                <a:solidFill>
                  <a:schemeClr val="tx1"/>
                </a:solidFill>
              </a:rPr>
              <a:t>Vr 30/03 2 APP BIT 1 - ET</a:t>
            </a:r>
          </a:p>
          <a:p>
            <a:pPr lvl="1" eaLnBrk="1" hangingPunct="1"/>
            <a:endParaRPr lang="nl-BE" altLang="nl-NL" b="1" dirty="0">
              <a:solidFill>
                <a:schemeClr val="tx1"/>
              </a:solidFill>
            </a:endParaRPr>
          </a:p>
        </p:txBody>
      </p:sp>
      <p:sp>
        <p:nvSpPr>
          <p:cNvPr id="60419" name="Titel 2"/>
          <p:cNvSpPr>
            <a:spLocks noGrp="1"/>
          </p:cNvSpPr>
          <p:nvPr>
            <p:ph type="title"/>
          </p:nvPr>
        </p:nvSpPr>
        <p:spPr>
          <a:xfrm>
            <a:off x="1258888" y="214313"/>
            <a:ext cx="7385050" cy="1066800"/>
          </a:xfrm>
        </p:spPr>
        <p:txBody>
          <a:bodyPr/>
          <a:lstStyle/>
          <a:p>
            <a:pPr eaLnBrk="1" hangingPunct="1"/>
            <a:r>
              <a:rPr lang="nl-BE" altLang="nl-BE"/>
              <a:t>PE-opdracht BPMN: </a:t>
            </a:r>
            <a:r>
              <a:rPr lang="nl-BE" altLang="nl-BE">
                <a:sym typeface="Wingdings" panose="05000000000000000000" pitchFamily="2" charset="2"/>
              </a:rPr>
              <a:t>20% </a:t>
            </a:r>
            <a:endParaRPr lang="nl-BE" altLang="nl-NL"/>
          </a:p>
        </p:txBody>
      </p:sp>
      <p:sp>
        <p:nvSpPr>
          <p:cNvPr id="2" name="Tijdelijke aanduiding voor dianummer 1"/>
          <p:cNvSpPr>
            <a:spLocks noGrp="1"/>
          </p:cNvSpPr>
          <p:nvPr>
            <p:ph type="sldNum" sz="quarter" idx="10"/>
          </p:nvPr>
        </p:nvSpPr>
        <p:spPr/>
        <p:txBody>
          <a:bodyPr/>
          <a:lstStyle/>
          <a:p>
            <a:pPr>
              <a:defRPr/>
            </a:pPr>
            <a:fld id="{2913FFB9-0D91-483E-87B9-F7CBA27B0153}" type="slidenum">
              <a:rPr lang="en-US"/>
              <a:pPr>
                <a:defRPr/>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3343341424"/>
              </p:ext>
            </p:extLst>
          </p:nvPr>
        </p:nvGraphicFramePr>
        <p:xfrm>
          <a:off x="428625" y="1428750"/>
          <a:ext cx="8070850" cy="3581106"/>
        </p:xfrm>
        <a:graphic>
          <a:graphicData uri="http://schemas.openxmlformats.org/drawingml/2006/table">
            <a:tbl>
              <a:tblPr firstRow="1" bandRow="1">
                <a:tableStyleId>{5C22544A-7EE6-4342-B048-85BDC9FD1C3A}</a:tableStyleId>
              </a:tblPr>
              <a:tblGrid>
                <a:gridCol w="4840258">
                  <a:extLst>
                    <a:ext uri="{9D8B030D-6E8A-4147-A177-3AD203B41FA5}">
                      <a16:colId xmlns:a16="http://schemas.microsoft.com/office/drawing/2014/main" val="20000"/>
                    </a:ext>
                  </a:extLst>
                </a:gridCol>
                <a:gridCol w="3230592">
                  <a:extLst>
                    <a:ext uri="{9D8B030D-6E8A-4147-A177-3AD203B41FA5}">
                      <a16:colId xmlns:a16="http://schemas.microsoft.com/office/drawing/2014/main" val="20001"/>
                    </a:ext>
                  </a:extLst>
                </a:gridCol>
              </a:tblGrid>
              <a:tr h="370760">
                <a:tc>
                  <a:txBody>
                    <a:bodyPr/>
                    <a:lstStyle/>
                    <a:p>
                      <a:r>
                        <a:rPr lang="nl-NL" sz="1800" dirty="0"/>
                        <a:t>Deadline</a:t>
                      </a:r>
                    </a:p>
                  </a:txBody>
                  <a:tcPr marL="91442" marR="91442" marT="45711" marB="45711"/>
                </a:tc>
                <a:tc>
                  <a:txBody>
                    <a:bodyPr/>
                    <a:lstStyle/>
                    <a:p>
                      <a:r>
                        <a:rPr lang="nl-NL" sz="1800" dirty="0"/>
                        <a:t>Taak</a:t>
                      </a:r>
                    </a:p>
                  </a:txBody>
                  <a:tcPr marL="91442" marR="91442" marT="45711" marB="45711"/>
                </a:tc>
                <a:extLst>
                  <a:ext uri="{0D108BD9-81ED-4DB2-BD59-A6C34878D82A}">
                    <a16:rowId xmlns:a16="http://schemas.microsoft.com/office/drawing/2014/main" val="10000"/>
                  </a:ext>
                </a:extLst>
              </a:tr>
              <a:tr h="370760">
                <a:tc>
                  <a:txBody>
                    <a:bodyPr/>
                    <a:lstStyle/>
                    <a:p>
                      <a:r>
                        <a:rPr lang="nl-NL" sz="1800" dirty="0"/>
                        <a:t>Vandaag</a:t>
                      </a:r>
                    </a:p>
                  </a:txBody>
                  <a:tcPr marL="91442" marR="91442" marT="45711" marB="45711"/>
                </a:tc>
                <a:tc>
                  <a:txBody>
                    <a:bodyPr/>
                    <a:lstStyle/>
                    <a:p>
                      <a:r>
                        <a:rPr lang="nl-NL" sz="1800" dirty="0"/>
                        <a:t>Teams doorgeven</a:t>
                      </a:r>
                    </a:p>
                  </a:txBody>
                  <a:tcPr marL="91442" marR="91442" marT="45711" marB="45711"/>
                </a:tc>
                <a:extLst>
                  <a:ext uri="{0D108BD9-81ED-4DB2-BD59-A6C34878D82A}">
                    <a16:rowId xmlns:a16="http://schemas.microsoft.com/office/drawing/2014/main" val="10001"/>
                  </a:ext>
                </a:extLst>
              </a:tr>
              <a:tr h="640055">
                <a:tc>
                  <a:txBody>
                    <a:bodyPr/>
                    <a:lstStyle/>
                    <a:p>
                      <a:r>
                        <a:rPr lang="nl-NL" sz="1800" dirty="0"/>
                        <a:t>Maandag 26 februari</a:t>
                      </a:r>
                    </a:p>
                  </a:txBody>
                  <a:tcPr marL="91442" marR="91442" marT="45711" marB="45711"/>
                </a:tc>
                <a:tc>
                  <a:txBody>
                    <a:bodyPr/>
                    <a:lstStyle/>
                    <a:p>
                      <a:r>
                        <a:rPr lang="nl-NL" sz="1800" dirty="0"/>
                        <a:t>Indienen vragenlijst</a:t>
                      </a:r>
                      <a:r>
                        <a:rPr lang="nl-NL" sz="1800" baseline="0" dirty="0"/>
                        <a:t> + gegevens bedrijf</a:t>
                      </a:r>
                      <a:endParaRPr lang="nl-NL" sz="1800" dirty="0"/>
                    </a:p>
                  </a:txBody>
                  <a:tcPr marL="91442" marR="91442" marT="45711" marB="45711"/>
                </a:tc>
                <a:extLst>
                  <a:ext uri="{0D108BD9-81ED-4DB2-BD59-A6C34878D82A}">
                    <a16:rowId xmlns:a16="http://schemas.microsoft.com/office/drawing/2014/main" val="10002"/>
                  </a:ext>
                </a:extLst>
              </a:tr>
              <a:tr h="370760">
                <a:tc>
                  <a:txBody>
                    <a:bodyPr/>
                    <a:lstStyle/>
                    <a:p>
                      <a:r>
                        <a:rPr lang="nl-NL" sz="1800" dirty="0"/>
                        <a:t>Tot</a:t>
                      </a:r>
                      <a:r>
                        <a:rPr lang="nl-NL" sz="1800" baseline="0" dirty="0"/>
                        <a:t> uiterlijk maandag 19 maart</a:t>
                      </a:r>
                      <a:endParaRPr lang="nl-NL" sz="1800" dirty="0"/>
                    </a:p>
                  </a:txBody>
                  <a:tcPr marL="91442" marR="91442" marT="45711" marB="45711"/>
                </a:tc>
                <a:tc>
                  <a:txBody>
                    <a:bodyPr/>
                    <a:lstStyle/>
                    <a:p>
                      <a:r>
                        <a:rPr lang="nl-NL" sz="1800" dirty="0"/>
                        <a:t>Afnemen</a:t>
                      </a:r>
                      <a:r>
                        <a:rPr lang="nl-NL" sz="1800" baseline="0" dirty="0"/>
                        <a:t> interview </a:t>
                      </a:r>
                    </a:p>
                  </a:txBody>
                  <a:tcPr marL="91442" marR="91442" marT="45711" marB="45711"/>
                </a:tc>
                <a:extLst>
                  <a:ext uri="{0D108BD9-81ED-4DB2-BD59-A6C34878D82A}">
                    <a16:rowId xmlns:a16="http://schemas.microsoft.com/office/drawing/2014/main" val="10003"/>
                  </a:ext>
                </a:extLst>
              </a:tr>
              <a:tr h="640055">
                <a:tc>
                  <a:txBody>
                    <a:bodyPr/>
                    <a:lstStyle/>
                    <a:p>
                      <a:pPr marL="0" lvl="1" indent="0" eaLnBrk="1" hangingPunct="1"/>
                      <a:r>
                        <a:rPr lang="nl-BE" altLang="nl-BE" b="0" dirty="0">
                          <a:solidFill>
                            <a:schemeClr val="tx1"/>
                          </a:solidFill>
                        </a:rPr>
                        <a:t>Wo 28/03 2 APP BIT 2 – TVE</a:t>
                      </a:r>
                      <a:br>
                        <a:rPr lang="nl-BE" altLang="nl-BE" b="0" dirty="0">
                          <a:solidFill>
                            <a:schemeClr val="tx1"/>
                          </a:solidFill>
                        </a:rPr>
                      </a:br>
                      <a:r>
                        <a:rPr lang="nl-BE" altLang="nl-BE" b="0" dirty="0">
                          <a:solidFill>
                            <a:schemeClr val="tx1"/>
                          </a:solidFill>
                        </a:rPr>
                        <a:t>Vr 30/03 2 APP BIT 1 - ET</a:t>
                      </a:r>
                    </a:p>
                  </a:txBody>
                  <a:tcPr marL="91442" marR="91442" marT="45711" marB="45711"/>
                </a:tc>
                <a:tc>
                  <a:txBody>
                    <a:bodyPr/>
                    <a:lstStyle/>
                    <a:p>
                      <a:r>
                        <a:rPr lang="nl-NL" sz="1800" dirty="0"/>
                        <a:t>Online indienen</a:t>
                      </a:r>
                      <a:r>
                        <a:rPr lang="nl-NL" sz="1800" baseline="0" dirty="0"/>
                        <a:t> rapport, </a:t>
                      </a:r>
                      <a:r>
                        <a:rPr lang="nl-NL" sz="1800" baseline="0" dirty="0" err="1"/>
                        <a:t>bpmn</a:t>
                      </a:r>
                      <a:r>
                        <a:rPr lang="nl-NL" sz="1800" baseline="0" dirty="0"/>
                        <a:t> bestanden en presentatie</a:t>
                      </a:r>
                      <a:endParaRPr lang="nl-NL" sz="1800" dirty="0"/>
                    </a:p>
                  </a:txBody>
                  <a:tcPr marL="91442" marR="91442" marT="45711" marB="45711"/>
                </a:tc>
                <a:extLst>
                  <a:ext uri="{0D108BD9-81ED-4DB2-BD59-A6C34878D82A}">
                    <a16:rowId xmlns:a16="http://schemas.microsoft.com/office/drawing/2014/main" val="10004"/>
                  </a:ext>
                </a:extLst>
              </a:tr>
              <a:tr h="914372">
                <a:tc>
                  <a:txBody>
                    <a:bodyPr/>
                    <a:lstStyle/>
                    <a:p>
                      <a:pPr marL="0" lvl="1" indent="0" eaLnBrk="1" hangingPunct="1"/>
                      <a:r>
                        <a:rPr lang="nl-BE" altLang="nl-BE" b="0" dirty="0">
                          <a:solidFill>
                            <a:schemeClr val="tx1"/>
                          </a:solidFill>
                        </a:rPr>
                        <a:t>Wo 28/03 2 APP BIT 2 – TVE</a:t>
                      </a:r>
                      <a:br>
                        <a:rPr lang="nl-BE" altLang="nl-BE" b="0" dirty="0">
                          <a:solidFill>
                            <a:schemeClr val="tx1"/>
                          </a:solidFill>
                        </a:rPr>
                      </a:br>
                      <a:r>
                        <a:rPr lang="nl-BE" altLang="nl-BE" b="0" dirty="0">
                          <a:solidFill>
                            <a:schemeClr val="tx1"/>
                          </a:solidFill>
                        </a:rPr>
                        <a:t>Vr 30/03 2 APP BIT 1 - ET</a:t>
                      </a:r>
                    </a:p>
                  </a:txBody>
                  <a:tcPr marL="91442" marR="91442" marT="45711" marB="45711"/>
                </a:tc>
                <a:tc>
                  <a:txBody>
                    <a:bodyPr/>
                    <a:lstStyle/>
                    <a:p>
                      <a:r>
                        <a:rPr lang="nl-NL" sz="1800" dirty="0" err="1"/>
                        <a:t>Pecha</a:t>
                      </a:r>
                      <a:r>
                        <a:rPr lang="nl-NL" sz="1800" dirty="0"/>
                        <a:t> </a:t>
                      </a:r>
                      <a:r>
                        <a:rPr lang="nl-NL" sz="1800" dirty="0" err="1"/>
                        <a:t>Kucha</a:t>
                      </a:r>
                      <a:r>
                        <a:rPr lang="nl-NL" sz="1800" baseline="0" dirty="0"/>
                        <a:t> presentatie + rapport op papier + peer-</a:t>
                      </a:r>
                      <a:r>
                        <a:rPr lang="nl-NL" sz="1800" baseline="0" dirty="0" err="1"/>
                        <a:t>evaluation</a:t>
                      </a:r>
                      <a:endParaRPr lang="nl-NL" sz="1800" dirty="0"/>
                    </a:p>
                  </a:txBody>
                  <a:tcPr marL="91442" marR="91442" marT="45711" marB="45711"/>
                </a:tc>
                <a:extLst>
                  <a:ext uri="{0D108BD9-81ED-4DB2-BD59-A6C34878D82A}">
                    <a16:rowId xmlns:a16="http://schemas.microsoft.com/office/drawing/2014/main" val="10005"/>
                  </a:ext>
                </a:extLst>
              </a:tr>
            </a:tbl>
          </a:graphicData>
        </a:graphic>
      </p:graphicFrame>
      <p:sp>
        <p:nvSpPr>
          <p:cNvPr id="61465" name="Titel 2"/>
          <p:cNvSpPr>
            <a:spLocks noGrp="1"/>
          </p:cNvSpPr>
          <p:nvPr>
            <p:ph type="title"/>
          </p:nvPr>
        </p:nvSpPr>
        <p:spPr>
          <a:xfrm>
            <a:off x="1258888" y="214313"/>
            <a:ext cx="7385050" cy="1066800"/>
          </a:xfrm>
        </p:spPr>
        <p:txBody>
          <a:bodyPr/>
          <a:lstStyle/>
          <a:p>
            <a:pPr eaLnBrk="1" hangingPunct="1"/>
            <a:r>
              <a:rPr lang="nl-NL" altLang="nl-BE"/>
              <a:t>Deadlines PE BPMN	</a:t>
            </a:r>
          </a:p>
        </p:txBody>
      </p:sp>
      <p:sp>
        <p:nvSpPr>
          <p:cNvPr id="2" name="Tijdelijke aanduiding voor dianummer 1"/>
          <p:cNvSpPr>
            <a:spLocks noGrp="1"/>
          </p:cNvSpPr>
          <p:nvPr>
            <p:ph type="sldNum" sz="quarter" idx="10"/>
          </p:nvPr>
        </p:nvSpPr>
        <p:spPr/>
        <p:txBody>
          <a:bodyPr/>
          <a:lstStyle/>
          <a:p>
            <a:pPr>
              <a:defRPr/>
            </a:pPr>
            <a:fld id="{D0B31917-0027-49F5-85F5-229121094F8A}" type="slidenum">
              <a:rPr lang="en-US"/>
              <a:pPr>
                <a:defRPr/>
              </a:pPr>
              <a:t>49</a:t>
            </a:fld>
            <a:endParaRPr lang="en-US"/>
          </a:p>
        </p:txBody>
      </p:sp>
      <p:pic>
        <p:nvPicPr>
          <p:cNvPr id="61484" name="Afbeelding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81664" y="5088953"/>
            <a:ext cx="1705908" cy="113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el 6">
            <a:extLst>
              <a:ext uri="{FF2B5EF4-FFF2-40B4-BE49-F238E27FC236}">
                <a16:creationId xmlns:a16="http://schemas.microsoft.com/office/drawing/2014/main" id="{9272AA81-96AA-4F81-9A62-7E6B1AEA8AA2}"/>
              </a:ext>
            </a:extLst>
          </p:cNvPr>
          <p:cNvGraphicFramePr>
            <a:graphicFrameLocks noGrp="1"/>
          </p:cNvGraphicFramePr>
          <p:nvPr>
            <p:extLst>
              <p:ext uri="{D42A27DB-BD31-4B8C-83A1-F6EECF244321}">
                <p14:modId xmlns:p14="http://schemas.microsoft.com/office/powerpoint/2010/main" val="4293800252"/>
              </p:ext>
            </p:extLst>
          </p:nvPr>
        </p:nvGraphicFramePr>
        <p:xfrm>
          <a:off x="456428" y="5081564"/>
          <a:ext cx="6375623" cy="1113234"/>
        </p:xfrm>
        <a:graphic>
          <a:graphicData uri="http://schemas.openxmlformats.org/drawingml/2006/table">
            <a:tbl>
              <a:tblPr firstRow="1" bandRow="1">
                <a:tableStyleId>{5C22544A-7EE6-4342-B048-85BDC9FD1C3A}</a:tableStyleId>
              </a:tblPr>
              <a:tblGrid>
                <a:gridCol w="2525967">
                  <a:extLst>
                    <a:ext uri="{9D8B030D-6E8A-4147-A177-3AD203B41FA5}">
                      <a16:colId xmlns:a16="http://schemas.microsoft.com/office/drawing/2014/main" val="20000"/>
                    </a:ext>
                  </a:extLst>
                </a:gridCol>
                <a:gridCol w="3849656">
                  <a:extLst>
                    <a:ext uri="{9D8B030D-6E8A-4147-A177-3AD203B41FA5}">
                      <a16:colId xmlns:a16="http://schemas.microsoft.com/office/drawing/2014/main" val="20001"/>
                    </a:ext>
                  </a:extLst>
                </a:gridCol>
              </a:tblGrid>
              <a:tr h="371078">
                <a:tc>
                  <a:txBody>
                    <a:bodyPr/>
                    <a:lstStyle/>
                    <a:p>
                      <a:r>
                        <a:rPr lang="nl-BE" sz="1800" dirty="0"/>
                        <a:t>Groep</a:t>
                      </a:r>
                    </a:p>
                  </a:txBody>
                  <a:tcPr marT="45749" marB="45749"/>
                </a:tc>
                <a:tc>
                  <a:txBody>
                    <a:bodyPr/>
                    <a:lstStyle/>
                    <a:p>
                      <a:r>
                        <a:rPr lang="nl-BE" sz="1800" dirty="0"/>
                        <a:t>Interview (geen les)</a:t>
                      </a:r>
                    </a:p>
                  </a:txBody>
                  <a:tcPr marT="45749" marB="45749"/>
                </a:tc>
                <a:extLst>
                  <a:ext uri="{0D108BD9-81ED-4DB2-BD59-A6C34878D82A}">
                    <a16:rowId xmlns:a16="http://schemas.microsoft.com/office/drawing/2014/main" val="10000"/>
                  </a:ext>
                </a:extLst>
              </a:tr>
              <a:tr h="371078">
                <a:tc>
                  <a:txBody>
                    <a:bodyPr/>
                    <a:lstStyle/>
                    <a:p>
                      <a:r>
                        <a:rPr lang="nl-BE" sz="1800" dirty="0"/>
                        <a:t>2</a:t>
                      </a:r>
                      <a:r>
                        <a:rPr lang="nl-BE" sz="1800" baseline="0" dirty="0"/>
                        <a:t> APP-BIT 1 - ET</a:t>
                      </a:r>
                      <a:endParaRPr lang="nl-BE" sz="1800" dirty="0"/>
                    </a:p>
                  </a:txBody>
                  <a:tcPr marT="45749" marB="4574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800" dirty="0"/>
                        <a:t>Vr 9 maart	</a:t>
                      </a:r>
                      <a:r>
                        <a:rPr lang="nl-BE" sz="1800" dirty="0">
                          <a:solidFill>
                            <a:schemeClr val="tx1"/>
                          </a:solidFill>
                        </a:rPr>
                        <a:t>08:30</a:t>
                      </a:r>
                      <a:r>
                        <a:rPr lang="nl-BE" sz="1800" baseline="0" dirty="0">
                          <a:solidFill>
                            <a:schemeClr val="tx1"/>
                          </a:solidFill>
                        </a:rPr>
                        <a:t> – 11:45</a:t>
                      </a:r>
                      <a:endParaRPr lang="nl-BE" sz="1800" dirty="0"/>
                    </a:p>
                  </a:txBody>
                  <a:tcPr marT="45749" marB="45749"/>
                </a:tc>
                <a:extLst>
                  <a:ext uri="{0D108BD9-81ED-4DB2-BD59-A6C34878D82A}">
                    <a16:rowId xmlns:a16="http://schemas.microsoft.com/office/drawing/2014/main" val="10001"/>
                  </a:ext>
                </a:extLst>
              </a:tr>
              <a:tr h="371078">
                <a:tc>
                  <a:txBody>
                    <a:bodyPr/>
                    <a:lstStyle/>
                    <a:p>
                      <a:r>
                        <a:rPr lang="nl-BE" sz="1800" dirty="0"/>
                        <a:t>2</a:t>
                      </a:r>
                      <a:r>
                        <a:rPr lang="nl-BE" sz="1800" baseline="0" dirty="0"/>
                        <a:t> APP-BIT 2 - TVE</a:t>
                      </a:r>
                      <a:endParaRPr lang="nl-BE" sz="1800" dirty="0"/>
                    </a:p>
                  </a:txBody>
                  <a:tcPr marT="45749" marB="4574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800" dirty="0">
                          <a:solidFill>
                            <a:schemeClr val="tx1"/>
                          </a:solidFill>
                        </a:rPr>
                        <a:t>Wo 7 maart	08:30 - 11:45</a:t>
                      </a:r>
                    </a:p>
                  </a:txBody>
                  <a:tcPr marT="45749" marB="45749"/>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jdelijke aanduiding voor inhoud 2"/>
          <p:cNvSpPr>
            <a:spLocks noGrp="1"/>
          </p:cNvSpPr>
          <p:nvPr>
            <p:ph idx="1"/>
          </p:nvPr>
        </p:nvSpPr>
        <p:spPr>
          <a:xfrm>
            <a:off x="428625" y="1428750"/>
            <a:ext cx="8229600" cy="5000625"/>
          </a:xfrm>
        </p:spPr>
        <p:txBody>
          <a:bodyPr/>
          <a:lstStyle/>
          <a:p>
            <a:pPr eaLnBrk="1" hangingPunct="1"/>
            <a:r>
              <a:rPr lang="fr-BE" altLang="nl-BE"/>
              <a:t>IT staat altijd ten dienste van de ‘</a:t>
            </a:r>
            <a:r>
              <a:rPr lang="fr-BE" altLang="nl-BE" b="1"/>
              <a:t>Business</a:t>
            </a:r>
            <a:r>
              <a:rPr lang="fr-BE" altLang="nl-BE"/>
              <a:t>’</a:t>
            </a:r>
            <a:br>
              <a:rPr lang="fr-BE" altLang="nl-BE"/>
            </a:br>
            <a:endParaRPr lang="fr-BE" altLang="nl-BE"/>
          </a:p>
          <a:p>
            <a:pPr eaLnBrk="1" hangingPunct="1"/>
            <a:r>
              <a:rPr lang="fr-BE" altLang="nl-BE"/>
              <a:t>Promotiecampagne van Logica benadrukt dat ICT alleen waardevol is als ICT toegevoegde waarde creëert voor het bedrijf</a:t>
            </a:r>
          </a:p>
          <a:p>
            <a:pPr lvl="1" eaLnBrk="1" hangingPunct="1"/>
            <a:r>
              <a:rPr lang="fr-BE" altLang="nl-BE">
                <a:hlinkClick r:id="rId2"/>
              </a:rPr>
              <a:t>Campagne Logica</a:t>
            </a:r>
            <a:endParaRPr lang="fr-BE" altLang="nl-BE"/>
          </a:p>
          <a:p>
            <a:pPr eaLnBrk="1" hangingPunct="1">
              <a:buFont typeface="Georgia" panose="02040502050405020303" pitchFamily="18" charset="0"/>
              <a:buNone/>
            </a:pPr>
            <a:endParaRPr lang="nl-NL" altLang="nl-BE"/>
          </a:p>
        </p:txBody>
      </p:sp>
      <p:sp>
        <p:nvSpPr>
          <p:cNvPr id="14339" name="Titel 1"/>
          <p:cNvSpPr>
            <a:spLocks noGrp="1"/>
          </p:cNvSpPr>
          <p:nvPr>
            <p:ph type="title"/>
          </p:nvPr>
        </p:nvSpPr>
        <p:spPr>
          <a:xfrm>
            <a:off x="1214438" y="214313"/>
            <a:ext cx="7443787" cy="1066800"/>
          </a:xfrm>
        </p:spPr>
        <p:txBody>
          <a:bodyPr/>
          <a:lstStyle/>
          <a:p>
            <a:pPr eaLnBrk="1" hangingPunct="1"/>
            <a:r>
              <a:rPr lang="fr-BE" altLang="nl-BE"/>
              <a:t>Businessprocessen</a:t>
            </a:r>
            <a:endParaRPr lang="nl-NL" altLang="nl-BE"/>
          </a:p>
        </p:txBody>
      </p:sp>
      <p:sp>
        <p:nvSpPr>
          <p:cNvPr id="2" name="Tijdelijke aanduiding voor dianummer 1"/>
          <p:cNvSpPr>
            <a:spLocks noGrp="1"/>
          </p:cNvSpPr>
          <p:nvPr>
            <p:ph type="sldNum" sz="quarter" idx="10"/>
          </p:nvPr>
        </p:nvSpPr>
        <p:spPr/>
        <p:txBody>
          <a:bodyPr/>
          <a:lstStyle/>
          <a:p>
            <a:pPr>
              <a:defRPr/>
            </a:pPr>
            <a:fld id="{76DBDE4D-018C-49BC-9C00-F6B79DD273D0}" type="slidenum">
              <a:rPr lang="en-US"/>
              <a:pPr>
                <a:defRPr/>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F9FD70B9-C698-429A-ACE7-E5E603CC0D4C}"/>
              </a:ext>
            </a:extLst>
          </p:cNvPr>
          <p:cNvSpPr>
            <a:spLocks noGrp="1"/>
          </p:cNvSpPr>
          <p:nvPr>
            <p:ph idx="1"/>
          </p:nvPr>
        </p:nvSpPr>
        <p:spPr/>
        <p:txBody>
          <a:bodyPr/>
          <a:lstStyle/>
          <a:p>
            <a:r>
              <a:rPr lang="nl-BE" dirty="0"/>
              <a:t>Donderdag 8 maart </a:t>
            </a:r>
          </a:p>
          <a:p>
            <a:r>
              <a:rPr lang="nl-BE"/>
              <a:t>14u15 tot 15u45</a:t>
            </a:r>
            <a:endParaRPr lang="nl-BE" dirty="0"/>
          </a:p>
          <a:p>
            <a:r>
              <a:rPr lang="nl-BE" dirty="0"/>
              <a:t>D205</a:t>
            </a:r>
          </a:p>
          <a:p>
            <a:endParaRPr lang="nl-BE" dirty="0"/>
          </a:p>
          <a:p>
            <a:endParaRPr lang="nl-BE" dirty="0"/>
          </a:p>
          <a:p>
            <a:endParaRPr lang="nl-BE" dirty="0"/>
          </a:p>
        </p:txBody>
      </p:sp>
      <p:sp>
        <p:nvSpPr>
          <p:cNvPr id="3" name="Titel 2">
            <a:extLst>
              <a:ext uri="{FF2B5EF4-FFF2-40B4-BE49-F238E27FC236}">
                <a16:creationId xmlns:a16="http://schemas.microsoft.com/office/drawing/2014/main" id="{454172A0-84C6-4ED6-829B-F22CDFEB60E9}"/>
              </a:ext>
            </a:extLst>
          </p:cNvPr>
          <p:cNvSpPr>
            <a:spLocks noGrp="1"/>
          </p:cNvSpPr>
          <p:nvPr>
            <p:ph type="title"/>
          </p:nvPr>
        </p:nvSpPr>
        <p:spPr>
          <a:xfrm>
            <a:off x="1259632" y="214313"/>
            <a:ext cx="7884368" cy="1066800"/>
          </a:xfrm>
        </p:spPr>
        <p:txBody>
          <a:bodyPr/>
          <a:lstStyle/>
          <a:p>
            <a:r>
              <a:rPr lang="nl-BE" sz="3600" dirty="0"/>
              <a:t>Spreker: Tom Boonen - </a:t>
            </a:r>
            <a:r>
              <a:rPr lang="nl-BE" sz="3600" dirty="0" err="1"/>
              <a:t>Agilians</a:t>
            </a:r>
            <a:r>
              <a:rPr lang="nl-BE" dirty="0"/>
              <a:t>	</a:t>
            </a:r>
          </a:p>
        </p:txBody>
      </p:sp>
      <p:sp>
        <p:nvSpPr>
          <p:cNvPr id="4" name="Tijdelijke aanduiding voor dianummer 3">
            <a:extLst>
              <a:ext uri="{FF2B5EF4-FFF2-40B4-BE49-F238E27FC236}">
                <a16:creationId xmlns:a16="http://schemas.microsoft.com/office/drawing/2014/main" id="{CD7D380B-C280-499A-BC75-3F893C2B3F2C}"/>
              </a:ext>
            </a:extLst>
          </p:cNvPr>
          <p:cNvSpPr>
            <a:spLocks noGrp="1"/>
          </p:cNvSpPr>
          <p:nvPr>
            <p:ph type="sldNum" sz="quarter" idx="10"/>
          </p:nvPr>
        </p:nvSpPr>
        <p:spPr/>
        <p:txBody>
          <a:bodyPr/>
          <a:lstStyle/>
          <a:p>
            <a:pPr>
              <a:defRPr/>
            </a:pPr>
            <a:fld id="{1A7D0E76-09E7-4DA5-9B56-97F0AAC5B4A8}" type="slidenum">
              <a:rPr lang="en-US" smtClean="0"/>
              <a:pPr>
                <a:defRPr/>
              </a:pPr>
              <a:t>50</a:t>
            </a:fld>
            <a:endParaRPr lang="en-US" dirty="0"/>
          </a:p>
        </p:txBody>
      </p:sp>
      <p:pic>
        <p:nvPicPr>
          <p:cNvPr id="5" name="Afbeelding 4">
            <a:extLst>
              <a:ext uri="{FF2B5EF4-FFF2-40B4-BE49-F238E27FC236}">
                <a16:creationId xmlns:a16="http://schemas.microsoft.com/office/drawing/2014/main" id="{29EA560C-E740-4FCA-964F-7E7AB610B621}"/>
              </a:ext>
            </a:extLst>
          </p:cNvPr>
          <p:cNvPicPr>
            <a:picLocks noChangeAspect="1"/>
          </p:cNvPicPr>
          <p:nvPr/>
        </p:nvPicPr>
        <p:blipFill>
          <a:blip r:embed="rId2"/>
          <a:stretch>
            <a:fillRect/>
          </a:stretch>
        </p:blipFill>
        <p:spPr>
          <a:xfrm>
            <a:off x="0" y="3462148"/>
            <a:ext cx="9144000" cy="2893416"/>
          </a:xfrm>
          <a:prstGeom prst="rect">
            <a:avLst/>
          </a:prstGeom>
        </p:spPr>
      </p:pic>
    </p:spTree>
    <p:extLst>
      <p:ext uri="{BB962C8B-B14F-4D97-AF65-F5344CB8AC3E}">
        <p14:creationId xmlns:p14="http://schemas.microsoft.com/office/powerpoint/2010/main" val="862501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jdelijke aanduiding voor inhoud 1"/>
          <p:cNvSpPr>
            <a:spLocks noGrp="1"/>
          </p:cNvSpPr>
          <p:nvPr>
            <p:ph idx="1"/>
          </p:nvPr>
        </p:nvSpPr>
        <p:spPr>
          <a:xfrm>
            <a:off x="428625" y="1428750"/>
            <a:ext cx="8535988" cy="5000625"/>
          </a:xfrm>
        </p:spPr>
        <p:txBody>
          <a:bodyPr/>
          <a:lstStyle/>
          <a:p>
            <a:r>
              <a:rPr lang="nl-BE" altLang="nl-BE" dirty="0"/>
              <a:t>Business en IT denken vandaag de dag nog vaak over elkaar in clichés:</a:t>
            </a:r>
          </a:p>
          <a:p>
            <a:pPr lvl="1"/>
            <a:r>
              <a:rPr lang="nl-BE" altLang="nl-BE" sz="1800" dirty="0">
                <a:solidFill>
                  <a:schemeClr val="tx1"/>
                </a:solidFill>
              </a:rPr>
              <a:t>“Die IT-</a:t>
            </a:r>
            <a:r>
              <a:rPr lang="nl-BE" altLang="nl-BE" sz="1800" dirty="0" err="1">
                <a:solidFill>
                  <a:schemeClr val="tx1"/>
                </a:solidFill>
              </a:rPr>
              <a:t>ers</a:t>
            </a:r>
            <a:r>
              <a:rPr lang="nl-BE" altLang="nl-BE" sz="1800" dirty="0">
                <a:solidFill>
                  <a:schemeClr val="tx1"/>
                </a:solidFill>
              </a:rPr>
              <a:t>: je begrijpt nooit iets van dat technische geneuzel van hen, ze leveren te laat op en het kost handenvol geld”;</a:t>
            </a:r>
          </a:p>
          <a:p>
            <a:pPr lvl="1"/>
            <a:r>
              <a:rPr lang="nl-BE" altLang="nl-BE" sz="1800" dirty="0">
                <a:solidFill>
                  <a:schemeClr val="tx1"/>
                </a:solidFill>
              </a:rPr>
              <a:t>“IT-</a:t>
            </a:r>
            <a:r>
              <a:rPr lang="nl-BE" altLang="nl-BE" sz="1800" dirty="0" err="1">
                <a:solidFill>
                  <a:schemeClr val="tx1"/>
                </a:solidFill>
              </a:rPr>
              <a:t>ers</a:t>
            </a:r>
            <a:r>
              <a:rPr lang="nl-BE" altLang="nl-BE" sz="1800" dirty="0">
                <a:solidFill>
                  <a:schemeClr val="tx1"/>
                </a:solidFill>
              </a:rPr>
              <a:t> denken nooit mee met onze problemen – klantgerichtheid nul-komma-nul”;</a:t>
            </a:r>
          </a:p>
          <a:p>
            <a:pPr lvl="1"/>
            <a:r>
              <a:rPr lang="nl-BE" altLang="nl-BE" sz="1800" dirty="0">
                <a:solidFill>
                  <a:schemeClr val="tx1"/>
                </a:solidFill>
              </a:rPr>
              <a:t>“Als wij het budget ter beschikking stellen, moeten ze naar ons luisteren, dat is logisch. Einde discussie!”;</a:t>
            </a:r>
            <a:br>
              <a:rPr lang="nl-BE" altLang="nl-BE" sz="1800" dirty="0">
                <a:solidFill>
                  <a:schemeClr val="tx1"/>
                </a:solidFill>
              </a:rPr>
            </a:br>
            <a:br>
              <a:rPr lang="nl-BE" altLang="nl-BE" sz="1800" dirty="0">
                <a:solidFill>
                  <a:schemeClr val="tx1"/>
                </a:solidFill>
              </a:rPr>
            </a:br>
            <a:endParaRPr lang="nl-BE" altLang="nl-BE" sz="1800" dirty="0">
              <a:solidFill>
                <a:schemeClr val="tx1"/>
              </a:solidFill>
            </a:endParaRPr>
          </a:p>
          <a:p>
            <a:pPr lvl="1"/>
            <a:r>
              <a:rPr lang="nl-BE" altLang="nl-BE" sz="1800" dirty="0">
                <a:solidFill>
                  <a:schemeClr val="tx1"/>
                </a:solidFill>
              </a:rPr>
              <a:t>“Die businessmensen komen voortdurend met idiote voorstellen – snappen ze hun eigen job eigenlijk wel?”;</a:t>
            </a:r>
          </a:p>
          <a:p>
            <a:pPr lvl="1"/>
            <a:r>
              <a:rPr lang="nl-BE" altLang="nl-BE" sz="1800" dirty="0">
                <a:solidFill>
                  <a:schemeClr val="tx1"/>
                </a:solidFill>
              </a:rPr>
              <a:t>“Wijs je de business op technische onmogelijkheden dan word je genegeerd! Dat kan er bij hen niet in. Wij vragen, jullie draaien!”;</a:t>
            </a:r>
          </a:p>
          <a:p>
            <a:pPr lvl="1"/>
            <a:r>
              <a:rPr lang="nl-BE" altLang="nl-BE" sz="1800" dirty="0">
                <a:solidFill>
                  <a:schemeClr val="tx1"/>
                </a:solidFill>
              </a:rPr>
              <a:t>“Die businessmensen hebben een makkelijke job, de echt intelligente mensen zitten hier bij IT”.</a:t>
            </a:r>
          </a:p>
          <a:p>
            <a:endParaRPr lang="nl-BE" altLang="nl-BE" dirty="0"/>
          </a:p>
        </p:txBody>
      </p:sp>
      <p:sp>
        <p:nvSpPr>
          <p:cNvPr id="15363" name="Titel 2"/>
          <p:cNvSpPr>
            <a:spLocks noGrp="1"/>
          </p:cNvSpPr>
          <p:nvPr>
            <p:ph type="title"/>
          </p:nvPr>
        </p:nvSpPr>
        <p:spPr>
          <a:xfrm>
            <a:off x="1258888" y="214313"/>
            <a:ext cx="7385050" cy="1066800"/>
          </a:xfrm>
        </p:spPr>
        <p:txBody>
          <a:bodyPr/>
          <a:lstStyle/>
          <a:p>
            <a:r>
              <a:rPr lang="nl-BE" altLang="nl-BE"/>
              <a:t>Business &amp; IT</a:t>
            </a:r>
          </a:p>
        </p:txBody>
      </p:sp>
      <p:sp>
        <p:nvSpPr>
          <p:cNvPr id="2" name="Tijdelijke aanduiding voor dianummer 1"/>
          <p:cNvSpPr>
            <a:spLocks noGrp="1"/>
          </p:cNvSpPr>
          <p:nvPr>
            <p:ph type="sldNum" sz="quarter" idx="10"/>
          </p:nvPr>
        </p:nvSpPr>
        <p:spPr/>
        <p:txBody>
          <a:bodyPr/>
          <a:lstStyle/>
          <a:p>
            <a:pPr>
              <a:defRPr/>
            </a:pPr>
            <a:fld id="{A88D98B5-DFD9-4430-84A6-2A208BB05BC7}" type="slidenum">
              <a:rPr lang="en-US"/>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2CB7DD51-36E7-46AE-942B-468151A9A4B1}"/>
              </a:ext>
            </a:extLst>
          </p:cNvPr>
          <p:cNvPicPr>
            <a:picLocks noChangeAspect="1"/>
          </p:cNvPicPr>
          <p:nvPr/>
        </p:nvPicPr>
        <p:blipFill rotWithShape="1">
          <a:blip r:embed="rId2"/>
          <a:srcRect t="18130" b="15810"/>
          <a:stretch/>
        </p:blipFill>
        <p:spPr>
          <a:xfrm>
            <a:off x="3563888" y="1277392"/>
            <a:ext cx="5328592" cy="4985396"/>
          </a:xfrm>
          <a:prstGeom prst="rect">
            <a:avLst/>
          </a:prstGeom>
        </p:spPr>
      </p:pic>
      <p:sp>
        <p:nvSpPr>
          <p:cNvPr id="16386" name="Titel 2"/>
          <p:cNvSpPr>
            <a:spLocks noGrp="1"/>
          </p:cNvSpPr>
          <p:nvPr>
            <p:ph type="title"/>
          </p:nvPr>
        </p:nvSpPr>
        <p:spPr>
          <a:xfrm>
            <a:off x="1258888" y="374650"/>
            <a:ext cx="7429500" cy="1066800"/>
          </a:xfrm>
        </p:spPr>
        <p:txBody>
          <a:bodyPr/>
          <a:lstStyle/>
          <a:p>
            <a:pPr eaLnBrk="1" hangingPunct="1"/>
            <a:r>
              <a:rPr lang="nl-BE" altLang="nl-BE" sz="3600"/>
              <a:t>Business &amp; IT</a:t>
            </a:r>
            <a:br>
              <a:rPr lang="nl-BE" altLang="nl-BE" sz="3600"/>
            </a:br>
            <a:endParaRPr lang="nl-BE" altLang="nl-BE" sz="3600"/>
          </a:p>
        </p:txBody>
      </p:sp>
      <p:pic>
        <p:nvPicPr>
          <p:cNvPr id="16387" name="Afbeelding 3"/>
          <p:cNvPicPr>
            <a:picLocks noChangeAspect="1"/>
          </p:cNvPicPr>
          <p:nvPr/>
        </p:nvPicPr>
        <p:blipFill rotWithShape="1">
          <a:blip r:embed="rId3">
            <a:extLst>
              <a:ext uri="{28A0092B-C50C-407E-A947-70E740481C1C}">
                <a14:useLocalDpi xmlns:a14="http://schemas.microsoft.com/office/drawing/2010/main" val="0"/>
              </a:ext>
            </a:extLst>
          </a:blip>
          <a:srcRect l="17571" t="6165" r="6740"/>
          <a:stretch/>
        </p:blipFill>
        <p:spPr bwMode="auto">
          <a:xfrm>
            <a:off x="683568" y="1642604"/>
            <a:ext cx="3816424" cy="4611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jdelijke aanduiding voor dianummer 1"/>
          <p:cNvSpPr>
            <a:spLocks noGrp="1"/>
          </p:cNvSpPr>
          <p:nvPr>
            <p:ph type="sldNum" sz="quarter" idx="10"/>
          </p:nvPr>
        </p:nvSpPr>
        <p:spPr/>
        <p:txBody>
          <a:bodyPr/>
          <a:lstStyle/>
          <a:p>
            <a:pPr>
              <a:defRPr/>
            </a:pPr>
            <a:fld id="{1CAA9068-4D18-4E87-890A-E487FE5DF808}" type="slidenum">
              <a:rPr lang="en-US"/>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Afbeelding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12950" y="1412875"/>
            <a:ext cx="4824413" cy="206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Titel 2"/>
          <p:cNvSpPr>
            <a:spLocks noGrp="1"/>
          </p:cNvSpPr>
          <p:nvPr>
            <p:ph type="title"/>
          </p:nvPr>
        </p:nvSpPr>
        <p:spPr>
          <a:xfrm>
            <a:off x="1258888" y="214313"/>
            <a:ext cx="7385050" cy="1066800"/>
          </a:xfrm>
        </p:spPr>
        <p:txBody>
          <a:bodyPr/>
          <a:lstStyle/>
          <a:p>
            <a:r>
              <a:rPr lang="nl-BE" altLang="nl-BE"/>
              <a:t>Business &amp; IT</a:t>
            </a:r>
          </a:p>
        </p:txBody>
      </p:sp>
      <p:sp>
        <p:nvSpPr>
          <p:cNvPr id="2" name="Tijdelijke aanduiding voor dianummer 1"/>
          <p:cNvSpPr>
            <a:spLocks noGrp="1"/>
          </p:cNvSpPr>
          <p:nvPr>
            <p:ph type="sldNum" sz="quarter" idx="10"/>
          </p:nvPr>
        </p:nvSpPr>
        <p:spPr/>
        <p:txBody>
          <a:bodyPr/>
          <a:lstStyle/>
          <a:p>
            <a:pPr>
              <a:defRPr/>
            </a:pPr>
            <a:fld id="{A4D4A5E4-28E0-43D8-9335-CA2157C6CF9D}" type="slidenum">
              <a:rPr lang="en-US"/>
              <a:pPr>
                <a:defRPr/>
              </a:pPr>
              <a:t>8</a:t>
            </a:fld>
            <a:endParaRPr lang="en-US"/>
          </a:p>
        </p:txBody>
      </p:sp>
      <p:pic>
        <p:nvPicPr>
          <p:cNvPr id="18437" name="Afbeelding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3068638"/>
            <a:ext cx="5495925"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jdelijke aanduiding voor inhoud 1"/>
          <p:cNvSpPr>
            <a:spLocks noGrp="1"/>
          </p:cNvSpPr>
          <p:nvPr>
            <p:ph idx="1"/>
          </p:nvPr>
        </p:nvSpPr>
        <p:spPr>
          <a:xfrm>
            <a:off x="428625" y="1428750"/>
            <a:ext cx="8229600" cy="5000625"/>
          </a:xfrm>
        </p:spPr>
        <p:txBody>
          <a:bodyPr/>
          <a:lstStyle/>
          <a:p>
            <a:r>
              <a:rPr lang="nl-BE" altLang="nl-BE"/>
              <a:t>Wederzijds onbegrip tussen business en IT professionals leidt tot probleemsituaties en wantrouwen. </a:t>
            </a:r>
          </a:p>
          <a:p>
            <a:r>
              <a:rPr lang="nl-BE" altLang="nl-BE"/>
              <a:t>1 + 1 kan 3 zijn maar is het nog vaak niet.</a:t>
            </a:r>
          </a:p>
          <a:p>
            <a:r>
              <a:rPr lang="nl-BE" altLang="nl-BE"/>
              <a:t>Om de muur tussen beiden op te heffen, hebben organisaties nood aan </a:t>
            </a:r>
            <a:r>
              <a:rPr lang="nl-BE" altLang="nl-BE" b="1"/>
              <a:t>Business-IT alignment</a:t>
            </a:r>
            <a:r>
              <a:rPr lang="nl-BE" altLang="nl-BE"/>
              <a:t> initiatieven.</a:t>
            </a:r>
          </a:p>
          <a:p>
            <a:r>
              <a:rPr lang="nl-BE" altLang="nl-BE"/>
              <a:t>Lees blog</a:t>
            </a:r>
          </a:p>
          <a:p>
            <a:pPr lvl="1"/>
            <a:r>
              <a:rPr lang="nl-BE" altLang="nl-BE">
                <a:hlinkClick r:id="rId2"/>
              </a:rPr>
              <a:t>http://newbirdz.nl/blogs/business-it-alignment/</a:t>
            </a:r>
            <a:endParaRPr lang="nl-BE" altLang="nl-BE"/>
          </a:p>
        </p:txBody>
      </p:sp>
      <p:sp>
        <p:nvSpPr>
          <p:cNvPr id="19459" name="Titel 2"/>
          <p:cNvSpPr>
            <a:spLocks noGrp="1"/>
          </p:cNvSpPr>
          <p:nvPr>
            <p:ph type="title"/>
          </p:nvPr>
        </p:nvSpPr>
        <p:spPr>
          <a:xfrm>
            <a:off x="1258888" y="214313"/>
            <a:ext cx="7385050" cy="1066800"/>
          </a:xfrm>
        </p:spPr>
        <p:txBody>
          <a:bodyPr/>
          <a:lstStyle/>
          <a:p>
            <a:r>
              <a:rPr lang="nl-BE" altLang="nl-BE"/>
              <a:t>Business &amp; IT</a:t>
            </a:r>
          </a:p>
        </p:txBody>
      </p:sp>
      <p:sp>
        <p:nvSpPr>
          <p:cNvPr id="4" name="Tijdelijke aanduiding voor dianummer 3"/>
          <p:cNvSpPr>
            <a:spLocks noGrp="1"/>
          </p:cNvSpPr>
          <p:nvPr>
            <p:ph type="sldNum" sz="quarter" idx="10"/>
          </p:nvPr>
        </p:nvSpPr>
        <p:spPr/>
        <p:txBody>
          <a:bodyPr/>
          <a:lstStyle/>
          <a:p>
            <a:pPr>
              <a:defRPr/>
            </a:pPr>
            <a:fld id="{34D71417-B81C-4D8B-B31A-4DFE6F664A89}" type="slidenum">
              <a:rPr lang="en-US" smtClean="0"/>
              <a:pPr>
                <a:defRPr/>
              </a:pPr>
              <a:t>9</a:t>
            </a:fld>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aSAP">
  <a:themeElements>
    <a:clrScheme name="Grijswaarden">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Hoofdstuk 1.1 Business Process Management Docent.ppt [Compatibiliteitsmodus]" id="{5AE39F40-0AE0-4C89-B937-82D35BDFBA8F}" vid="{E45380BF-BCBC-46B1-90B1-01127FD575CA}"/>
    </a:ext>
  </a:extLst>
</a:theme>
</file>

<file path=ppt/theme/theme2.xml><?xml version="1.0" encoding="utf-8"?>
<a:theme xmlns:a="http://schemas.openxmlformats.org/drawingml/2006/main" name="Office-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Hoofdstuk 1.1 Business Process Management Docent</Template>
  <TotalTime>3703</TotalTime>
  <Words>1852</Words>
  <Application>Microsoft Office PowerPoint</Application>
  <PresentationFormat>Diavoorstelling (4:3)</PresentationFormat>
  <Paragraphs>374</Paragraphs>
  <Slides>50</Slides>
  <Notes>6</Notes>
  <HiddenSlides>0</HiddenSlides>
  <MMClips>1</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50</vt:i4>
      </vt:variant>
    </vt:vector>
  </HeadingPairs>
  <TitlesOfParts>
    <vt:vector size="56" baseType="lpstr">
      <vt:lpstr>Arial</vt:lpstr>
      <vt:lpstr>Georgia</vt:lpstr>
      <vt:lpstr>Verdana</vt:lpstr>
      <vt:lpstr>Wingdings</vt:lpstr>
      <vt:lpstr>Wingdings 2</vt:lpstr>
      <vt:lpstr>ThemaSAP</vt:lpstr>
      <vt:lpstr>Businessprocessen &amp; ITIL</vt:lpstr>
      <vt:lpstr>Businessprocessen &amp; ITIL</vt:lpstr>
      <vt:lpstr>Businessprocessen &amp; ITIL</vt:lpstr>
      <vt:lpstr>Businessprocessen </vt:lpstr>
      <vt:lpstr>Businessprocessen</vt:lpstr>
      <vt:lpstr>Business &amp; IT</vt:lpstr>
      <vt:lpstr>Business &amp; IT </vt:lpstr>
      <vt:lpstr>Business &amp; IT</vt:lpstr>
      <vt:lpstr>Business &amp; IT</vt:lpstr>
      <vt:lpstr>Business IT Alignment</vt:lpstr>
      <vt:lpstr>Business IT Alignment</vt:lpstr>
      <vt:lpstr>Business IT Alignment</vt:lpstr>
      <vt:lpstr>Business IT Alignment</vt:lpstr>
      <vt:lpstr>Business IT  Alignment</vt:lpstr>
      <vt:lpstr>Business IT  Alignment</vt:lpstr>
      <vt:lpstr>Business IT  Alignment</vt:lpstr>
      <vt:lpstr>Business IT  Alignment</vt:lpstr>
      <vt:lpstr>Business IT Alignment</vt:lpstr>
      <vt:lpstr>Venkatraman niveau 4 in de praktijk</vt:lpstr>
      <vt:lpstr>Business IT Alignment</vt:lpstr>
      <vt:lpstr>Waar zit de uitdaging voor jou?</vt:lpstr>
      <vt:lpstr>Artikel Job@t</vt:lpstr>
      <vt:lpstr>IT’er = Indiër, Pakistaan, Chinees, Tsjech, …</vt:lpstr>
      <vt:lpstr>Artikel Suppy Chain Magazine</vt:lpstr>
      <vt:lpstr>Wat er gebeurt als een IT’er geen bedrijfskennis heeft …</vt:lpstr>
      <vt:lpstr>ICT-vacatures</vt:lpstr>
      <vt:lpstr>Vacature junior .net programmeur</vt:lpstr>
      <vt:lpstr>Vacature Software Engineer ERP</vt:lpstr>
      <vt:lpstr>Vacature BI-developer</vt:lpstr>
      <vt:lpstr>Vacature Business Analyst</vt:lpstr>
      <vt:lpstr>Vacature SharePoint developer</vt:lpstr>
      <vt:lpstr>ECTS Businessprocessen</vt:lpstr>
      <vt:lpstr>Businessprocessen</vt:lpstr>
      <vt:lpstr>Examenvorm 1ste zittijd</vt:lpstr>
      <vt:lpstr>Examenvorm 1ste zittijd</vt:lpstr>
      <vt:lpstr>Examenvorm 2de zittijd</vt:lpstr>
      <vt:lpstr>PE-opdracht Ecobos: 20%</vt:lpstr>
      <vt:lpstr>PE-opdracht BPMN: 30% </vt:lpstr>
      <vt:lpstr>PE-opdracht BPMN: 30% </vt:lpstr>
      <vt:lpstr>PE-opdracht BPMN: 30% </vt:lpstr>
      <vt:lpstr>PE-opdracht BPMN: 30% </vt:lpstr>
      <vt:lpstr>PE-opdracht BPMN: 30% </vt:lpstr>
      <vt:lpstr>PE-opdracht BPMN: 30% </vt:lpstr>
      <vt:lpstr>PE-opdracht BPMN: 30% </vt:lpstr>
      <vt:lpstr>PE-opdracht BPMN: 30% </vt:lpstr>
      <vt:lpstr>PE-opdracht BPMN: 30%</vt:lpstr>
      <vt:lpstr>PE-opdracht BPMN: 30% </vt:lpstr>
      <vt:lpstr>PE-opdracht BPMN: 20% </vt:lpstr>
      <vt:lpstr>Deadlines PE BPMN </vt:lpstr>
      <vt:lpstr>Spreker: Tom Boonen - Agilians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petejoha</dc:creator>
  <cp:lastModifiedBy>Tinne Van Echelpoel</cp:lastModifiedBy>
  <cp:revision>416</cp:revision>
  <dcterms:created xsi:type="dcterms:W3CDTF">2007-05-07T10:27:21Z</dcterms:created>
  <dcterms:modified xsi:type="dcterms:W3CDTF">2018-02-06T10:52:58Z</dcterms:modified>
</cp:coreProperties>
</file>