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5" r:id="rId1"/>
  </p:sldMasterIdLst>
  <p:notesMasterIdLst>
    <p:notesMasterId r:id="rId41"/>
  </p:notesMasterIdLst>
  <p:handoutMasterIdLst>
    <p:handoutMasterId r:id="rId42"/>
  </p:handoutMasterIdLst>
  <p:sldIdLst>
    <p:sldId id="291" r:id="rId2"/>
    <p:sldId id="295" r:id="rId3"/>
    <p:sldId id="393" r:id="rId4"/>
    <p:sldId id="360" r:id="rId5"/>
    <p:sldId id="400" r:id="rId6"/>
    <p:sldId id="394" r:id="rId7"/>
    <p:sldId id="362" r:id="rId8"/>
    <p:sldId id="361" r:id="rId9"/>
    <p:sldId id="307" r:id="rId10"/>
    <p:sldId id="395" r:id="rId11"/>
    <p:sldId id="396" r:id="rId12"/>
    <p:sldId id="397" r:id="rId13"/>
    <p:sldId id="412" r:id="rId14"/>
    <p:sldId id="413" r:id="rId15"/>
    <p:sldId id="415" r:id="rId16"/>
    <p:sldId id="414" r:id="rId17"/>
    <p:sldId id="367" r:id="rId18"/>
    <p:sldId id="386" r:id="rId19"/>
    <p:sldId id="406" r:id="rId20"/>
    <p:sldId id="398" r:id="rId21"/>
    <p:sldId id="424" r:id="rId22"/>
    <p:sldId id="416" r:id="rId23"/>
    <p:sldId id="417" r:id="rId24"/>
    <p:sldId id="418" r:id="rId25"/>
    <p:sldId id="419" r:id="rId26"/>
    <p:sldId id="420" r:id="rId27"/>
    <p:sldId id="421" r:id="rId28"/>
    <p:sldId id="422" r:id="rId29"/>
    <p:sldId id="423" r:id="rId30"/>
    <p:sldId id="384" r:id="rId31"/>
    <p:sldId id="425" r:id="rId32"/>
    <p:sldId id="387" r:id="rId33"/>
    <p:sldId id="388" r:id="rId34"/>
    <p:sldId id="389" r:id="rId35"/>
    <p:sldId id="390" r:id="rId36"/>
    <p:sldId id="391" r:id="rId37"/>
    <p:sldId id="377" r:id="rId38"/>
    <p:sldId id="376" r:id="rId39"/>
    <p:sldId id="426"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23E"/>
    <a:srgbClr val="EB8735"/>
    <a:srgbClr val="FFFFFF"/>
    <a:srgbClr val="00CC00"/>
    <a:srgbClr val="7EC234"/>
    <a:srgbClr val="5CCC00"/>
    <a:srgbClr val="9AC8E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5" autoAdjust="0"/>
    <p:restoredTop sz="74267" autoAdjust="0"/>
  </p:normalViewPr>
  <p:slideViewPr>
    <p:cSldViewPr>
      <p:cViewPr varScale="1">
        <p:scale>
          <a:sx n="86" d="100"/>
          <a:sy n="86" d="100"/>
        </p:scale>
        <p:origin x="238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24"/>
    </p:cViewPr>
  </p:sorter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nl-BE"/>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AE7BC78-0381-4222-9765-0D362B4842C9}" type="datetimeFigureOut">
              <a:rPr lang="nl-BE"/>
              <a:pPr>
                <a:defRPr/>
              </a:pPr>
              <a:t>23/02/2018</a:t>
            </a:fld>
            <a:endParaRPr lang="nl-BE"/>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nl-BE"/>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67D84A34-560A-46FB-A5DF-56E60DEFEFBD}" type="slidenum">
              <a:rPr lang="nl-BE"/>
              <a:pPr>
                <a:defRPr/>
              </a:pPr>
              <a:t>‹nr.›</a:t>
            </a:fld>
            <a:endParaRPr lang="nl-B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EC15276-15A3-4DA1-8233-1F2A536DE6E9}" type="slidenum">
              <a:rPr lang="en-US"/>
              <a:pPr>
                <a:defRPr/>
              </a:pPr>
              <a:t>‹nr.›</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jdelijke aanduiding voor dia-afbeelding 1"/>
          <p:cNvSpPr>
            <a:spLocks noGrp="1" noRot="1" noChangeAspect="1" noTextEdit="1"/>
          </p:cNvSpPr>
          <p:nvPr>
            <p:ph type="sldImg"/>
          </p:nvPr>
        </p:nvSpPr>
        <p:spPr>
          <a:ln/>
        </p:spPr>
      </p:sp>
      <p:sp>
        <p:nvSpPr>
          <p:cNvPr id="11267"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BE" dirty="0">
              <a:latin typeface="Arial" panose="020B0604020202020204" pitchFamily="34" charset="0"/>
            </a:endParaRPr>
          </a:p>
        </p:txBody>
      </p:sp>
      <p:sp>
        <p:nvSpPr>
          <p:cNvPr id="11268"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2D4258-202A-4737-91B2-4E57E6901BB8}" type="slidenum">
              <a:rPr lang="en-US" altLang="nl-BE" smtClean="0"/>
              <a:pPr>
                <a:spcBef>
                  <a:spcPct val="0"/>
                </a:spcBef>
              </a:pPr>
              <a:t>2</a:t>
            </a:fld>
            <a:endParaRPr lang="en-US" altLang="nl-B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jdelijke aanduiding voor dia-afbeelding 1"/>
          <p:cNvSpPr>
            <a:spLocks noGrp="1" noRot="1" noChangeAspect="1" noTextEdit="1"/>
          </p:cNvSpPr>
          <p:nvPr>
            <p:ph type="sldImg"/>
          </p:nvPr>
        </p:nvSpPr>
        <p:spPr>
          <a:ln/>
        </p:spPr>
      </p:sp>
      <p:sp>
        <p:nvSpPr>
          <p:cNvPr id="58371"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BE" dirty="0">
              <a:latin typeface="Arial" panose="020B0604020202020204" pitchFamily="34" charset="0"/>
            </a:endParaRPr>
          </a:p>
        </p:txBody>
      </p:sp>
      <p:sp>
        <p:nvSpPr>
          <p:cNvPr id="58372"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4B05AA-3E6E-4BC7-A986-BCCCB5A9DADA}" type="slidenum">
              <a:rPr lang="en-US" altLang="nl-BE" smtClean="0"/>
              <a:pPr>
                <a:spcBef>
                  <a:spcPct val="0"/>
                </a:spcBef>
              </a:pPr>
              <a:t>17</a:t>
            </a:fld>
            <a:endParaRPr lang="en-US" altLang="nl-B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jdelijke aanduiding voor dia-afbeelding 1"/>
          <p:cNvSpPr>
            <a:spLocks noGrp="1" noRot="1" noChangeAspect="1" noTextEdit="1"/>
          </p:cNvSpPr>
          <p:nvPr>
            <p:ph type="sldImg"/>
          </p:nvPr>
        </p:nvSpPr>
        <p:spPr>
          <a:ln/>
        </p:spPr>
      </p:sp>
      <p:sp>
        <p:nvSpPr>
          <p:cNvPr id="62467"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62468"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AA78A4-D6DC-4545-BD80-8F34A48BC7A2}" type="slidenum">
              <a:rPr lang="en-US" altLang="nl-BE" smtClean="0"/>
              <a:pPr>
                <a:spcBef>
                  <a:spcPct val="0"/>
                </a:spcBef>
              </a:pPr>
              <a:t>20</a:t>
            </a:fld>
            <a:endParaRPr lang="en-US" altLang="nl-B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jdelijke aanduiding voor dia-afbeelding 1"/>
          <p:cNvSpPr>
            <a:spLocks noGrp="1" noRot="1" noChangeAspect="1" noTextEdit="1"/>
          </p:cNvSpPr>
          <p:nvPr>
            <p:ph type="sldImg"/>
          </p:nvPr>
        </p:nvSpPr>
        <p:spPr>
          <a:ln/>
        </p:spPr>
      </p:sp>
      <p:sp>
        <p:nvSpPr>
          <p:cNvPr id="35843"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a:latin typeface="Arial" panose="020B0604020202020204" pitchFamily="34" charset="0"/>
              </a:rPr>
              <a:t>Bron: M. Van Beylen</a:t>
            </a:r>
            <a:endParaRPr lang="nl-NL" altLang="nl-BE">
              <a:latin typeface="Arial" panose="020B0604020202020204" pitchFamily="34" charset="0"/>
            </a:endParaRPr>
          </a:p>
          <a:p>
            <a:endParaRPr lang="nl-NL" altLang="nl-BE">
              <a:latin typeface="Arial" panose="020B0604020202020204" pitchFamily="34" charset="0"/>
            </a:endParaRPr>
          </a:p>
        </p:txBody>
      </p:sp>
      <p:sp>
        <p:nvSpPr>
          <p:cNvPr id="35844"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5A6993-ED61-4682-8248-12BC438BFFD5}" type="slidenum">
              <a:rPr lang="en-US" altLang="nl-BE" smtClean="0"/>
              <a:pPr>
                <a:spcBef>
                  <a:spcPct val="0"/>
                </a:spcBef>
              </a:pPr>
              <a:t>22</a:t>
            </a:fld>
            <a:endParaRPr lang="en-US" altLang="nl-BE"/>
          </a:p>
        </p:txBody>
      </p:sp>
    </p:spTree>
    <p:extLst>
      <p:ext uri="{BB962C8B-B14F-4D97-AF65-F5344CB8AC3E}">
        <p14:creationId xmlns:p14="http://schemas.microsoft.com/office/powerpoint/2010/main" val="3752896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jdelijke aanduiding voor dia-afbeelding 1"/>
          <p:cNvSpPr>
            <a:spLocks noGrp="1" noRot="1" noChangeAspect="1" noTextEdit="1"/>
          </p:cNvSpPr>
          <p:nvPr>
            <p:ph type="sldImg"/>
          </p:nvPr>
        </p:nvSpPr>
        <p:spPr>
          <a:ln/>
        </p:spPr>
      </p:sp>
      <p:sp>
        <p:nvSpPr>
          <p:cNvPr id="37891"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a:latin typeface="Arial" panose="020B0604020202020204" pitchFamily="34" charset="0"/>
              </a:rPr>
              <a:t>Bron: M. Van Beylen</a:t>
            </a:r>
            <a:endParaRPr lang="nl-NL" altLang="nl-BE">
              <a:latin typeface="Arial" panose="020B0604020202020204" pitchFamily="34" charset="0"/>
            </a:endParaRPr>
          </a:p>
          <a:p>
            <a:endParaRPr lang="nl-NL" altLang="nl-BE">
              <a:latin typeface="Arial" panose="020B0604020202020204" pitchFamily="34" charset="0"/>
            </a:endParaRPr>
          </a:p>
        </p:txBody>
      </p:sp>
      <p:sp>
        <p:nvSpPr>
          <p:cNvPr id="37892"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496B7D-64CC-43BF-A2CF-CCA4D1175628}" type="slidenum">
              <a:rPr lang="en-US" altLang="nl-BE" smtClean="0"/>
              <a:pPr>
                <a:spcBef>
                  <a:spcPct val="0"/>
                </a:spcBef>
              </a:pPr>
              <a:t>23</a:t>
            </a:fld>
            <a:endParaRPr lang="en-US" altLang="nl-BE"/>
          </a:p>
        </p:txBody>
      </p:sp>
    </p:spTree>
    <p:extLst>
      <p:ext uri="{BB962C8B-B14F-4D97-AF65-F5344CB8AC3E}">
        <p14:creationId xmlns:p14="http://schemas.microsoft.com/office/powerpoint/2010/main" val="1702418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a:defRPr/>
            </a:pPr>
            <a:fld id="{2EC15276-15A3-4DA1-8233-1F2A536DE6E9}" type="slidenum">
              <a:rPr lang="en-US" smtClean="0"/>
              <a:pPr>
                <a:defRPr/>
              </a:pPr>
              <a:t>24</a:t>
            </a:fld>
            <a:endParaRPr lang="en-US"/>
          </a:p>
        </p:txBody>
      </p:sp>
    </p:spTree>
    <p:extLst>
      <p:ext uri="{BB962C8B-B14F-4D97-AF65-F5344CB8AC3E}">
        <p14:creationId xmlns:p14="http://schemas.microsoft.com/office/powerpoint/2010/main" val="3128644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jdelijke aanduiding voor dia-afbeelding 1"/>
          <p:cNvSpPr>
            <a:spLocks noGrp="1" noRot="1" noChangeAspect="1" noTextEdit="1"/>
          </p:cNvSpPr>
          <p:nvPr>
            <p:ph type="sldImg"/>
          </p:nvPr>
        </p:nvSpPr>
        <p:spPr>
          <a:ln/>
        </p:spPr>
      </p:sp>
      <p:sp>
        <p:nvSpPr>
          <p:cNvPr id="40963"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NL" dirty="0">
              <a:latin typeface="Arial" panose="020B0604020202020204" pitchFamily="34" charset="0"/>
            </a:endParaRPr>
          </a:p>
        </p:txBody>
      </p:sp>
      <p:sp>
        <p:nvSpPr>
          <p:cNvPr id="40964"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D2A0D3-A146-4C3D-8AA4-86E2182D95C3}" type="slidenum">
              <a:rPr lang="en-US" altLang="nl-NL" smtClean="0"/>
              <a:pPr/>
              <a:t>25</a:t>
            </a:fld>
            <a:endParaRPr lang="en-US" altLang="nl-NL"/>
          </a:p>
        </p:txBody>
      </p:sp>
    </p:spTree>
    <p:extLst>
      <p:ext uri="{BB962C8B-B14F-4D97-AF65-F5344CB8AC3E}">
        <p14:creationId xmlns:p14="http://schemas.microsoft.com/office/powerpoint/2010/main" val="4052155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jdelijke aanduiding voor dia-afbeelding 1"/>
          <p:cNvSpPr>
            <a:spLocks noGrp="1" noRot="1" noChangeAspect="1" noTextEdit="1"/>
          </p:cNvSpPr>
          <p:nvPr>
            <p:ph type="sldImg"/>
          </p:nvPr>
        </p:nvSpPr>
        <p:spPr>
          <a:ln/>
        </p:spPr>
      </p:sp>
      <p:sp>
        <p:nvSpPr>
          <p:cNvPr id="49155"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BE" dirty="0">
              <a:latin typeface="Arial" panose="020B0604020202020204" pitchFamily="34" charset="0"/>
            </a:endParaRPr>
          </a:p>
        </p:txBody>
      </p:sp>
      <p:sp>
        <p:nvSpPr>
          <p:cNvPr id="49156"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2A1F7B-C2B7-4E88-9CC2-B26A771FBC22}" type="slidenum">
              <a:rPr lang="en-US" altLang="nl-BE" smtClean="0"/>
              <a:pPr/>
              <a:t>26</a:t>
            </a:fld>
            <a:endParaRPr lang="en-US" altLang="nl-BE"/>
          </a:p>
        </p:txBody>
      </p:sp>
    </p:spTree>
    <p:extLst>
      <p:ext uri="{BB962C8B-B14F-4D97-AF65-F5344CB8AC3E}">
        <p14:creationId xmlns:p14="http://schemas.microsoft.com/office/powerpoint/2010/main" val="1926676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jdelijke aanduiding voor dia-afbeelding 1"/>
          <p:cNvSpPr>
            <a:spLocks noGrp="1" noRot="1" noChangeAspect="1" noTextEdit="1"/>
          </p:cNvSpPr>
          <p:nvPr>
            <p:ph type="sldImg"/>
          </p:nvPr>
        </p:nvSpPr>
        <p:spPr>
          <a:ln/>
        </p:spPr>
      </p:sp>
      <p:sp>
        <p:nvSpPr>
          <p:cNvPr id="45059"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nl-NL" b="1" dirty="0">
              <a:latin typeface="Arial" panose="020B0604020202020204" pitchFamily="34" charset="0"/>
            </a:endParaRPr>
          </a:p>
        </p:txBody>
      </p:sp>
      <p:sp>
        <p:nvSpPr>
          <p:cNvPr id="45060"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3051D7-B582-44EA-B78E-80EB1B85224A}" type="slidenum">
              <a:rPr lang="en-US" altLang="nl-NL" smtClean="0"/>
              <a:pPr/>
              <a:t>27</a:t>
            </a:fld>
            <a:endParaRPr lang="en-US" altLang="nl-NL"/>
          </a:p>
        </p:txBody>
      </p:sp>
    </p:spTree>
    <p:extLst>
      <p:ext uri="{BB962C8B-B14F-4D97-AF65-F5344CB8AC3E}">
        <p14:creationId xmlns:p14="http://schemas.microsoft.com/office/powerpoint/2010/main" val="1762470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jdelijke aanduiding voor dia-afbeelding 1"/>
          <p:cNvSpPr>
            <a:spLocks noGrp="1" noRot="1" noChangeAspect="1" noTextEdit="1"/>
          </p:cNvSpPr>
          <p:nvPr>
            <p:ph type="sldImg"/>
          </p:nvPr>
        </p:nvSpPr>
        <p:spPr>
          <a:ln/>
        </p:spPr>
      </p:sp>
      <p:sp>
        <p:nvSpPr>
          <p:cNvPr id="43011"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dirty="0">
              <a:latin typeface="Arial" panose="020B0604020202020204" pitchFamily="34" charset="0"/>
            </a:endParaRPr>
          </a:p>
        </p:txBody>
      </p:sp>
      <p:sp>
        <p:nvSpPr>
          <p:cNvPr id="43012"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0A7FBE-E109-418E-967D-53AC4DC10A23}" type="slidenum">
              <a:rPr lang="en-US" altLang="nl-NL" smtClean="0"/>
              <a:pPr/>
              <a:t>28</a:t>
            </a:fld>
            <a:endParaRPr lang="en-US" altLang="nl-NL"/>
          </a:p>
        </p:txBody>
      </p:sp>
    </p:spTree>
    <p:extLst>
      <p:ext uri="{BB962C8B-B14F-4D97-AF65-F5344CB8AC3E}">
        <p14:creationId xmlns:p14="http://schemas.microsoft.com/office/powerpoint/2010/main" val="1541730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jdelijke aanduiding voor dia-afbeelding 1"/>
          <p:cNvSpPr>
            <a:spLocks noGrp="1" noRot="1" noChangeAspect="1" noTextEdit="1"/>
          </p:cNvSpPr>
          <p:nvPr>
            <p:ph type="sldImg"/>
          </p:nvPr>
        </p:nvSpPr>
        <p:spPr>
          <a:ln/>
        </p:spPr>
      </p:sp>
      <p:sp>
        <p:nvSpPr>
          <p:cNvPr id="47107"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NL">
              <a:latin typeface="Arial" panose="020B0604020202020204" pitchFamily="34" charset="0"/>
            </a:endParaRPr>
          </a:p>
        </p:txBody>
      </p:sp>
      <p:sp>
        <p:nvSpPr>
          <p:cNvPr id="47108"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966599-76AD-48AD-BF66-44EED53F7643}" type="slidenum">
              <a:rPr lang="en-US" altLang="nl-NL" smtClean="0"/>
              <a:pPr/>
              <a:t>29</a:t>
            </a:fld>
            <a:endParaRPr lang="en-US" altLang="nl-NL"/>
          </a:p>
        </p:txBody>
      </p:sp>
    </p:spTree>
    <p:extLst>
      <p:ext uri="{BB962C8B-B14F-4D97-AF65-F5344CB8AC3E}">
        <p14:creationId xmlns:p14="http://schemas.microsoft.com/office/powerpoint/2010/main" val="400554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a:defRPr/>
            </a:pPr>
            <a:fld id="{2EC15276-15A3-4DA1-8233-1F2A536DE6E9}" type="slidenum">
              <a:rPr lang="en-US" smtClean="0"/>
              <a:pPr>
                <a:defRPr/>
              </a:pPr>
              <a:t>3</a:t>
            </a:fld>
            <a:endParaRPr lang="en-US"/>
          </a:p>
        </p:txBody>
      </p:sp>
    </p:spTree>
    <p:extLst>
      <p:ext uri="{BB962C8B-B14F-4D97-AF65-F5344CB8AC3E}">
        <p14:creationId xmlns:p14="http://schemas.microsoft.com/office/powerpoint/2010/main" val="1388949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jdelijke aanduiding voor dia-afbeelding 1"/>
          <p:cNvSpPr>
            <a:spLocks noGrp="1" noRot="1" noChangeAspect="1" noTextEdit="1"/>
          </p:cNvSpPr>
          <p:nvPr>
            <p:ph type="sldImg"/>
          </p:nvPr>
        </p:nvSpPr>
        <p:spPr>
          <a:ln/>
        </p:spPr>
      </p:sp>
      <p:sp>
        <p:nvSpPr>
          <p:cNvPr id="64515"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NL" altLang="nl-BE" dirty="0">
                <a:latin typeface="Arial" panose="020B0604020202020204" pitchFamily="34" charset="0"/>
              </a:rPr>
              <a:t>Bron figuur: http://www.foresee.be/totalsolutionbpm.htm</a:t>
            </a:r>
          </a:p>
        </p:txBody>
      </p:sp>
      <p:sp>
        <p:nvSpPr>
          <p:cNvPr id="64516"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1973D4-A6A4-4A2F-AD91-1EBF28210AFF}" type="slidenum">
              <a:rPr lang="en-US" altLang="nl-BE" smtClean="0"/>
              <a:pPr>
                <a:spcBef>
                  <a:spcPct val="0"/>
                </a:spcBef>
              </a:pPr>
              <a:t>30</a:t>
            </a:fld>
            <a:endParaRPr lang="en-US" altLang="nl-B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a:defRPr/>
            </a:pPr>
            <a:fld id="{2EC15276-15A3-4DA1-8233-1F2A536DE6E9}" type="slidenum">
              <a:rPr lang="en-US" smtClean="0"/>
              <a:pPr>
                <a:defRPr/>
              </a:pPr>
              <a:t>31</a:t>
            </a:fld>
            <a:endParaRPr lang="en-US"/>
          </a:p>
        </p:txBody>
      </p:sp>
    </p:spTree>
    <p:extLst>
      <p:ext uri="{BB962C8B-B14F-4D97-AF65-F5344CB8AC3E}">
        <p14:creationId xmlns:p14="http://schemas.microsoft.com/office/powerpoint/2010/main" val="3961371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34217F-E7B6-4989-BC90-F5B945495B2D}" type="slidenum">
              <a:rPr lang="en-US" altLang="nl-BE" smtClean="0"/>
              <a:pPr>
                <a:spcBef>
                  <a:spcPct val="0"/>
                </a:spcBef>
              </a:pPr>
              <a:t>33</a:t>
            </a:fld>
            <a:endParaRPr lang="en-US" altLang="nl-BE"/>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ltLang="nl-BE">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050208-90CF-47DD-9014-1BDE439C7088}" type="slidenum">
              <a:rPr lang="en-US" altLang="nl-BE" smtClean="0"/>
              <a:pPr>
                <a:spcBef>
                  <a:spcPct val="0"/>
                </a:spcBef>
              </a:pPr>
              <a:t>35</a:t>
            </a:fld>
            <a:endParaRPr lang="en-US" altLang="nl-BE"/>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ltLang="nl-BE">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03763E9-867C-4F34-845F-F8F4815CE900}" type="slidenum">
              <a:rPr lang="en-US" altLang="nl-BE" smtClean="0"/>
              <a:pPr>
                <a:spcBef>
                  <a:spcPct val="0"/>
                </a:spcBef>
              </a:pPr>
              <a:t>36</a:t>
            </a:fld>
            <a:endParaRPr lang="en-US" altLang="nl-BE"/>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ltLang="nl-BE">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jdelijke aanduiding voor dia-afbeelding 1"/>
          <p:cNvSpPr>
            <a:spLocks noGrp="1" noRot="1" noChangeAspect="1" noTextEdit="1"/>
          </p:cNvSpPr>
          <p:nvPr>
            <p:ph type="sldImg"/>
          </p:nvPr>
        </p:nvSpPr>
        <p:spPr>
          <a:ln/>
        </p:spPr>
      </p:sp>
      <p:sp>
        <p:nvSpPr>
          <p:cNvPr id="77827"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dirty="0">
              <a:latin typeface="Arial" panose="020B0604020202020204" pitchFamily="34" charset="0"/>
            </a:endParaRPr>
          </a:p>
        </p:txBody>
      </p:sp>
      <p:sp>
        <p:nvSpPr>
          <p:cNvPr id="77828"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DDD84B0-BFB4-48A5-A6D8-20B44CAF7A80}" type="slidenum">
              <a:rPr lang="en-US" altLang="nl-BE" smtClean="0"/>
              <a:pPr>
                <a:spcBef>
                  <a:spcPct val="0"/>
                </a:spcBef>
              </a:pPr>
              <a:t>38</a:t>
            </a:fld>
            <a:endParaRPr lang="en-US"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jdelijke aanduiding voor dia-afbeelding 1"/>
          <p:cNvSpPr>
            <a:spLocks noGrp="1" noRot="1" noChangeAspect="1" noTextEdit="1"/>
          </p:cNvSpPr>
          <p:nvPr>
            <p:ph type="sldImg"/>
          </p:nvPr>
        </p:nvSpPr>
        <p:spPr>
          <a:ln/>
        </p:spPr>
      </p:sp>
      <p:sp>
        <p:nvSpPr>
          <p:cNvPr id="14339"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BE" dirty="0">
              <a:latin typeface="Arial" panose="020B0604020202020204" pitchFamily="34" charset="0"/>
            </a:endParaRPr>
          </a:p>
        </p:txBody>
      </p:sp>
      <p:sp>
        <p:nvSpPr>
          <p:cNvPr id="14340"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072E4C-5458-488E-A706-C7196387C880}" type="slidenum">
              <a:rPr lang="en-US" altLang="nl-BE" smtClean="0"/>
              <a:pPr>
                <a:spcBef>
                  <a:spcPct val="0"/>
                </a:spcBef>
              </a:pPr>
              <a:t>4</a:t>
            </a:fld>
            <a:endParaRPr lang="en-US" alt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a:ln/>
        </p:spPr>
      </p:sp>
      <p:sp>
        <p:nvSpPr>
          <p:cNvPr id="16387"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BE" dirty="0">
              <a:latin typeface="Arial" panose="020B0604020202020204" pitchFamily="34" charset="0"/>
            </a:endParaRPr>
          </a:p>
        </p:txBody>
      </p:sp>
      <p:sp>
        <p:nvSpPr>
          <p:cNvPr id="16388"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C6FC13-7008-4B1B-AA10-6217078678AC}" type="slidenum">
              <a:rPr lang="en-US" altLang="nl-BE" smtClean="0"/>
              <a:pPr>
                <a:spcBef>
                  <a:spcPct val="0"/>
                </a:spcBef>
              </a:pPr>
              <a:t>5</a:t>
            </a:fld>
            <a:endParaRPr lang="en-US" alt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jdelijke aanduiding voor dia-afbeelding 1"/>
          <p:cNvSpPr>
            <a:spLocks noGrp="1" noRot="1" noChangeAspect="1" noTextEdit="1"/>
          </p:cNvSpPr>
          <p:nvPr>
            <p:ph type="sldImg"/>
          </p:nvPr>
        </p:nvSpPr>
        <p:spPr>
          <a:ln/>
        </p:spPr>
      </p:sp>
      <p:sp>
        <p:nvSpPr>
          <p:cNvPr id="50179" name="Tijdelijke aanduiding voor notities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nl-NL" dirty="0">
              <a:latin typeface="Arial" panose="020B0604020202020204" pitchFamily="34" charset="0"/>
            </a:endParaRPr>
          </a:p>
        </p:txBody>
      </p:sp>
      <p:sp>
        <p:nvSpPr>
          <p:cNvPr id="18436"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35FB76-3AC6-43D2-9C9A-8D147E74F99F}" type="slidenum">
              <a:rPr lang="en-US" altLang="nl-BE" smtClean="0"/>
              <a:pPr>
                <a:spcBef>
                  <a:spcPct val="0"/>
                </a:spcBef>
              </a:pPr>
              <a:t>6</a:t>
            </a:fld>
            <a:endParaRPr lang="en-US" alt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jdelijke aanduiding voor dia-afbeelding 1"/>
          <p:cNvSpPr>
            <a:spLocks noGrp="1" noRot="1" noChangeAspect="1" noTextEdit="1"/>
          </p:cNvSpPr>
          <p:nvPr>
            <p:ph type="sldImg"/>
          </p:nvPr>
        </p:nvSpPr>
        <p:spPr>
          <a:ln/>
        </p:spPr>
      </p:sp>
      <p:sp>
        <p:nvSpPr>
          <p:cNvPr id="20483"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ltLang="nl-BE" dirty="0">
              <a:latin typeface="Arial" panose="020B0604020202020204" pitchFamily="34" charset="0"/>
            </a:endParaRPr>
          </a:p>
        </p:txBody>
      </p:sp>
      <p:sp>
        <p:nvSpPr>
          <p:cNvPr id="20484"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B2259B-815C-4510-9918-721E57E269C0}" type="slidenum">
              <a:rPr lang="en-US" altLang="nl-BE" smtClean="0"/>
              <a:pPr>
                <a:spcBef>
                  <a:spcPct val="0"/>
                </a:spcBef>
              </a:pPr>
              <a:t>7</a:t>
            </a:fld>
            <a:endParaRPr lang="en-US" alt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jdelijke aanduiding voor dia-afbeelding 1"/>
          <p:cNvSpPr>
            <a:spLocks noGrp="1" noRot="1" noChangeAspect="1" noTextEdit="1"/>
          </p:cNvSpPr>
          <p:nvPr>
            <p:ph type="sldImg"/>
          </p:nvPr>
        </p:nvSpPr>
        <p:spPr>
          <a:ln/>
        </p:spPr>
      </p:sp>
      <p:sp>
        <p:nvSpPr>
          <p:cNvPr id="23555"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a:latin typeface="Arial" panose="020B0604020202020204" pitchFamily="34" charset="0"/>
              </a:rPr>
              <a:t>Bron: M. Van Beylen</a:t>
            </a:r>
            <a:endParaRPr lang="nl-NL" altLang="nl-BE">
              <a:latin typeface="Arial" panose="020B0604020202020204" pitchFamily="34" charset="0"/>
            </a:endParaRPr>
          </a:p>
        </p:txBody>
      </p:sp>
      <p:sp>
        <p:nvSpPr>
          <p:cNvPr id="23556"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A1D0B5-8EA7-4E57-8901-5CC62440B7B2}" type="slidenum">
              <a:rPr lang="en-US" altLang="nl-BE" smtClean="0"/>
              <a:pPr>
                <a:spcBef>
                  <a:spcPct val="0"/>
                </a:spcBef>
              </a:pPr>
              <a:t>9</a:t>
            </a:fld>
            <a:endParaRPr lang="en-US" altLang="nl-B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jdelijke aanduiding voor dia-afbeelding 1"/>
          <p:cNvSpPr>
            <a:spLocks noGrp="1" noRot="1" noChangeAspect="1" noTextEdit="1"/>
          </p:cNvSpPr>
          <p:nvPr>
            <p:ph type="sldImg"/>
          </p:nvPr>
        </p:nvSpPr>
        <p:spPr>
          <a:ln/>
        </p:spPr>
      </p:sp>
      <p:sp>
        <p:nvSpPr>
          <p:cNvPr id="27651"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NL">
              <a:latin typeface="Arial" panose="020B0604020202020204" pitchFamily="34" charset="0"/>
            </a:endParaRPr>
          </a:p>
        </p:txBody>
      </p:sp>
      <p:sp>
        <p:nvSpPr>
          <p:cNvPr id="27652"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EE5297-63F2-4076-A0BF-9CF3528E99C2}" type="slidenum">
              <a:rPr lang="en-US" altLang="nl-NL" smtClean="0"/>
              <a:pPr/>
              <a:t>10</a:t>
            </a:fld>
            <a:endParaRPr lang="en-US" altLang="nl-N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a:defRPr/>
            </a:pPr>
            <a:fld id="{2EC15276-15A3-4DA1-8233-1F2A536DE6E9}" type="slidenum">
              <a:rPr lang="en-US" smtClean="0"/>
              <a:pPr>
                <a:defRPr/>
              </a:pPr>
              <a:t>15</a:t>
            </a:fld>
            <a:endParaRPr lang="en-US"/>
          </a:p>
        </p:txBody>
      </p:sp>
    </p:spTree>
    <p:extLst>
      <p:ext uri="{BB962C8B-B14F-4D97-AF65-F5344CB8AC3E}">
        <p14:creationId xmlns:p14="http://schemas.microsoft.com/office/powerpoint/2010/main" val="159403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p:spTree>
      <p:nvGrpSpPr>
        <p:cNvPr id="1" name=""/>
        <p:cNvGrpSpPr/>
        <p:nvPr/>
      </p:nvGrpSpPr>
      <p:grpSpPr>
        <a:xfrm>
          <a:off x="0" y="0"/>
          <a:ext cx="0" cy="0"/>
          <a:chOff x="0" y="0"/>
          <a:chExt cx="0" cy="0"/>
        </a:xfrm>
      </p:grpSpPr>
      <p:pic>
        <p:nvPicPr>
          <p:cNvPr id="4" name="Afbeelding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1773238"/>
            <a:ext cx="1655763"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el 7"/>
          <p:cNvSpPr>
            <a:spLocks noGrp="1"/>
          </p:cNvSpPr>
          <p:nvPr>
            <p:ph type="ctrTitle"/>
          </p:nvPr>
        </p:nvSpPr>
        <p:spPr>
          <a:xfrm>
            <a:off x="2555776" y="1772817"/>
            <a:ext cx="6359624" cy="1584746"/>
          </a:xfrm>
          <a:solidFill>
            <a:schemeClr val="bg1"/>
          </a:solidFill>
        </p:spPr>
        <p:txBody>
          <a:bodyPr anchor="b"/>
          <a:lstStyle>
            <a:lvl1pPr>
              <a:defRPr sz="4000" baseline="0">
                <a:solidFill>
                  <a:srgbClr val="80B23E"/>
                </a:solidFill>
              </a:defRPr>
            </a:lvl1pPr>
          </a:lstStyle>
          <a:p>
            <a:r>
              <a:rPr lang="nl-NL"/>
              <a:t>Klik om de stijl te bewerken</a:t>
            </a:r>
            <a:endParaRPr lang="en-US" dirty="0"/>
          </a:p>
        </p:txBody>
      </p:sp>
      <p:sp>
        <p:nvSpPr>
          <p:cNvPr id="9" name="Ondertitel 8"/>
          <p:cNvSpPr>
            <a:spLocks noGrp="1"/>
          </p:cNvSpPr>
          <p:nvPr>
            <p:ph type="subTitle" idx="1"/>
          </p:nvPr>
        </p:nvSpPr>
        <p:spPr>
          <a:xfrm>
            <a:off x="755576" y="3714752"/>
            <a:ext cx="8159824" cy="1752600"/>
          </a:xfrm>
        </p:spPr>
        <p:txBody>
          <a:bodyPr/>
          <a:lstStyle>
            <a:lvl1pPr marL="64008" indent="0" algn="l">
              <a:buNone/>
              <a:defRPr sz="2800">
                <a:solidFill>
                  <a:schemeClr val="accent4"/>
                </a:solidFill>
                <a:effectLst>
                  <a:outerShdw blurRad="38100" dist="38100" dir="2700000" algn="tl">
                    <a:srgbClr val="000000">
                      <a:alpha val="43137"/>
                    </a:srgbClr>
                  </a:outerShdw>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nl-NL"/>
              <a:t>Klik om de ondertitelstijl van het model te bewerken</a:t>
            </a:r>
            <a:endParaRPr lang="en-US" dirty="0"/>
          </a:p>
        </p:txBody>
      </p:sp>
      <p:sp>
        <p:nvSpPr>
          <p:cNvPr id="5" name="Tijdelijke aanduiding voor dianummer 28"/>
          <p:cNvSpPr>
            <a:spLocks noGrp="1"/>
          </p:cNvSpPr>
          <p:nvPr>
            <p:ph type="sldNum" sz="quarter" idx="10"/>
          </p:nvPr>
        </p:nvSpPr>
        <p:spPr>
          <a:xfrm>
            <a:off x="8320088" y="1588"/>
            <a:ext cx="747712" cy="365125"/>
          </a:xfrm>
          <a:prstGeom prst="rect">
            <a:avLst/>
          </a:prstGeom>
          <a:solidFill>
            <a:schemeClr val="bg1"/>
          </a:solidFill>
        </p:spPr>
        <p:txBody>
          <a:bodyPr vert="horz" wrap="square" lIns="91440" tIns="45720" rIns="91440" bIns="45720" numCol="1" anchor="t" anchorCtr="0" compatLnSpc="1">
            <a:prstTxWarp prst="textNoShape">
              <a:avLst/>
            </a:prstTxWarp>
          </a:bodyPr>
          <a:lstStyle>
            <a:lvl1pPr algn="r" eaLnBrk="1" hangingPunct="1">
              <a:defRPr>
                <a:solidFill>
                  <a:srgbClr val="2B4A5E"/>
                </a:solidFill>
              </a:defRPr>
            </a:lvl1pPr>
          </a:lstStyle>
          <a:p>
            <a:pPr>
              <a:defRPr/>
            </a:pPr>
            <a:fld id="{9D445F5C-D969-4AE7-B650-DC8F9DD378B4}" type="slidenum">
              <a:rPr lang="en-US"/>
              <a:pPr>
                <a:defRPr/>
              </a:pPr>
              <a:t>‹nr.›</a:t>
            </a:fld>
            <a:endParaRPr lang="en-US"/>
          </a:p>
        </p:txBody>
      </p:sp>
    </p:spTree>
    <p:extLst>
      <p:ext uri="{BB962C8B-B14F-4D97-AF65-F5344CB8AC3E}">
        <p14:creationId xmlns:p14="http://schemas.microsoft.com/office/powerpoint/2010/main" val="2300739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596" y="1428736"/>
            <a:ext cx="8229600" cy="5000660"/>
          </a:xfrm>
        </p:spPr>
        <p:txBody>
          <a:bodyPr/>
          <a:lstStyle>
            <a:lvl2pPr>
              <a:defRPr>
                <a:solidFill>
                  <a:schemeClr val="accent2"/>
                </a:solidFill>
              </a:defRPr>
            </a:lvl2pPr>
            <a:lvl3pPr>
              <a:defRPr>
                <a:solidFill>
                  <a:srgbClr val="C00000"/>
                </a:solidFill>
              </a:defRPr>
            </a:lvl3pPr>
            <a:lvl4pPr>
              <a:defRPr>
                <a:solidFill>
                  <a:srgbClr val="7EC234"/>
                </a:solidFill>
              </a:defRPr>
            </a:lvl4pPr>
            <a:lvl5pPr>
              <a:defRPr>
                <a:solidFill>
                  <a:srgbClr val="EB8735"/>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5" name="Titel 4"/>
          <p:cNvSpPr>
            <a:spLocks noGrp="1"/>
          </p:cNvSpPr>
          <p:nvPr>
            <p:ph type="title"/>
          </p:nvPr>
        </p:nvSpPr>
        <p:spPr>
          <a:xfrm>
            <a:off x="1259632" y="214313"/>
            <a:ext cx="7384306" cy="1066800"/>
          </a:xfrm>
        </p:spPr>
        <p:txBody>
          <a:bodyPr/>
          <a:lstStyle>
            <a:lvl1pPr>
              <a:defRPr sz="4000">
                <a:solidFill>
                  <a:srgbClr val="80B23E"/>
                </a:solidFill>
                <a:effectLst/>
              </a:defRPr>
            </a:lvl1pPr>
          </a:lstStyle>
          <a:p>
            <a:r>
              <a:rPr lang="nl-NL" dirty="0"/>
              <a:t>Klik om de stijl te bewerken</a:t>
            </a:r>
            <a:endParaRPr lang="nl-BE" dirty="0"/>
          </a:p>
        </p:txBody>
      </p:sp>
      <p:sp>
        <p:nvSpPr>
          <p:cNvPr id="4" name="Tijdelijke aanduiding voor dianummer 5"/>
          <p:cNvSpPr>
            <a:spLocks noGrp="1"/>
          </p:cNvSpPr>
          <p:nvPr>
            <p:ph type="sldNum" sz="quarter" idx="10"/>
          </p:nvPr>
        </p:nvSpPr>
        <p:spPr>
          <a:xfrm>
            <a:off x="8358188" y="6429375"/>
            <a:ext cx="7620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sz="1400">
                <a:latin typeface="+mj-lt"/>
              </a:defRPr>
            </a:lvl1pPr>
          </a:lstStyle>
          <a:p>
            <a:pPr>
              <a:defRPr/>
            </a:pPr>
            <a:fld id="{9134FE2D-B4E1-423D-8940-1504392323AD}" type="slidenum">
              <a:rPr lang="en-US" smtClean="0"/>
              <a:pPr>
                <a:defRPr/>
              </a:pPr>
              <a:t>‹nr.›</a:t>
            </a:fld>
            <a:endParaRPr lang="en-US" dirty="0"/>
          </a:p>
        </p:txBody>
      </p:sp>
    </p:spTree>
    <p:extLst>
      <p:ext uri="{BB962C8B-B14F-4D97-AF65-F5344CB8AC3E}">
        <p14:creationId xmlns:p14="http://schemas.microsoft.com/office/powerpoint/2010/main" val="244783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Tijdelijke aanduiding voor inhoud 3"/>
          <p:cNvSpPr>
            <a:spLocks noGrp="1"/>
          </p:cNvSpPr>
          <p:nvPr>
            <p:ph sz="half" idx="2"/>
          </p:nvPr>
        </p:nvSpPr>
        <p:spPr>
          <a:xfrm>
            <a:off x="4648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tel 5"/>
          <p:cNvSpPr>
            <a:spLocks noGrp="1"/>
          </p:cNvSpPr>
          <p:nvPr>
            <p:ph type="title"/>
          </p:nvPr>
        </p:nvSpPr>
        <p:spPr>
          <a:xfrm>
            <a:off x="1259632" y="214313"/>
            <a:ext cx="7384306" cy="1066800"/>
          </a:xfrm>
        </p:spPr>
        <p:txBody>
          <a:bodyPr/>
          <a:lstStyle>
            <a:lvl1pPr>
              <a:defRPr sz="4000">
                <a:solidFill>
                  <a:srgbClr val="80B23E"/>
                </a:solidFill>
              </a:defRPr>
            </a:lvl1pPr>
          </a:lstStyle>
          <a:p>
            <a:r>
              <a:rPr lang="nl-NL" dirty="0"/>
              <a:t>Klik om de stijl te bewerken</a:t>
            </a:r>
            <a:endParaRPr lang="nl-BE" dirty="0"/>
          </a:p>
        </p:txBody>
      </p:sp>
      <p:sp>
        <p:nvSpPr>
          <p:cNvPr id="7" name="Tijdelijke aanduiding voor dianummer 5"/>
          <p:cNvSpPr>
            <a:spLocks noGrp="1"/>
          </p:cNvSpPr>
          <p:nvPr>
            <p:ph type="sldNum" sz="quarter" idx="10"/>
          </p:nvPr>
        </p:nvSpPr>
        <p:spPr>
          <a:xfrm>
            <a:off x="8358188" y="6429375"/>
            <a:ext cx="7620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sz="1400">
                <a:latin typeface="+mj-lt"/>
              </a:defRPr>
            </a:lvl1pPr>
          </a:lstStyle>
          <a:p>
            <a:pPr>
              <a:defRPr/>
            </a:pPr>
            <a:fld id="{9134FE2D-B4E1-423D-8940-1504392323AD}" type="slidenum">
              <a:rPr lang="en-US" smtClean="0"/>
              <a:pPr>
                <a:defRPr/>
              </a:pPr>
              <a:t>‹nr.›</a:t>
            </a:fld>
            <a:endParaRPr lang="en-US" dirty="0"/>
          </a:p>
        </p:txBody>
      </p:sp>
    </p:spTree>
    <p:extLst>
      <p:ext uri="{BB962C8B-B14F-4D97-AF65-F5344CB8AC3E}">
        <p14:creationId xmlns:p14="http://schemas.microsoft.com/office/powerpoint/2010/main" val="32221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331640" y="214290"/>
            <a:ext cx="7407518" cy="1069848"/>
          </a:xfrm>
        </p:spPr>
        <p:txBody>
          <a:bodyPr/>
          <a:lstStyle>
            <a:lvl1pPr>
              <a:defRPr sz="4000" b="0" i="0" cap="none" baseline="0">
                <a:solidFill>
                  <a:srgbClr val="80B23E"/>
                </a:solidFill>
              </a:defRPr>
            </a:lvl1pPr>
          </a:lstStyle>
          <a:p>
            <a:r>
              <a:rPr lang="nl-NL" dirty="0"/>
              <a:t>Klik om de stijl te bewerken</a:t>
            </a:r>
            <a:endParaRPr lang="en-US" dirty="0"/>
          </a:p>
        </p:txBody>
      </p:sp>
      <p:sp>
        <p:nvSpPr>
          <p:cNvPr id="3" name="Tijdelijke aanduiding voor tekst 2"/>
          <p:cNvSpPr>
            <a:spLocks noGrp="1"/>
          </p:cNvSpPr>
          <p:nvPr>
            <p:ph type="body" idx="1"/>
          </p:nvPr>
        </p:nvSpPr>
        <p:spPr>
          <a:xfrm>
            <a:off x="357158"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4" name="Tijdelijke aanduiding voor tekst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5" name="Tijdelijke aanduiding voor inhoud 4"/>
          <p:cNvSpPr>
            <a:spLocks noGrp="1"/>
          </p:cNvSpPr>
          <p:nvPr>
            <p:ph sz="quarter" idx="2"/>
          </p:nvPr>
        </p:nvSpPr>
        <p:spPr>
          <a:xfrm>
            <a:off x="357158" y="1963722"/>
            <a:ext cx="4041648"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inhoud 5"/>
          <p:cNvSpPr>
            <a:spLocks noGrp="1"/>
          </p:cNvSpPr>
          <p:nvPr>
            <p:ph sz="quarter" idx="4"/>
          </p:nvPr>
        </p:nvSpPr>
        <p:spPr>
          <a:xfrm>
            <a:off x="4718304" y="1963722"/>
            <a:ext cx="4041775"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8" name="Tijdelijke aanduiding voor dianummer 5"/>
          <p:cNvSpPr>
            <a:spLocks noGrp="1"/>
          </p:cNvSpPr>
          <p:nvPr>
            <p:ph type="sldNum" sz="quarter" idx="10"/>
          </p:nvPr>
        </p:nvSpPr>
        <p:spPr>
          <a:xfrm>
            <a:off x="8358188" y="6429375"/>
            <a:ext cx="7620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sz="1400">
                <a:latin typeface="+mj-lt"/>
              </a:defRPr>
            </a:lvl1pPr>
          </a:lstStyle>
          <a:p>
            <a:pPr>
              <a:defRPr/>
            </a:pPr>
            <a:fld id="{9134FE2D-B4E1-423D-8940-1504392323AD}" type="slidenum">
              <a:rPr lang="en-US" smtClean="0"/>
              <a:pPr>
                <a:defRPr/>
              </a:pPr>
              <a:t>‹nr.›</a:t>
            </a:fld>
            <a:endParaRPr lang="en-US" dirty="0"/>
          </a:p>
        </p:txBody>
      </p:sp>
    </p:spTree>
    <p:extLst>
      <p:ext uri="{BB962C8B-B14F-4D97-AF65-F5344CB8AC3E}">
        <p14:creationId xmlns:p14="http://schemas.microsoft.com/office/powerpoint/2010/main" val="3534621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Afgeronde rechthoek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34" name="Afgeronde rechthoek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Rechthoek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6" name="Rechthoek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7" name="Rechthoek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Rechthoek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Rechthoek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Rechthoek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34" name="Tijdelijke aanduiding voor titel 21"/>
          <p:cNvSpPr>
            <a:spLocks noGrp="1"/>
          </p:cNvSpPr>
          <p:nvPr>
            <p:ph type="title"/>
          </p:nvPr>
        </p:nvSpPr>
        <p:spPr bwMode="auto">
          <a:xfrm>
            <a:off x="1243013" y="214313"/>
            <a:ext cx="7400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ltLang="nl-BE"/>
              <a:t>Klik om de stijl te bewerken</a:t>
            </a:r>
            <a:endParaRPr lang="en-US" altLang="nl-BE"/>
          </a:p>
        </p:txBody>
      </p:sp>
      <p:sp>
        <p:nvSpPr>
          <p:cNvPr id="1035" name="Tijdelijke aanduiding voor tekst 12"/>
          <p:cNvSpPr>
            <a:spLocks noGrp="1"/>
          </p:cNvSpPr>
          <p:nvPr>
            <p:ph type="body" idx="1"/>
          </p:nvPr>
        </p:nvSpPr>
        <p:spPr bwMode="auto">
          <a:xfrm>
            <a:off x="428625" y="1428750"/>
            <a:ext cx="82296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BE"/>
              <a:t>Klik om de modelstijlen te bewerken</a:t>
            </a:r>
          </a:p>
          <a:p>
            <a:pPr lvl="1"/>
            <a:r>
              <a:rPr lang="nl-NL" altLang="nl-BE"/>
              <a:t>Tweede niveau</a:t>
            </a:r>
          </a:p>
          <a:p>
            <a:pPr lvl="2"/>
            <a:r>
              <a:rPr lang="nl-NL" altLang="nl-BE"/>
              <a:t>Derde niveau</a:t>
            </a:r>
          </a:p>
          <a:p>
            <a:pPr lvl="3"/>
            <a:r>
              <a:rPr lang="nl-NL" altLang="nl-BE"/>
              <a:t>Vierde niveau</a:t>
            </a:r>
          </a:p>
          <a:p>
            <a:pPr lvl="4"/>
            <a:r>
              <a:rPr lang="nl-NL" altLang="nl-BE"/>
              <a:t>Vijfde niveau</a:t>
            </a:r>
            <a:endParaRPr lang="en-US" altLang="nl-BE"/>
          </a:p>
        </p:txBody>
      </p:sp>
      <p:sp>
        <p:nvSpPr>
          <p:cNvPr id="1037" name="Tekstvak 24"/>
          <p:cNvSpPr txBox="1">
            <a:spLocks noChangeArrowheads="1"/>
          </p:cNvSpPr>
          <p:nvPr/>
        </p:nvSpPr>
        <p:spPr bwMode="auto">
          <a:xfrm>
            <a:off x="323850" y="6437313"/>
            <a:ext cx="50006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BE" sz="1200" dirty="0">
                <a:solidFill>
                  <a:schemeClr val="tx2"/>
                </a:solidFill>
                <a:latin typeface="Verdana" pitchFamily="34" charset="0"/>
              </a:rPr>
              <a:t>2ITF </a:t>
            </a:r>
            <a:r>
              <a:rPr lang="fr-BE" sz="1200" dirty="0" err="1">
                <a:solidFill>
                  <a:schemeClr val="tx2"/>
                </a:solidFill>
                <a:latin typeface="Verdana" pitchFamily="34" charset="0"/>
              </a:rPr>
              <a:t>Businessprocessen</a:t>
            </a:r>
            <a:endParaRPr lang="nl-NL" sz="1200" dirty="0">
              <a:solidFill>
                <a:schemeClr val="tx2"/>
              </a:solidFill>
              <a:latin typeface="Verdana" pitchFamily="34" charset="0"/>
            </a:endParaRPr>
          </a:p>
        </p:txBody>
      </p:sp>
      <p:pic>
        <p:nvPicPr>
          <p:cNvPr id="2" name="Afbeelding 14"/>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9425" y="423863"/>
            <a:ext cx="6492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Lst>
  <p:hf hdr="0" ftr="0" dt="0"/>
  <p:txStyles>
    <p:titleStyle>
      <a:lvl1pPr algn="l" rtl="0" eaLnBrk="0" fontAlgn="base" hangingPunct="0">
        <a:spcBef>
          <a:spcPct val="0"/>
        </a:spcBef>
        <a:spcAft>
          <a:spcPct val="0"/>
        </a:spcAft>
        <a:defRPr sz="4000" kern="1200">
          <a:solidFill>
            <a:srgbClr val="80B23E"/>
          </a:solidFill>
          <a:latin typeface="+mj-lt"/>
          <a:ea typeface="+mj-ea"/>
          <a:cs typeface="+mj-cs"/>
        </a:defRPr>
      </a:lvl1pPr>
      <a:lvl2pPr algn="l" rtl="0" eaLnBrk="0" fontAlgn="base" hangingPunct="0">
        <a:spcBef>
          <a:spcPct val="0"/>
        </a:spcBef>
        <a:spcAft>
          <a:spcPct val="0"/>
        </a:spcAft>
        <a:defRPr sz="4000">
          <a:solidFill>
            <a:srgbClr val="80B23E"/>
          </a:solidFill>
          <a:latin typeface="Verdana" pitchFamily="34" charset="0"/>
        </a:defRPr>
      </a:lvl2pPr>
      <a:lvl3pPr algn="l" rtl="0" eaLnBrk="0" fontAlgn="base" hangingPunct="0">
        <a:spcBef>
          <a:spcPct val="0"/>
        </a:spcBef>
        <a:spcAft>
          <a:spcPct val="0"/>
        </a:spcAft>
        <a:defRPr sz="4000">
          <a:solidFill>
            <a:srgbClr val="80B23E"/>
          </a:solidFill>
          <a:latin typeface="Verdana" pitchFamily="34" charset="0"/>
        </a:defRPr>
      </a:lvl3pPr>
      <a:lvl4pPr algn="l" rtl="0" eaLnBrk="0" fontAlgn="base" hangingPunct="0">
        <a:spcBef>
          <a:spcPct val="0"/>
        </a:spcBef>
        <a:spcAft>
          <a:spcPct val="0"/>
        </a:spcAft>
        <a:defRPr sz="4000">
          <a:solidFill>
            <a:srgbClr val="80B23E"/>
          </a:solidFill>
          <a:latin typeface="Verdana" pitchFamily="34" charset="0"/>
        </a:defRPr>
      </a:lvl4pPr>
      <a:lvl5pPr algn="l" rtl="0" eaLnBrk="0" fontAlgn="base" hangingPunct="0">
        <a:spcBef>
          <a:spcPct val="0"/>
        </a:spcBef>
        <a:spcAft>
          <a:spcPct val="0"/>
        </a:spcAft>
        <a:defRPr sz="4000">
          <a:solidFill>
            <a:srgbClr val="80B23E"/>
          </a:solidFill>
          <a:latin typeface="Verdana" pitchFamily="34" charset="0"/>
        </a:defRPr>
      </a:lvl5pPr>
      <a:lvl6pPr marL="457200" algn="l" rtl="0" eaLnBrk="1" fontAlgn="base" hangingPunct="1">
        <a:spcBef>
          <a:spcPct val="0"/>
        </a:spcBef>
        <a:spcAft>
          <a:spcPct val="0"/>
        </a:spcAft>
        <a:defRPr sz="4000">
          <a:solidFill>
            <a:schemeClr val="tx2"/>
          </a:solidFill>
          <a:latin typeface="Verdana" pitchFamily="34" charset="0"/>
        </a:defRPr>
      </a:lvl6pPr>
      <a:lvl7pPr marL="914400" algn="l" rtl="0" eaLnBrk="1" fontAlgn="base" hangingPunct="1">
        <a:spcBef>
          <a:spcPct val="0"/>
        </a:spcBef>
        <a:spcAft>
          <a:spcPct val="0"/>
        </a:spcAft>
        <a:defRPr sz="4000">
          <a:solidFill>
            <a:schemeClr val="tx2"/>
          </a:solidFill>
          <a:latin typeface="Verdana" pitchFamily="34" charset="0"/>
        </a:defRPr>
      </a:lvl7pPr>
      <a:lvl8pPr marL="1371600" algn="l" rtl="0" eaLnBrk="1" fontAlgn="base" hangingPunct="1">
        <a:spcBef>
          <a:spcPct val="0"/>
        </a:spcBef>
        <a:spcAft>
          <a:spcPct val="0"/>
        </a:spcAft>
        <a:defRPr sz="4000">
          <a:solidFill>
            <a:schemeClr val="tx2"/>
          </a:solidFill>
          <a:latin typeface="Verdana" pitchFamily="34" charset="0"/>
        </a:defRPr>
      </a:lvl8pPr>
      <a:lvl9pPr marL="1828800" algn="l" rtl="0" eaLnBrk="1" fontAlgn="base" hangingPunct="1">
        <a:spcBef>
          <a:spcPct val="0"/>
        </a:spcBef>
        <a:spcAft>
          <a:spcPct val="0"/>
        </a:spcAft>
        <a:defRPr sz="4000">
          <a:solidFill>
            <a:schemeClr val="tx2"/>
          </a:solidFill>
          <a:latin typeface="Verdana" pitchFamily="34" charset="0"/>
        </a:defRPr>
      </a:lvl9pPr>
    </p:titleStyle>
    <p:bodyStyle>
      <a:lvl1pPr marL="365125" indent="-255588" algn="l" rtl="0" eaLnBrk="0" fontAlgn="base" hangingPunct="0">
        <a:spcBef>
          <a:spcPts val="300"/>
        </a:spcBef>
        <a:spcAft>
          <a:spcPct val="0"/>
        </a:spcAft>
        <a:buClr>
          <a:srgbClr val="2B4A5E"/>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rgbClr val="C00000"/>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rgbClr val="80B23E"/>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EB8735"/>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images.google.com/imgres?imgurl=www.framtider.nu/leonardo/images/artiklar/hammer.jpg&amp;imgrefurl=http://www.framtider.nu/leonardo/artikel-hel.asp?key%3D411&amp;h=250&amp;w=169&amp;prev=/images?q%3Dmichael%2Bhammer%26svnum%3D100%26hl%3Den%26lr%3D%26ie%3DUTF-8%26oe%3DUTF-8%26safe%3Doff%26sa%3DN" TargetMode="Externa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youtube.com/watch?v=bOQ_W-mG5h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ixsigma.nl/wat-is-lean-six-sigm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ctrTitle"/>
          </p:nvPr>
        </p:nvSpPr>
        <p:spPr>
          <a:xfrm>
            <a:off x="2555875" y="1773238"/>
            <a:ext cx="6359525" cy="1584325"/>
          </a:xfrm>
        </p:spPr>
        <p:txBody>
          <a:bodyPr/>
          <a:lstStyle/>
          <a:p>
            <a:pPr eaLnBrk="1" hangingPunct="1"/>
            <a:r>
              <a:rPr lang="fr-BE" altLang="nl-NL"/>
              <a:t>Businessprocessen </a:t>
            </a:r>
            <a:br>
              <a:rPr lang="fr-BE" altLang="nl-NL"/>
            </a:br>
            <a:endParaRPr lang="nl-NL" altLang="nl-NL" sz="3200"/>
          </a:p>
        </p:txBody>
      </p:sp>
      <p:sp>
        <p:nvSpPr>
          <p:cNvPr id="8195" name="Ondertitel 2"/>
          <p:cNvSpPr>
            <a:spLocks noGrp="1"/>
          </p:cNvSpPr>
          <p:nvPr>
            <p:ph type="subTitle" idx="1"/>
          </p:nvPr>
        </p:nvSpPr>
        <p:spPr>
          <a:xfrm>
            <a:off x="755650" y="3714750"/>
            <a:ext cx="8159750" cy="1752600"/>
          </a:xfrm>
        </p:spPr>
        <p:txBody>
          <a:bodyPr/>
          <a:lstStyle/>
          <a:p>
            <a:pPr marL="63500">
              <a:defRPr/>
            </a:pPr>
            <a:r>
              <a:rPr lang="fr-BE" altLang="nl-BE" dirty="0" err="1"/>
              <a:t>Hoofdstuk</a:t>
            </a:r>
            <a:r>
              <a:rPr lang="fr-BE" altLang="nl-BE" dirty="0"/>
              <a:t> 1.1</a:t>
            </a:r>
            <a:br>
              <a:rPr lang="fr-BE" altLang="nl-BE" dirty="0"/>
            </a:br>
            <a:r>
              <a:rPr lang="fr-BE" altLang="nl-BE" dirty="0"/>
              <a:t>Business </a:t>
            </a:r>
            <a:r>
              <a:rPr lang="fr-BE" altLang="nl-BE" dirty="0" err="1"/>
              <a:t>Process</a:t>
            </a:r>
            <a:r>
              <a:rPr lang="fr-BE" altLang="nl-BE" dirty="0"/>
              <a:t> Management</a:t>
            </a:r>
            <a:endParaRPr lang="nl-NL" altLang="nl-BE" dirty="0"/>
          </a:p>
        </p:txBody>
      </p:sp>
      <p:sp>
        <p:nvSpPr>
          <p:cNvPr id="2" name="Tijdelijke aanduiding voor dianummer 1"/>
          <p:cNvSpPr>
            <a:spLocks noGrp="1"/>
          </p:cNvSpPr>
          <p:nvPr>
            <p:ph type="sldNum" sz="quarter" idx="10"/>
          </p:nvPr>
        </p:nvSpPr>
        <p:spPr/>
        <p:txBody>
          <a:bodyPr/>
          <a:lstStyle/>
          <a:p>
            <a:pPr>
              <a:defRPr/>
            </a:pPr>
            <a:fld id="{9D445F5C-D969-4AE7-B650-DC8F9DD378B4}"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28625" y="1428750"/>
            <a:ext cx="8229600" cy="5000625"/>
          </a:xfrm>
        </p:spPr>
        <p:txBody>
          <a:bodyPr/>
          <a:lstStyle/>
          <a:p>
            <a:pPr eaLnBrk="1" hangingPunct="1"/>
            <a:r>
              <a:rPr lang="nl-NL" altLang="nl-BE"/>
              <a:t>Loopt via de onderneming van de leveranciers naar de klanten.</a:t>
            </a:r>
          </a:p>
          <a:p>
            <a:pPr eaLnBrk="1" hangingPunct="1"/>
            <a:endParaRPr lang="nl-BE" altLang="nl-BE"/>
          </a:p>
        </p:txBody>
      </p:sp>
      <p:sp>
        <p:nvSpPr>
          <p:cNvPr id="26627" name="Rectangle 2"/>
          <p:cNvSpPr>
            <a:spLocks noGrp="1" noChangeArrowheads="1"/>
          </p:cNvSpPr>
          <p:nvPr>
            <p:ph type="title"/>
          </p:nvPr>
        </p:nvSpPr>
        <p:spPr>
          <a:xfrm>
            <a:off x="1258888" y="214313"/>
            <a:ext cx="7385050" cy="1066800"/>
          </a:xfrm>
        </p:spPr>
        <p:txBody>
          <a:bodyPr/>
          <a:lstStyle/>
          <a:p>
            <a:pPr eaLnBrk="1" hangingPunct="1"/>
            <a:r>
              <a:rPr lang="nl-BE" altLang="nl-BE" dirty="0"/>
              <a:t>2. Goederenstroom</a:t>
            </a:r>
          </a:p>
        </p:txBody>
      </p:sp>
      <p:pic>
        <p:nvPicPr>
          <p:cNvPr id="26628" name="Picture 5"/>
          <p:cNvPicPr>
            <a:picLocks noChangeAspect="1" noChangeArrowheads="1"/>
          </p:cNvPicPr>
          <p:nvPr/>
        </p:nvPicPr>
        <p:blipFill>
          <a:blip r:embed="rId3">
            <a:extLst>
              <a:ext uri="{28A0092B-C50C-407E-A947-70E740481C1C}">
                <a14:useLocalDpi xmlns:a14="http://schemas.microsoft.com/office/drawing/2010/main" val="0"/>
              </a:ext>
            </a:extLst>
          </a:blip>
          <a:srcRect l="35237" t="43098" r="33757" b="32292"/>
          <a:stretch>
            <a:fillRect/>
          </a:stretch>
        </p:blipFill>
        <p:spPr bwMode="auto">
          <a:xfrm>
            <a:off x="1619672" y="2708920"/>
            <a:ext cx="5184576" cy="308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571500" y="1600200"/>
            <a:ext cx="8572500" cy="4525963"/>
          </a:xfrm>
        </p:spPr>
        <p:txBody>
          <a:bodyPr/>
          <a:lstStyle/>
          <a:p>
            <a:pPr eaLnBrk="1" hangingPunct="1"/>
            <a:r>
              <a:rPr lang="nl-NL" altLang="nl-BE"/>
              <a:t>Het bedrag dat de klanten voor de goederen of diensten betalen, stroomt via het bedrijf naar de leveranciers. Een gedeelte van de geldstroom blijft in het bedrijf in verband met gemaakte kosten en te behalen winst.</a:t>
            </a:r>
            <a:endParaRPr lang="nl-BE" altLang="nl-BE"/>
          </a:p>
        </p:txBody>
      </p:sp>
      <p:sp>
        <p:nvSpPr>
          <p:cNvPr id="30723" name="Rectangle 2"/>
          <p:cNvSpPr>
            <a:spLocks noGrp="1" noChangeArrowheads="1"/>
          </p:cNvSpPr>
          <p:nvPr>
            <p:ph type="title"/>
          </p:nvPr>
        </p:nvSpPr>
        <p:spPr>
          <a:xfrm>
            <a:off x="1258888" y="214313"/>
            <a:ext cx="7385050" cy="1066800"/>
          </a:xfrm>
        </p:spPr>
        <p:txBody>
          <a:bodyPr/>
          <a:lstStyle/>
          <a:p>
            <a:pPr eaLnBrk="1" hangingPunct="1"/>
            <a:r>
              <a:rPr lang="nl-BE" altLang="nl-BE" dirty="0"/>
              <a:t>2. Geldstroom</a:t>
            </a:r>
          </a:p>
        </p:txBody>
      </p:sp>
      <p:pic>
        <p:nvPicPr>
          <p:cNvPr id="30724" name="Picture 6"/>
          <p:cNvPicPr>
            <a:picLocks noChangeAspect="1" noChangeArrowheads="1"/>
          </p:cNvPicPr>
          <p:nvPr/>
        </p:nvPicPr>
        <p:blipFill>
          <a:blip r:embed="rId2">
            <a:extLst>
              <a:ext uri="{28A0092B-C50C-407E-A947-70E740481C1C}">
                <a14:useLocalDpi xmlns:a14="http://schemas.microsoft.com/office/drawing/2010/main" val="0"/>
              </a:ext>
            </a:extLst>
          </a:blip>
          <a:srcRect l="35237" t="52951" r="33757" b="23416"/>
          <a:stretch>
            <a:fillRect/>
          </a:stretch>
        </p:blipFill>
        <p:spPr bwMode="auto">
          <a:xfrm>
            <a:off x="2484438" y="3906838"/>
            <a:ext cx="4176712"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428625" y="1428750"/>
            <a:ext cx="8229600" cy="5000625"/>
          </a:xfrm>
        </p:spPr>
        <p:txBody>
          <a:bodyPr/>
          <a:lstStyle/>
          <a:p>
            <a:pPr eaLnBrk="1" hangingPunct="1"/>
            <a:r>
              <a:rPr lang="nl-NL" altLang="nl-BE"/>
              <a:t>De informatiestroom loopt door het hele bedrijf heen en vormt als het ware het zenuwstelsel van de organisatie.</a:t>
            </a:r>
            <a:endParaRPr lang="nl-BE" altLang="nl-BE"/>
          </a:p>
          <a:p>
            <a:pPr eaLnBrk="1" hangingPunct="1"/>
            <a:endParaRPr lang="nl-BE" altLang="nl-BE"/>
          </a:p>
        </p:txBody>
      </p:sp>
      <p:sp>
        <p:nvSpPr>
          <p:cNvPr id="33795" name="Rectangle 2"/>
          <p:cNvSpPr>
            <a:spLocks noGrp="1" noChangeArrowheads="1"/>
          </p:cNvSpPr>
          <p:nvPr>
            <p:ph type="title"/>
          </p:nvPr>
        </p:nvSpPr>
        <p:spPr>
          <a:xfrm>
            <a:off x="1258888" y="214313"/>
            <a:ext cx="7385050" cy="1066800"/>
          </a:xfrm>
        </p:spPr>
        <p:txBody>
          <a:bodyPr/>
          <a:lstStyle/>
          <a:p>
            <a:pPr eaLnBrk="1" hangingPunct="1"/>
            <a:r>
              <a:rPr lang="nl-BE" altLang="nl-BE" dirty="0"/>
              <a:t>2. Informatiestroom</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l="35239" t="29318" r="35237" b="47049"/>
          <a:stretch>
            <a:fillRect/>
          </a:stretch>
        </p:blipFill>
        <p:spPr bwMode="auto">
          <a:xfrm>
            <a:off x="1907704" y="3097846"/>
            <a:ext cx="5184576" cy="311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2. Informatiestroom</a:t>
            </a:r>
          </a:p>
        </p:txBody>
      </p:sp>
      <p:sp>
        <p:nvSpPr>
          <p:cNvPr id="3" name="Tijdelijke aanduiding voor inhoud 2"/>
          <p:cNvSpPr>
            <a:spLocks noGrp="1"/>
          </p:cNvSpPr>
          <p:nvPr>
            <p:ph idx="1"/>
          </p:nvPr>
        </p:nvSpPr>
        <p:spPr/>
        <p:txBody>
          <a:bodyPr/>
          <a:lstStyle/>
          <a:p>
            <a:r>
              <a:rPr lang="nl-BE" dirty="0"/>
              <a:t>Informatie wordt gecreëerd doorheen de opéénvolgende stappen in een bedrijfsproces</a:t>
            </a:r>
          </a:p>
          <a:p>
            <a:r>
              <a:rPr lang="nl-BE" dirty="0"/>
              <a:t>Elke stap in een bedrijfsproces maakt op zijn beurt gebruik van de informatie gecreëerd in de voorgaande stappen</a:t>
            </a:r>
          </a:p>
          <a:p>
            <a:endParaRPr lang="nl-BE" dirty="0"/>
          </a:p>
          <a:p>
            <a:pPr marL="0" indent="0">
              <a:buNone/>
            </a:pPr>
            <a:endParaRPr lang="nl-BE" dirty="0"/>
          </a:p>
        </p:txBody>
      </p:sp>
      <p:sp>
        <p:nvSpPr>
          <p:cNvPr id="7" name="Tijdelijke aanduiding voor dianummer 6"/>
          <p:cNvSpPr>
            <a:spLocks noGrp="1"/>
          </p:cNvSpPr>
          <p:nvPr>
            <p:ph type="sldNum" sz="quarter" idx="10"/>
          </p:nvPr>
        </p:nvSpPr>
        <p:spPr/>
        <p:txBody>
          <a:bodyPr/>
          <a:lstStyle/>
          <a:p>
            <a:pPr>
              <a:defRPr/>
            </a:pPr>
            <a:fld id="{9134FE2D-B4E1-423D-8940-1504392323AD}" type="slidenum">
              <a:rPr lang="en-US" smtClean="0"/>
              <a:pPr>
                <a:defRPr/>
              </a:pPr>
              <a:t>13</a:t>
            </a:fld>
            <a:endParaRPr lang="en-US" dirty="0"/>
          </a:p>
        </p:txBody>
      </p:sp>
    </p:spTree>
    <p:extLst>
      <p:ext uri="{BB962C8B-B14F-4D97-AF65-F5344CB8AC3E}">
        <p14:creationId xmlns:p14="http://schemas.microsoft.com/office/powerpoint/2010/main" val="398130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normAutofit/>
          </a:bodyPr>
          <a:lstStyle/>
          <a:p>
            <a:r>
              <a:rPr lang="nl-BE" dirty="0"/>
              <a:t>Order </a:t>
            </a:r>
            <a:r>
              <a:rPr lang="nl-BE" dirty="0" err="1"/>
              <a:t>to</a:t>
            </a:r>
            <a:r>
              <a:rPr lang="nl-BE" dirty="0"/>
              <a:t> cash</a:t>
            </a:r>
          </a:p>
          <a:p>
            <a:pPr lvl="1"/>
            <a:r>
              <a:rPr lang="nl-BE" dirty="0">
                <a:solidFill>
                  <a:schemeClr val="tx1"/>
                </a:solidFill>
              </a:rPr>
              <a:t>Aanmaken klantenrecord (</a:t>
            </a:r>
            <a:r>
              <a:rPr lang="nl-BE" dirty="0" err="1">
                <a:solidFill>
                  <a:schemeClr val="tx1"/>
                </a:solidFill>
              </a:rPr>
              <a:t>leveradres</a:t>
            </a:r>
            <a:r>
              <a:rPr lang="nl-BE" dirty="0">
                <a:solidFill>
                  <a:schemeClr val="tx1"/>
                </a:solidFill>
              </a:rPr>
              <a:t>, facturatieadres, …)</a:t>
            </a:r>
          </a:p>
          <a:p>
            <a:pPr lvl="1"/>
            <a:r>
              <a:rPr lang="nl-BE" dirty="0">
                <a:solidFill>
                  <a:schemeClr val="tx1"/>
                </a:solidFill>
              </a:rPr>
              <a:t>Controleren kredietwaardigheid klant</a:t>
            </a:r>
          </a:p>
          <a:p>
            <a:pPr lvl="1"/>
            <a:r>
              <a:rPr lang="nl-BE" dirty="0">
                <a:solidFill>
                  <a:schemeClr val="tx1"/>
                </a:solidFill>
              </a:rPr>
              <a:t>Aanmaken orderrecord (leverdatum, goederen, …)</a:t>
            </a:r>
          </a:p>
          <a:p>
            <a:pPr lvl="1"/>
            <a:r>
              <a:rPr lang="nl-BE" dirty="0">
                <a:solidFill>
                  <a:schemeClr val="tx1"/>
                </a:solidFill>
              </a:rPr>
              <a:t>Controleren voorraad</a:t>
            </a:r>
          </a:p>
          <a:p>
            <a:pPr lvl="1"/>
            <a:r>
              <a:rPr lang="nl-BE" dirty="0">
                <a:solidFill>
                  <a:schemeClr val="tx1"/>
                </a:solidFill>
              </a:rPr>
              <a:t>Organiseren </a:t>
            </a:r>
            <a:r>
              <a:rPr lang="nl-BE" dirty="0" err="1">
                <a:solidFill>
                  <a:schemeClr val="tx1"/>
                </a:solidFill>
              </a:rPr>
              <a:t>pick</a:t>
            </a:r>
            <a:r>
              <a:rPr lang="nl-BE" dirty="0">
                <a:solidFill>
                  <a:schemeClr val="tx1"/>
                </a:solidFill>
              </a:rPr>
              <a:t>/pack en verzending </a:t>
            </a:r>
          </a:p>
          <a:p>
            <a:pPr lvl="1"/>
            <a:r>
              <a:rPr lang="nl-BE" dirty="0">
                <a:solidFill>
                  <a:schemeClr val="tx1"/>
                </a:solidFill>
              </a:rPr>
              <a:t>Opstellen en versturen factuur</a:t>
            </a:r>
          </a:p>
          <a:p>
            <a:pPr lvl="1"/>
            <a:r>
              <a:rPr lang="nl-BE" dirty="0">
                <a:solidFill>
                  <a:schemeClr val="tx1"/>
                </a:solidFill>
              </a:rPr>
              <a:t>Opvolgen betaling klant</a:t>
            </a:r>
          </a:p>
          <a:p>
            <a:pPr lvl="1"/>
            <a:r>
              <a:rPr lang="nl-BE" dirty="0">
                <a:solidFill>
                  <a:schemeClr val="tx1"/>
                </a:solidFill>
              </a:rPr>
              <a:t>Opstarten aanmaningsprocedure</a:t>
            </a:r>
          </a:p>
          <a:p>
            <a:pPr lvl="1"/>
            <a:endParaRPr lang="nl-BE" dirty="0"/>
          </a:p>
        </p:txBody>
      </p:sp>
      <p:sp>
        <p:nvSpPr>
          <p:cNvPr id="2" name="Titel 1"/>
          <p:cNvSpPr>
            <a:spLocks noGrp="1"/>
          </p:cNvSpPr>
          <p:nvPr>
            <p:ph type="title"/>
          </p:nvPr>
        </p:nvSpPr>
        <p:spPr>
          <a:xfrm>
            <a:off x="1259632" y="214313"/>
            <a:ext cx="7704856" cy="1066800"/>
          </a:xfrm>
        </p:spPr>
        <p:txBody>
          <a:bodyPr/>
          <a:lstStyle/>
          <a:p>
            <a:r>
              <a:rPr lang="nl-BE" sz="3600" dirty="0"/>
              <a:t>2. Voorbeeld informatiestroom</a:t>
            </a:r>
          </a:p>
        </p:txBody>
      </p:sp>
      <p:sp>
        <p:nvSpPr>
          <p:cNvPr id="6" name="Tijdelijke aanduiding voor dianummer 5"/>
          <p:cNvSpPr>
            <a:spLocks noGrp="1"/>
          </p:cNvSpPr>
          <p:nvPr>
            <p:ph type="sldNum" sz="quarter" idx="10"/>
          </p:nvPr>
        </p:nvSpPr>
        <p:spPr/>
        <p:txBody>
          <a:bodyPr/>
          <a:lstStyle/>
          <a:p>
            <a:fld id="{01E05A0E-5CEF-455E-89C3-B834ADDB65D9}" type="slidenum">
              <a:rPr lang="nl-BE" smtClean="0"/>
              <a:pPr/>
              <a:t>14</a:t>
            </a:fld>
            <a:endParaRPr lang="nl-BE"/>
          </a:p>
        </p:txBody>
      </p:sp>
    </p:spTree>
    <p:extLst>
      <p:ext uri="{BB962C8B-B14F-4D97-AF65-F5344CB8AC3E}">
        <p14:creationId xmlns:p14="http://schemas.microsoft.com/office/powerpoint/2010/main" val="280539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a:t>Even herhalen</a:t>
            </a:r>
          </a:p>
        </p:txBody>
      </p:sp>
      <p:sp>
        <p:nvSpPr>
          <p:cNvPr id="3" name="Titel 2"/>
          <p:cNvSpPr>
            <a:spLocks noGrp="1"/>
          </p:cNvSpPr>
          <p:nvPr>
            <p:ph type="title"/>
          </p:nvPr>
        </p:nvSpPr>
        <p:spPr/>
        <p:txBody>
          <a:bodyPr/>
          <a:lstStyle/>
          <a:p>
            <a:r>
              <a:rPr lang="nl-BE" dirty="0"/>
              <a:t>3. Bedrijfsprocessen</a:t>
            </a:r>
          </a:p>
        </p:txBody>
      </p:sp>
      <p:sp>
        <p:nvSpPr>
          <p:cNvPr id="4" name="Tijdelijke aanduiding voor dianummer 3"/>
          <p:cNvSpPr>
            <a:spLocks noGrp="1"/>
          </p:cNvSpPr>
          <p:nvPr>
            <p:ph type="sldNum" sz="quarter" idx="10"/>
          </p:nvPr>
        </p:nvSpPr>
        <p:spPr/>
        <p:txBody>
          <a:bodyPr/>
          <a:lstStyle/>
          <a:p>
            <a:pPr>
              <a:defRPr/>
            </a:pPr>
            <a:fld id="{9134FE2D-B4E1-423D-8940-1504392323AD}" type="slidenum">
              <a:rPr lang="en-US" smtClean="0"/>
              <a:pPr>
                <a:defRPr/>
              </a:pPr>
              <a:t>15</a:t>
            </a:fld>
            <a:endParaRPr lang="en-US" dirty="0"/>
          </a:p>
        </p:txBody>
      </p:sp>
      <p:pic>
        <p:nvPicPr>
          <p:cNvPr id="5" name="Tijdelijke aanduiding voor inhoud 8" descr="ingevulde waardeketen copy.jpg"/>
          <p:cNvPicPr>
            <a:picLocks noChangeAspect="1"/>
          </p:cNvPicPr>
          <p:nvPr/>
        </p:nvPicPr>
        <p:blipFill>
          <a:blip r:embed="rId3" cstate="print"/>
          <a:stretch>
            <a:fillRect/>
          </a:stretch>
        </p:blipFill>
        <p:spPr bwMode="auto">
          <a:xfrm>
            <a:off x="899592" y="2060848"/>
            <a:ext cx="6057385" cy="4037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919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pPr marL="0" indent="0">
              <a:buNone/>
            </a:pPr>
            <a:r>
              <a:rPr lang="nl-NL" dirty="0"/>
              <a:t>Soorten processen conform Porter</a:t>
            </a:r>
          </a:p>
          <a:p>
            <a:pPr marL="609600" indent="-609600">
              <a:buFontTx/>
              <a:buAutoNum type="arabicPeriod"/>
            </a:pPr>
            <a:r>
              <a:rPr lang="nl-NL" sz="2400" dirty="0"/>
              <a:t>De </a:t>
            </a:r>
            <a:r>
              <a:rPr lang="nl-NL" sz="2400" b="1" dirty="0"/>
              <a:t>bewerkende</a:t>
            </a:r>
            <a:r>
              <a:rPr lang="nl-NL" sz="2400" b="1" dirty="0">
                <a:solidFill>
                  <a:schemeClr val="accent6">
                    <a:lumMod val="75000"/>
                  </a:schemeClr>
                </a:solidFill>
              </a:rPr>
              <a:t> </a:t>
            </a:r>
            <a:r>
              <a:rPr lang="nl-NL" sz="2400" dirty="0"/>
              <a:t>of</a:t>
            </a:r>
            <a:r>
              <a:rPr lang="nl-NL" sz="2400" b="1" dirty="0"/>
              <a:t> primaire processen</a:t>
            </a:r>
          </a:p>
          <a:p>
            <a:pPr marL="557213" lvl="2" indent="0">
              <a:buNone/>
            </a:pPr>
            <a:r>
              <a:rPr lang="nl-NL" sz="2000" b="1" dirty="0"/>
              <a:t>Inkomende logistiek, productie, distributie, verkoop, dienst na verkoop </a:t>
            </a:r>
            <a:r>
              <a:rPr lang="nl-NL" sz="2000" b="1" dirty="0">
                <a:sym typeface="Wingdings" panose="05000000000000000000" pitchFamily="2" charset="2"/>
              </a:rPr>
              <a:t> transformatie</a:t>
            </a:r>
            <a:br>
              <a:rPr lang="nl-NL" sz="2000" b="1" dirty="0"/>
            </a:br>
            <a:endParaRPr lang="nl-NL" sz="2000" b="1" dirty="0"/>
          </a:p>
          <a:p>
            <a:pPr marL="609600" indent="-609600">
              <a:buFontTx/>
              <a:buAutoNum type="arabicPeriod"/>
            </a:pPr>
            <a:r>
              <a:rPr lang="nl-NL" sz="2400" dirty="0"/>
              <a:t>De </a:t>
            </a:r>
            <a:r>
              <a:rPr lang="nl-NL" sz="2400" b="1" dirty="0"/>
              <a:t>ondersteunende</a:t>
            </a:r>
            <a:r>
              <a:rPr lang="nl-NL" sz="2400" dirty="0">
                <a:solidFill>
                  <a:srgbClr val="F04C25"/>
                </a:solidFill>
              </a:rPr>
              <a:t> </a:t>
            </a:r>
            <a:r>
              <a:rPr lang="nl-NL" sz="2400" dirty="0"/>
              <a:t>of </a:t>
            </a:r>
            <a:r>
              <a:rPr lang="nl-NL" sz="2400" b="1" dirty="0"/>
              <a:t>secundaire processen</a:t>
            </a:r>
          </a:p>
          <a:p>
            <a:pPr marL="557213" lvl="2" indent="0">
              <a:buNone/>
            </a:pPr>
            <a:r>
              <a:rPr lang="nl-NL" sz="2000" b="1" dirty="0"/>
              <a:t>Infrastructuur, HR, Inkopen, R&amp;D</a:t>
            </a:r>
            <a:br>
              <a:rPr lang="nl-NL" sz="2000" b="1" dirty="0"/>
            </a:br>
            <a:br>
              <a:rPr lang="nl-NL" sz="2000" b="1" dirty="0"/>
            </a:br>
            <a:endParaRPr lang="nl-NL" sz="2000" b="1" dirty="0"/>
          </a:p>
          <a:p>
            <a:pPr marL="609600" indent="-609600">
              <a:buFontTx/>
              <a:buAutoNum type="arabicPeriod"/>
            </a:pPr>
            <a:r>
              <a:rPr lang="nl-NL" sz="2400" dirty="0"/>
              <a:t>De </a:t>
            </a:r>
            <a:r>
              <a:rPr lang="nl-NL" sz="2400" b="1" dirty="0"/>
              <a:t>management</a:t>
            </a:r>
            <a:r>
              <a:rPr lang="nl-NL" sz="2400" dirty="0">
                <a:solidFill>
                  <a:srgbClr val="F04C25"/>
                </a:solidFill>
              </a:rPr>
              <a:t> </a:t>
            </a:r>
            <a:r>
              <a:rPr lang="nl-NL" sz="2400" dirty="0"/>
              <a:t>of </a:t>
            </a:r>
            <a:r>
              <a:rPr lang="nl-NL" sz="2400" b="1" dirty="0"/>
              <a:t>bestuurlijke processen</a:t>
            </a:r>
          </a:p>
          <a:p>
            <a:pPr marL="557213" lvl="2" indent="0">
              <a:buNone/>
            </a:pPr>
            <a:r>
              <a:rPr lang="nl-NL" sz="2000" b="1" dirty="0"/>
              <a:t>Strategisch, tactisch, operationeel</a:t>
            </a:r>
          </a:p>
          <a:p>
            <a:endParaRPr lang="nl-BE" dirty="0"/>
          </a:p>
        </p:txBody>
      </p:sp>
      <p:sp>
        <p:nvSpPr>
          <p:cNvPr id="3" name="Titel 2"/>
          <p:cNvSpPr>
            <a:spLocks noGrp="1"/>
          </p:cNvSpPr>
          <p:nvPr>
            <p:ph type="title"/>
          </p:nvPr>
        </p:nvSpPr>
        <p:spPr/>
        <p:txBody>
          <a:bodyPr/>
          <a:lstStyle/>
          <a:p>
            <a:r>
              <a:rPr lang="nl-BE" dirty="0"/>
              <a:t>3. Bedrijfsprocessen</a:t>
            </a:r>
          </a:p>
        </p:txBody>
      </p:sp>
      <p:sp>
        <p:nvSpPr>
          <p:cNvPr id="4" name="Tijdelijke aanduiding voor dianummer 3"/>
          <p:cNvSpPr>
            <a:spLocks noGrp="1"/>
          </p:cNvSpPr>
          <p:nvPr>
            <p:ph type="sldNum" sz="quarter" idx="10"/>
          </p:nvPr>
        </p:nvSpPr>
        <p:spPr/>
        <p:txBody>
          <a:bodyPr/>
          <a:lstStyle/>
          <a:p>
            <a:pPr>
              <a:defRPr/>
            </a:pPr>
            <a:fld id="{9134FE2D-B4E1-423D-8940-1504392323AD}" type="slidenum">
              <a:rPr lang="en-US" smtClean="0"/>
              <a:pPr>
                <a:defRPr/>
              </a:pPr>
              <a:t>16</a:t>
            </a:fld>
            <a:endParaRPr lang="en-US" dirty="0"/>
          </a:p>
        </p:txBody>
      </p:sp>
    </p:spTree>
    <p:extLst>
      <p:ext uri="{BB962C8B-B14F-4D97-AF65-F5344CB8AC3E}">
        <p14:creationId xmlns:p14="http://schemas.microsoft.com/office/powerpoint/2010/main" val="75377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jdelijke aanduiding voor inhoud 2"/>
          <p:cNvSpPr>
            <a:spLocks noGrp="1"/>
          </p:cNvSpPr>
          <p:nvPr>
            <p:ph idx="1"/>
          </p:nvPr>
        </p:nvSpPr>
        <p:spPr>
          <a:xfrm>
            <a:off x="428625" y="1428750"/>
            <a:ext cx="8572500" cy="5000625"/>
          </a:xfrm>
        </p:spPr>
        <p:txBody>
          <a:bodyPr/>
          <a:lstStyle/>
          <a:p>
            <a:pPr lvl="0"/>
            <a:r>
              <a:rPr lang="nl-NL" dirty="0"/>
              <a:t>Je kan een voorbeeld geven waarbij het wijzigen van het proces de aanzet is tot het ontwikkelen van nieuwe technologieën.</a:t>
            </a:r>
            <a:endParaRPr lang="nl-BE" dirty="0"/>
          </a:p>
          <a:p>
            <a:pPr eaLnBrk="1" hangingPunct="1"/>
            <a:endParaRPr lang="nl-NL" altLang="nl-BE" dirty="0"/>
          </a:p>
        </p:txBody>
      </p:sp>
      <p:sp>
        <p:nvSpPr>
          <p:cNvPr id="57347" name="Titel 1"/>
          <p:cNvSpPr>
            <a:spLocks noGrp="1"/>
          </p:cNvSpPr>
          <p:nvPr>
            <p:ph type="title"/>
          </p:nvPr>
        </p:nvSpPr>
        <p:spPr>
          <a:xfrm>
            <a:off x="1214438" y="214313"/>
            <a:ext cx="7929562" cy="1066800"/>
          </a:xfrm>
        </p:spPr>
        <p:txBody>
          <a:bodyPr/>
          <a:lstStyle/>
          <a:p>
            <a:pPr eaLnBrk="1" hangingPunct="1"/>
            <a:r>
              <a:rPr lang="nl-BE" altLang="nl-BE" dirty="0"/>
              <a:t>3. Wat is een bedrijfsproces?</a:t>
            </a:r>
            <a:endParaRPr lang="nl-NL" altLang="nl-BE" dirty="0"/>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jdelijke aanduiding voor inhoud 2"/>
          <p:cNvSpPr>
            <a:spLocks noGrp="1"/>
          </p:cNvSpPr>
          <p:nvPr>
            <p:ph idx="1"/>
          </p:nvPr>
        </p:nvSpPr>
        <p:spPr>
          <a:xfrm>
            <a:off x="428625" y="1428750"/>
            <a:ext cx="8464550" cy="5000625"/>
          </a:xfrm>
        </p:spPr>
        <p:txBody>
          <a:bodyPr/>
          <a:lstStyle/>
          <a:p>
            <a:pPr eaLnBrk="1" hangingPunct="1"/>
            <a:r>
              <a:rPr lang="nl-NL" altLang="nl-BE" sz="2400" dirty="0"/>
              <a:t>zet input(s) om in output(s) </a:t>
            </a:r>
          </a:p>
          <a:p>
            <a:pPr eaLnBrk="1" hangingPunct="1"/>
            <a:r>
              <a:rPr lang="nl-NL" altLang="nl-BE" sz="2400" dirty="0"/>
              <a:t>draagt bij tot het bereiken van doelstellingen</a:t>
            </a:r>
          </a:p>
          <a:p>
            <a:pPr eaLnBrk="1" hangingPunct="1"/>
            <a:r>
              <a:rPr lang="nl-NL" altLang="nl-BE" sz="2400" dirty="0"/>
              <a:t>creëert toegevoegde waarde</a:t>
            </a:r>
          </a:p>
          <a:p>
            <a:pPr eaLnBrk="1" hangingPunct="1"/>
            <a:r>
              <a:rPr lang="nl-NL" altLang="nl-BE" sz="2400" dirty="0"/>
              <a:t>wordt aangestuurd door een vorige activiteit of door de tijd  (~event </a:t>
            </a:r>
            <a:r>
              <a:rPr lang="nl-NL" altLang="nl-BE" sz="2400" dirty="0" err="1"/>
              <a:t>driven</a:t>
            </a:r>
            <a:r>
              <a:rPr lang="nl-NL" altLang="nl-BE" sz="2400" dirty="0"/>
              <a:t>)</a:t>
            </a:r>
          </a:p>
          <a:p>
            <a:pPr eaLnBrk="1" hangingPunct="1"/>
            <a:r>
              <a:rPr lang="nl-NL" altLang="nl-BE" sz="2400" dirty="0"/>
              <a:t>wordt uitgevoerd door mensen in een bepaalde rol </a:t>
            </a:r>
          </a:p>
          <a:p>
            <a:pPr eaLnBrk="1" hangingPunct="1"/>
            <a:r>
              <a:rPr lang="nl-NL" altLang="nl-BE" sz="2400" dirty="0"/>
              <a:t>wordt uitgevoerd op een of meerdere fysieke plaatsen</a:t>
            </a:r>
          </a:p>
          <a:p>
            <a:pPr eaLnBrk="1" hangingPunct="1"/>
            <a:r>
              <a:rPr lang="nl-NL" altLang="nl-BE" sz="2400" dirty="0"/>
              <a:t>is </a:t>
            </a:r>
            <a:r>
              <a:rPr lang="nl-NL" altLang="nl-BE" sz="2400" dirty="0" err="1"/>
              <a:t>afdelingsoverschrijdend</a:t>
            </a:r>
            <a:endParaRPr lang="nl-NL" altLang="nl-BE" sz="2400" dirty="0"/>
          </a:p>
          <a:p>
            <a:pPr eaLnBrk="1" hangingPunct="1"/>
            <a:r>
              <a:rPr lang="nl-NL" altLang="nl-BE" sz="2400" dirty="0"/>
              <a:t>maakt gebruik van middelen: machines, applicaties, modellen, …</a:t>
            </a:r>
          </a:p>
          <a:p>
            <a:pPr eaLnBrk="1" hangingPunct="1"/>
            <a:r>
              <a:rPr lang="nl-NL" altLang="nl-BE" sz="2400" dirty="0"/>
              <a:t>moet voldoen aan regels (wet- en regelgeving) </a:t>
            </a:r>
          </a:p>
          <a:p>
            <a:pPr eaLnBrk="1" hangingPunct="1"/>
            <a:endParaRPr lang="nl-NL" altLang="nl-BE" dirty="0"/>
          </a:p>
          <a:p>
            <a:pPr eaLnBrk="1" hangingPunct="1"/>
            <a:endParaRPr lang="nl-NL" altLang="nl-BE" dirty="0"/>
          </a:p>
        </p:txBody>
      </p:sp>
      <p:sp>
        <p:nvSpPr>
          <p:cNvPr id="59395" name="Titel 1"/>
          <p:cNvSpPr>
            <a:spLocks noGrp="1"/>
          </p:cNvSpPr>
          <p:nvPr>
            <p:ph type="title"/>
          </p:nvPr>
        </p:nvSpPr>
        <p:spPr>
          <a:xfrm>
            <a:off x="1258888" y="214313"/>
            <a:ext cx="7385050" cy="1066800"/>
          </a:xfrm>
        </p:spPr>
        <p:txBody>
          <a:bodyPr/>
          <a:lstStyle/>
          <a:p>
            <a:pPr eaLnBrk="1" hangingPunct="1"/>
            <a:r>
              <a:rPr lang="nl-BE" altLang="nl-BE" dirty="0"/>
              <a:t>3. Een bedrijfsproces …</a:t>
            </a:r>
            <a:endParaRPr lang="nl-NL" altLang="nl-BE" dirty="0"/>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428625" y="1428750"/>
            <a:ext cx="8229600" cy="5000625"/>
          </a:xfrm>
        </p:spPr>
        <p:txBody>
          <a:bodyPr/>
          <a:lstStyle/>
          <a:p>
            <a:pPr>
              <a:defRPr/>
            </a:pPr>
            <a:r>
              <a:rPr lang="nl-BE" dirty="0"/>
              <a:t>kan worden gemodelleerd </a:t>
            </a:r>
            <a:r>
              <a:rPr lang="nl-BE" dirty="0" err="1"/>
              <a:t>oa</a:t>
            </a:r>
            <a:r>
              <a:rPr lang="nl-BE" dirty="0"/>
              <a:t> met BPMN </a:t>
            </a:r>
          </a:p>
          <a:p>
            <a:pPr>
              <a:defRPr/>
            </a:pPr>
            <a:r>
              <a:rPr lang="nl-BE" dirty="0"/>
              <a:t>Business </a:t>
            </a:r>
            <a:r>
              <a:rPr lang="nl-BE" dirty="0" err="1"/>
              <a:t>Process</a:t>
            </a:r>
            <a:r>
              <a:rPr lang="nl-BE" dirty="0"/>
              <a:t> </a:t>
            </a:r>
            <a:r>
              <a:rPr lang="nl-BE" dirty="0" err="1"/>
              <a:t>Modeling</a:t>
            </a:r>
            <a:r>
              <a:rPr lang="nl-BE" dirty="0"/>
              <a:t> &amp; </a:t>
            </a:r>
            <a:r>
              <a:rPr lang="nl-BE" dirty="0" err="1"/>
              <a:t>Notation</a:t>
            </a:r>
            <a:endParaRPr lang="nl-BE" dirty="0"/>
          </a:p>
          <a:p>
            <a:pPr marL="109537" indent="0">
              <a:buFont typeface="Georgia" panose="02040502050405020303" pitchFamily="18" charset="0"/>
              <a:buNone/>
              <a:defRPr/>
            </a:pPr>
            <a:endParaRPr lang="nl-BE" dirty="0"/>
          </a:p>
          <a:p>
            <a:pPr>
              <a:defRPr/>
            </a:pPr>
            <a:endParaRPr lang="nl-BE" dirty="0"/>
          </a:p>
          <a:p>
            <a:pPr>
              <a:defRPr/>
            </a:pPr>
            <a:endParaRPr lang="nl-BE" dirty="0"/>
          </a:p>
          <a:p>
            <a:pPr>
              <a:defRPr/>
            </a:pPr>
            <a:endParaRPr lang="nl-BE" dirty="0"/>
          </a:p>
          <a:p>
            <a:pPr>
              <a:defRPr/>
            </a:pPr>
            <a:endParaRPr lang="nl-BE" dirty="0"/>
          </a:p>
          <a:p>
            <a:pPr>
              <a:defRPr/>
            </a:pPr>
            <a:endParaRPr lang="nl-BE" dirty="0"/>
          </a:p>
          <a:p>
            <a:pPr>
              <a:defRPr/>
            </a:pPr>
            <a:endParaRPr lang="nl-BE" dirty="0"/>
          </a:p>
          <a:p>
            <a:pPr>
              <a:defRPr/>
            </a:pPr>
            <a:endParaRPr lang="nl-BE" dirty="0"/>
          </a:p>
          <a:p>
            <a:pPr>
              <a:defRPr/>
            </a:pPr>
            <a:endParaRPr lang="nl-BE" dirty="0"/>
          </a:p>
          <a:p>
            <a:pPr marL="109537" indent="0">
              <a:buFont typeface="Georgia" panose="02040502050405020303" pitchFamily="18" charset="0"/>
              <a:buNone/>
              <a:defRPr/>
            </a:pPr>
            <a:endParaRPr lang="nl-BE" dirty="0"/>
          </a:p>
        </p:txBody>
      </p:sp>
      <p:sp>
        <p:nvSpPr>
          <p:cNvPr id="60419" name="Titel 2"/>
          <p:cNvSpPr>
            <a:spLocks noGrp="1"/>
          </p:cNvSpPr>
          <p:nvPr>
            <p:ph type="title"/>
          </p:nvPr>
        </p:nvSpPr>
        <p:spPr>
          <a:xfrm>
            <a:off x="1258888" y="214313"/>
            <a:ext cx="7385050" cy="1066800"/>
          </a:xfrm>
        </p:spPr>
        <p:txBody>
          <a:bodyPr/>
          <a:lstStyle/>
          <a:p>
            <a:r>
              <a:rPr lang="nl-BE" altLang="nl-NL" dirty="0"/>
              <a:t>3. Een bedrijfsproces	</a:t>
            </a:r>
          </a:p>
        </p:txBody>
      </p:sp>
      <p:pic>
        <p:nvPicPr>
          <p:cNvPr id="60420" name="Afbeelding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900113" y="2636838"/>
            <a:ext cx="67818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ianummer 2"/>
          <p:cNvSpPr>
            <a:spLocks noGrp="1"/>
          </p:cNvSpPr>
          <p:nvPr>
            <p:ph type="sldNum" sz="quarter" idx="10"/>
          </p:nvPr>
        </p:nvSpPr>
        <p:spPr/>
        <p:txBody>
          <a:bodyPr/>
          <a:lstStyle/>
          <a:p>
            <a:pPr>
              <a:defRPr/>
            </a:pPr>
            <a:fld id="{9134FE2D-B4E1-423D-8940-1504392323AD}"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jdelijke aanduiding voor inhoud 2"/>
          <p:cNvSpPr>
            <a:spLocks noGrp="1"/>
          </p:cNvSpPr>
          <p:nvPr>
            <p:ph idx="1"/>
          </p:nvPr>
        </p:nvSpPr>
        <p:spPr>
          <a:xfrm>
            <a:off x="428625" y="1428750"/>
            <a:ext cx="8229600" cy="5000625"/>
          </a:xfrm>
        </p:spPr>
        <p:txBody>
          <a:bodyPr/>
          <a:lstStyle/>
          <a:p>
            <a:pPr marL="514350" indent="-514350">
              <a:spcBef>
                <a:spcPct val="20000"/>
              </a:spcBef>
              <a:buFont typeface="+mj-lt"/>
              <a:buAutoNum type="arabicPeriod"/>
              <a:defRPr/>
            </a:pPr>
            <a:r>
              <a:rPr lang="en-US" sz="2400" dirty="0" err="1"/>
              <a:t>Wat</a:t>
            </a:r>
            <a:r>
              <a:rPr lang="en-US" sz="2400" dirty="0"/>
              <a:t> </a:t>
            </a:r>
            <a:r>
              <a:rPr lang="en-US" sz="2400" dirty="0" err="1"/>
              <a:t>zijn</a:t>
            </a:r>
            <a:r>
              <a:rPr lang="en-US" sz="2400" dirty="0"/>
              <a:t> </a:t>
            </a:r>
            <a:r>
              <a:rPr lang="en-US" sz="2400" b="1" dirty="0" err="1"/>
              <a:t>bedrijfsregels</a:t>
            </a:r>
            <a:r>
              <a:rPr lang="en-US" sz="2400" b="1" dirty="0"/>
              <a:t>? </a:t>
            </a:r>
            <a:br>
              <a:rPr lang="en-US" sz="2400" b="1" dirty="0"/>
            </a:br>
            <a:r>
              <a:rPr lang="en-US" sz="2400" u="sng" dirty="0" err="1"/>
              <a:t>Doel</a:t>
            </a:r>
            <a:r>
              <a:rPr lang="en-US" sz="2400" dirty="0"/>
              <a:t>: </a:t>
            </a:r>
            <a:r>
              <a:rPr lang="en-US" sz="2400" dirty="0" err="1"/>
              <a:t>factoren</a:t>
            </a:r>
            <a:r>
              <a:rPr lang="en-US" sz="2400" dirty="0"/>
              <a:t> </a:t>
            </a:r>
            <a:r>
              <a:rPr lang="en-US" sz="2400" dirty="0" err="1"/>
              <a:t>herkennen</a:t>
            </a:r>
            <a:r>
              <a:rPr lang="en-US" sz="2400" dirty="0"/>
              <a:t> die het </a:t>
            </a:r>
            <a:r>
              <a:rPr lang="en-US" sz="2400" dirty="0" err="1"/>
              <a:t>modelleren</a:t>
            </a:r>
            <a:r>
              <a:rPr lang="en-US" sz="2400" dirty="0"/>
              <a:t> van </a:t>
            </a:r>
            <a:r>
              <a:rPr lang="en-US" sz="2400" dirty="0" err="1"/>
              <a:t>bedrijfsprocessen</a:t>
            </a:r>
            <a:r>
              <a:rPr lang="en-US" sz="2400" dirty="0"/>
              <a:t> </a:t>
            </a:r>
            <a:r>
              <a:rPr lang="en-US" sz="2400" dirty="0" err="1"/>
              <a:t>beïnvloeden</a:t>
            </a:r>
            <a:endParaRPr lang="en-US" sz="2400" dirty="0"/>
          </a:p>
          <a:p>
            <a:pPr marL="514350" indent="-514350">
              <a:spcBef>
                <a:spcPct val="20000"/>
              </a:spcBef>
              <a:buFont typeface="+mj-lt"/>
              <a:buAutoNum type="arabicPeriod"/>
              <a:defRPr/>
            </a:pPr>
            <a:r>
              <a:rPr lang="en-US" sz="2400" dirty="0" err="1"/>
              <a:t>Wat</a:t>
            </a:r>
            <a:r>
              <a:rPr lang="en-US" sz="2400" dirty="0"/>
              <a:t> </a:t>
            </a:r>
            <a:r>
              <a:rPr lang="en-US" sz="2400" dirty="0" err="1"/>
              <a:t>zijn</a:t>
            </a:r>
            <a:r>
              <a:rPr lang="en-US" sz="2400" dirty="0"/>
              <a:t> </a:t>
            </a:r>
            <a:r>
              <a:rPr lang="en-US" sz="2400" b="1" dirty="0" err="1"/>
              <a:t>bedrijfsstromen</a:t>
            </a:r>
            <a:r>
              <a:rPr lang="en-US" sz="2400" b="1" dirty="0"/>
              <a:t>?</a:t>
            </a:r>
          </a:p>
          <a:p>
            <a:pPr marL="514350" indent="-514350">
              <a:spcBef>
                <a:spcPct val="20000"/>
              </a:spcBef>
              <a:buFont typeface="+mj-lt"/>
              <a:buAutoNum type="arabicPeriod"/>
              <a:defRPr/>
            </a:pPr>
            <a:r>
              <a:rPr lang="en-US" sz="2400" dirty="0"/>
              <a:t>Wat </a:t>
            </a:r>
            <a:r>
              <a:rPr lang="en-US" sz="2400" dirty="0" err="1"/>
              <a:t>zijn</a:t>
            </a:r>
            <a:r>
              <a:rPr lang="en-US" sz="2400" dirty="0"/>
              <a:t> </a:t>
            </a:r>
            <a:r>
              <a:rPr lang="en-US" sz="2400" b="1" dirty="0" err="1"/>
              <a:t>bedrijfsprocessen</a:t>
            </a:r>
            <a:r>
              <a:rPr lang="en-US" sz="2400" dirty="0"/>
              <a:t>?</a:t>
            </a:r>
          </a:p>
          <a:p>
            <a:pPr marL="514350" indent="-514350">
              <a:spcBef>
                <a:spcPct val="20000"/>
              </a:spcBef>
              <a:buFont typeface="+mj-lt"/>
              <a:buAutoNum type="arabicPeriod"/>
              <a:defRPr/>
            </a:pPr>
            <a:r>
              <a:rPr lang="en-US" sz="2400" dirty="0"/>
              <a:t>Wat is </a:t>
            </a:r>
            <a:r>
              <a:rPr lang="en-US" sz="2400" dirty="0" err="1"/>
              <a:t>een</a:t>
            </a:r>
            <a:r>
              <a:rPr lang="en-US" sz="2400" dirty="0"/>
              <a:t> </a:t>
            </a:r>
            <a:r>
              <a:rPr lang="en-US" sz="2400" b="1" dirty="0" err="1"/>
              <a:t>procesgeoriënteerde</a:t>
            </a:r>
            <a:r>
              <a:rPr lang="en-US" sz="2400" dirty="0"/>
              <a:t> </a:t>
            </a:r>
            <a:r>
              <a:rPr lang="en-US" sz="2400" b="1" dirty="0" err="1"/>
              <a:t>organisatie</a:t>
            </a:r>
            <a:r>
              <a:rPr lang="en-US" sz="2400" dirty="0"/>
              <a:t>?</a:t>
            </a:r>
          </a:p>
          <a:p>
            <a:pPr marL="514350" indent="-514350">
              <a:spcBef>
                <a:spcPct val="20000"/>
              </a:spcBef>
              <a:buFont typeface="+mj-lt"/>
              <a:buAutoNum type="arabicPeriod"/>
              <a:defRPr/>
            </a:pPr>
            <a:r>
              <a:rPr lang="en-US" sz="2400" dirty="0"/>
              <a:t>Wat is </a:t>
            </a:r>
            <a:r>
              <a:rPr lang="en-US" sz="2400" b="1" dirty="0"/>
              <a:t>Business Process Management</a:t>
            </a:r>
            <a:r>
              <a:rPr lang="en-US" sz="2400" dirty="0"/>
              <a:t>?</a:t>
            </a:r>
          </a:p>
          <a:p>
            <a:pPr marL="514350" indent="-514350">
              <a:spcBef>
                <a:spcPct val="20000"/>
              </a:spcBef>
              <a:buFont typeface="+mj-lt"/>
              <a:buAutoNum type="arabicPeriod"/>
              <a:defRPr/>
            </a:pPr>
            <a:r>
              <a:rPr lang="en-US" sz="2400" dirty="0" err="1"/>
              <a:t>Wat</a:t>
            </a:r>
            <a:r>
              <a:rPr lang="en-US" sz="2400" dirty="0"/>
              <a:t> is </a:t>
            </a:r>
            <a:r>
              <a:rPr lang="en-US" sz="2400" b="1" dirty="0"/>
              <a:t>Business Process Re-engineering</a:t>
            </a:r>
            <a:r>
              <a:rPr lang="en-US" sz="2400" dirty="0"/>
              <a:t>?</a:t>
            </a:r>
            <a:endParaRPr lang="en-US" sz="2200" dirty="0"/>
          </a:p>
          <a:p>
            <a:pPr marL="292100" lvl="1" indent="0">
              <a:spcBef>
                <a:spcPct val="20000"/>
              </a:spcBef>
              <a:buFont typeface="Georgia" panose="02040502050405020303" pitchFamily="18" charset="0"/>
              <a:buNone/>
              <a:defRPr/>
            </a:pPr>
            <a:endParaRPr lang="en-US" sz="2200" dirty="0"/>
          </a:p>
          <a:p>
            <a:pPr marL="514350" indent="-514350">
              <a:spcBef>
                <a:spcPct val="20000"/>
              </a:spcBef>
              <a:buFont typeface="+mj-lt"/>
              <a:buAutoNum type="arabicPeriod"/>
              <a:defRPr/>
            </a:pPr>
            <a:endParaRPr lang="en-US" sz="2400" dirty="0"/>
          </a:p>
          <a:p>
            <a:pPr marL="623887" indent="-514350">
              <a:buFont typeface="+mj-lt"/>
              <a:buAutoNum type="arabicPeriod"/>
              <a:defRPr/>
            </a:pPr>
            <a:endParaRPr lang="nl-BE" sz="2400" dirty="0"/>
          </a:p>
        </p:txBody>
      </p:sp>
      <p:sp>
        <p:nvSpPr>
          <p:cNvPr id="10243" name="Titel 1"/>
          <p:cNvSpPr>
            <a:spLocks noGrp="1"/>
          </p:cNvSpPr>
          <p:nvPr>
            <p:ph type="title"/>
          </p:nvPr>
        </p:nvSpPr>
        <p:spPr>
          <a:xfrm>
            <a:off x="1258888" y="214313"/>
            <a:ext cx="7385050" cy="1066800"/>
          </a:xfrm>
        </p:spPr>
        <p:txBody>
          <a:bodyPr/>
          <a:lstStyle/>
          <a:p>
            <a:pPr eaLnBrk="1" hangingPunct="1"/>
            <a:r>
              <a:rPr lang="nl-BE" altLang="nl-BE"/>
              <a:t>Overzicht</a:t>
            </a:r>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3372989770"/>
              </p:ext>
            </p:extLst>
          </p:nvPr>
        </p:nvGraphicFramePr>
        <p:xfrm>
          <a:off x="395288" y="1700213"/>
          <a:ext cx="8229600" cy="3338514"/>
        </p:xfrm>
        <a:graphic>
          <a:graphicData uri="http://schemas.openxmlformats.org/drawingml/2006/table">
            <a:tbl>
              <a:tblPr firstRow="1" bandRow="1">
                <a:tableStyleId>{5C22544A-7EE6-4342-B048-85BDC9FD1C3A}</a:tableStyleId>
              </a:tblPr>
              <a:tblGrid>
                <a:gridCol w="5079479">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637953">
                  <a:extLst>
                    <a:ext uri="{9D8B030D-6E8A-4147-A177-3AD203B41FA5}">
                      <a16:colId xmlns:a16="http://schemas.microsoft.com/office/drawing/2014/main" val="20002"/>
                    </a:ext>
                  </a:extLst>
                </a:gridCol>
              </a:tblGrid>
              <a:tr h="370946">
                <a:tc>
                  <a:txBody>
                    <a:bodyPr/>
                    <a:lstStyle/>
                    <a:p>
                      <a:endParaRPr lang="nl-BE" sz="1800" dirty="0"/>
                    </a:p>
                  </a:txBody>
                  <a:tcPr marT="45733" marB="45733"/>
                </a:tc>
                <a:tc>
                  <a:txBody>
                    <a:bodyPr/>
                    <a:lstStyle/>
                    <a:p>
                      <a:pPr algn="ctr"/>
                      <a:r>
                        <a:rPr lang="nl-BE" sz="1800" dirty="0"/>
                        <a:t>Ja</a:t>
                      </a:r>
                    </a:p>
                  </a:txBody>
                  <a:tcPr marT="45733" marB="45733" anchor="ctr"/>
                </a:tc>
                <a:tc>
                  <a:txBody>
                    <a:bodyPr/>
                    <a:lstStyle/>
                    <a:p>
                      <a:pPr algn="ctr"/>
                      <a:r>
                        <a:rPr lang="nl-BE" sz="1800" dirty="0"/>
                        <a:t>Nee</a:t>
                      </a:r>
                    </a:p>
                  </a:txBody>
                  <a:tcPr marT="45733" marB="45733" anchor="ctr"/>
                </a:tc>
                <a:extLst>
                  <a:ext uri="{0D108BD9-81ED-4DB2-BD59-A6C34878D82A}">
                    <a16:rowId xmlns:a16="http://schemas.microsoft.com/office/drawing/2014/main" val="10000"/>
                  </a:ext>
                </a:extLst>
              </a:tr>
              <a:tr h="370946">
                <a:tc>
                  <a:txBody>
                    <a:bodyPr/>
                    <a:lstStyle/>
                    <a:p>
                      <a:r>
                        <a:rPr lang="nl-BE" sz="1800" dirty="0"/>
                        <a:t>Voorraadtelling</a:t>
                      </a:r>
                    </a:p>
                  </a:txBody>
                  <a:tcPr marT="45733" marB="45733"/>
                </a:tc>
                <a:tc>
                  <a:txBody>
                    <a:bodyPr/>
                    <a:lstStyle/>
                    <a:p>
                      <a:endParaRPr lang="nl-BE" sz="1800" dirty="0"/>
                    </a:p>
                  </a:txBody>
                  <a:tcPr marT="45733" marB="45733"/>
                </a:tc>
                <a:tc>
                  <a:txBody>
                    <a:bodyPr/>
                    <a:lstStyle/>
                    <a:p>
                      <a:r>
                        <a:rPr lang="nl-BE" sz="1800" dirty="0"/>
                        <a:t>x</a:t>
                      </a:r>
                    </a:p>
                  </a:txBody>
                  <a:tcPr marT="45733" marB="45733"/>
                </a:tc>
                <a:extLst>
                  <a:ext uri="{0D108BD9-81ED-4DB2-BD59-A6C34878D82A}">
                    <a16:rowId xmlns:a16="http://schemas.microsoft.com/office/drawing/2014/main" val="10001"/>
                  </a:ext>
                </a:extLst>
              </a:tr>
              <a:tr h="370946">
                <a:tc>
                  <a:txBody>
                    <a:bodyPr/>
                    <a:lstStyle/>
                    <a:p>
                      <a:r>
                        <a:rPr lang="nl-BE" sz="1800" dirty="0"/>
                        <a:t>Aanwerven van</a:t>
                      </a:r>
                      <a:r>
                        <a:rPr lang="nl-BE" sz="1800" baseline="0" dirty="0"/>
                        <a:t> een werknemer</a:t>
                      </a:r>
                      <a:endParaRPr lang="nl-BE" sz="1800" dirty="0"/>
                    </a:p>
                  </a:txBody>
                  <a:tcPr marT="45733" marB="45733"/>
                </a:tc>
                <a:tc>
                  <a:txBody>
                    <a:bodyPr/>
                    <a:lstStyle/>
                    <a:p>
                      <a:r>
                        <a:rPr lang="nl-BE" sz="1800" dirty="0"/>
                        <a:t>x</a:t>
                      </a:r>
                    </a:p>
                  </a:txBody>
                  <a:tcPr marT="45733" marB="45733"/>
                </a:tc>
                <a:tc>
                  <a:txBody>
                    <a:bodyPr/>
                    <a:lstStyle/>
                    <a:p>
                      <a:endParaRPr lang="nl-BE" sz="1800" dirty="0"/>
                    </a:p>
                  </a:txBody>
                  <a:tcPr marT="45733" marB="45733"/>
                </a:tc>
                <a:extLst>
                  <a:ext uri="{0D108BD9-81ED-4DB2-BD59-A6C34878D82A}">
                    <a16:rowId xmlns:a16="http://schemas.microsoft.com/office/drawing/2014/main" val="10002"/>
                  </a:ext>
                </a:extLst>
              </a:tr>
              <a:tr h="370946">
                <a:tc>
                  <a:txBody>
                    <a:bodyPr/>
                    <a:lstStyle/>
                    <a:p>
                      <a:r>
                        <a:rPr lang="nl-BE" sz="1800" dirty="0"/>
                        <a:t>Boekhouding</a:t>
                      </a:r>
                    </a:p>
                  </a:txBody>
                  <a:tcPr marT="45733" marB="45733"/>
                </a:tc>
                <a:tc>
                  <a:txBody>
                    <a:bodyPr/>
                    <a:lstStyle/>
                    <a:p>
                      <a:endParaRPr lang="nl-BE" sz="1800" dirty="0"/>
                    </a:p>
                  </a:txBody>
                  <a:tcPr marT="45733" marB="45733"/>
                </a:tc>
                <a:tc>
                  <a:txBody>
                    <a:bodyPr/>
                    <a:lstStyle/>
                    <a:p>
                      <a:r>
                        <a:rPr lang="nl-BE" sz="1800" dirty="0"/>
                        <a:t>x</a:t>
                      </a:r>
                    </a:p>
                  </a:txBody>
                  <a:tcPr marT="45733" marB="45733"/>
                </a:tc>
                <a:extLst>
                  <a:ext uri="{0D108BD9-81ED-4DB2-BD59-A6C34878D82A}">
                    <a16:rowId xmlns:a16="http://schemas.microsoft.com/office/drawing/2014/main" val="10003"/>
                  </a:ext>
                </a:extLst>
              </a:tr>
              <a:tr h="370946">
                <a:tc>
                  <a:txBody>
                    <a:bodyPr/>
                    <a:lstStyle/>
                    <a:p>
                      <a:r>
                        <a:rPr lang="nl-BE" sz="1800" dirty="0"/>
                        <a:t>Klachtenafhandeling</a:t>
                      </a:r>
                    </a:p>
                  </a:txBody>
                  <a:tcPr marT="45733" marB="45733"/>
                </a:tc>
                <a:tc>
                  <a:txBody>
                    <a:bodyPr/>
                    <a:lstStyle/>
                    <a:p>
                      <a:r>
                        <a:rPr lang="nl-BE" sz="1800" dirty="0"/>
                        <a:t>x</a:t>
                      </a:r>
                    </a:p>
                  </a:txBody>
                  <a:tcPr marT="45733" marB="45733"/>
                </a:tc>
                <a:tc>
                  <a:txBody>
                    <a:bodyPr/>
                    <a:lstStyle/>
                    <a:p>
                      <a:endParaRPr lang="nl-BE" sz="1800" dirty="0"/>
                    </a:p>
                  </a:txBody>
                  <a:tcPr marT="45733" marB="45733"/>
                </a:tc>
                <a:extLst>
                  <a:ext uri="{0D108BD9-81ED-4DB2-BD59-A6C34878D82A}">
                    <a16:rowId xmlns:a16="http://schemas.microsoft.com/office/drawing/2014/main" val="10004"/>
                  </a:ext>
                </a:extLst>
              </a:tr>
              <a:tr h="370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800" dirty="0"/>
                        <a:t>Betaling factuur</a:t>
                      </a:r>
                      <a:r>
                        <a:rPr lang="nl-BE" sz="1800" baseline="0" dirty="0"/>
                        <a:t> aan leverancier</a:t>
                      </a:r>
                      <a:endParaRPr lang="nl-BE" sz="1800" dirty="0"/>
                    </a:p>
                  </a:txBody>
                  <a:tcPr marT="45733" marB="45733"/>
                </a:tc>
                <a:tc>
                  <a:txBody>
                    <a:bodyPr/>
                    <a:lstStyle/>
                    <a:p>
                      <a:endParaRPr lang="nl-BE" sz="1800" dirty="0"/>
                    </a:p>
                  </a:txBody>
                  <a:tcPr marT="45733" marB="45733"/>
                </a:tc>
                <a:tc>
                  <a:txBody>
                    <a:bodyPr/>
                    <a:lstStyle/>
                    <a:p>
                      <a:r>
                        <a:rPr lang="nl-BE" sz="1800" dirty="0"/>
                        <a:t>x</a:t>
                      </a:r>
                    </a:p>
                  </a:txBody>
                  <a:tcPr marT="45733" marB="45733"/>
                </a:tc>
                <a:extLst>
                  <a:ext uri="{0D108BD9-81ED-4DB2-BD59-A6C34878D82A}">
                    <a16:rowId xmlns:a16="http://schemas.microsoft.com/office/drawing/2014/main" val="10005"/>
                  </a:ext>
                </a:extLst>
              </a:tr>
              <a:tr h="370946">
                <a:tc>
                  <a:txBody>
                    <a:bodyPr/>
                    <a:lstStyle/>
                    <a:p>
                      <a:r>
                        <a:rPr lang="nl-BE" sz="1800" dirty="0"/>
                        <a:t>Klantofferte</a:t>
                      </a:r>
                    </a:p>
                  </a:txBody>
                  <a:tcPr marT="45733" marB="45733"/>
                </a:tc>
                <a:tc>
                  <a:txBody>
                    <a:bodyPr/>
                    <a:lstStyle/>
                    <a:p>
                      <a:r>
                        <a:rPr lang="nl-BE" sz="1800" dirty="0"/>
                        <a:t>x</a:t>
                      </a:r>
                    </a:p>
                  </a:txBody>
                  <a:tcPr marT="45733" marB="45733"/>
                </a:tc>
                <a:tc>
                  <a:txBody>
                    <a:bodyPr/>
                    <a:lstStyle/>
                    <a:p>
                      <a:endParaRPr lang="nl-BE" sz="1800" dirty="0"/>
                    </a:p>
                  </a:txBody>
                  <a:tcPr marT="45733" marB="45733"/>
                </a:tc>
                <a:extLst>
                  <a:ext uri="{0D108BD9-81ED-4DB2-BD59-A6C34878D82A}">
                    <a16:rowId xmlns:a16="http://schemas.microsoft.com/office/drawing/2014/main" val="10006"/>
                  </a:ext>
                </a:extLst>
              </a:tr>
              <a:tr h="370946">
                <a:tc>
                  <a:txBody>
                    <a:bodyPr/>
                    <a:lstStyle/>
                    <a:p>
                      <a:r>
                        <a:rPr lang="nl-BE" sz="1800" dirty="0"/>
                        <a:t>Verzenden van</a:t>
                      </a:r>
                      <a:r>
                        <a:rPr lang="nl-BE" sz="1800" baseline="0" dirty="0"/>
                        <a:t> een</a:t>
                      </a:r>
                      <a:r>
                        <a:rPr lang="nl-BE" sz="1800" dirty="0"/>
                        <a:t> bestelling</a:t>
                      </a:r>
                    </a:p>
                  </a:txBody>
                  <a:tcPr marT="45733" marB="45733"/>
                </a:tc>
                <a:tc>
                  <a:txBody>
                    <a:bodyPr/>
                    <a:lstStyle/>
                    <a:p>
                      <a:r>
                        <a:rPr lang="nl-BE" sz="1800" dirty="0"/>
                        <a:t>x</a:t>
                      </a:r>
                    </a:p>
                  </a:txBody>
                  <a:tcPr marT="45733" marB="45733"/>
                </a:tc>
                <a:tc>
                  <a:txBody>
                    <a:bodyPr/>
                    <a:lstStyle/>
                    <a:p>
                      <a:endParaRPr lang="nl-BE" sz="1800" dirty="0"/>
                    </a:p>
                  </a:txBody>
                  <a:tcPr marT="45733" marB="45733"/>
                </a:tc>
                <a:extLst>
                  <a:ext uri="{0D108BD9-81ED-4DB2-BD59-A6C34878D82A}">
                    <a16:rowId xmlns:a16="http://schemas.microsoft.com/office/drawing/2014/main" val="10007"/>
                  </a:ext>
                </a:extLst>
              </a:tr>
              <a:tr h="370946">
                <a:tc>
                  <a:txBody>
                    <a:bodyPr/>
                    <a:lstStyle/>
                    <a:p>
                      <a:r>
                        <a:rPr lang="nl-BE" sz="1800" dirty="0"/>
                        <a:t>Order-</a:t>
                      </a:r>
                      <a:r>
                        <a:rPr lang="nl-BE" sz="1800" dirty="0" err="1"/>
                        <a:t>to</a:t>
                      </a:r>
                      <a:r>
                        <a:rPr lang="nl-BE" sz="1800" dirty="0"/>
                        <a:t>-cash</a:t>
                      </a:r>
                    </a:p>
                  </a:txBody>
                  <a:tcPr marT="45733" marB="45733"/>
                </a:tc>
                <a:tc>
                  <a:txBody>
                    <a:bodyPr/>
                    <a:lstStyle/>
                    <a:p>
                      <a:r>
                        <a:rPr lang="nl-BE" sz="1800" dirty="0"/>
                        <a:t>x</a:t>
                      </a:r>
                    </a:p>
                  </a:txBody>
                  <a:tcPr marT="45733" marB="45733"/>
                </a:tc>
                <a:tc>
                  <a:txBody>
                    <a:bodyPr/>
                    <a:lstStyle/>
                    <a:p>
                      <a:endParaRPr lang="nl-BE" sz="1800" dirty="0"/>
                    </a:p>
                  </a:txBody>
                  <a:tcPr marT="45733" marB="45733"/>
                </a:tc>
                <a:extLst>
                  <a:ext uri="{0D108BD9-81ED-4DB2-BD59-A6C34878D82A}">
                    <a16:rowId xmlns:a16="http://schemas.microsoft.com/office/drawing/2014/main" val="10008"/>
                  </a:ext>
                </a:extLst>
              </a:tr>
            </a:tbl>
          </a:graphicData>
        </a:graphic>
      </p:graphicFrame>
      <p:sp>
        <p:nvSpPr>
          <p:cNvPr id="61484" name="Titel 1"/>
          <p:cNvSpPr>
            <a:spLocks noGrp="1"/>
          </p:cNvSpPr>
          <p:nvPr>
            <p:ph type="title"/>
          </p:nvPr>
        </p:nvSpPr>
        <p:spPr>
          <a:xfrm>
            <a:off x="1258888" y="214313"/>
            <a:ext cx="7385050" cy="1066800"/>
          </a:xfrm>
        </p:spPr>
        <p:txBody>
          <a:bodyPr/>
          <a:lstStyle/>
          <a:p>
            <a:pPr eaLnBrk="1" hangingPunct="1"/>
            <a:r>
              <a:rPr lang="nl-BE" altLang="nl-BE" sz="3200"/>
              <a:t>Zijn de volgende items bedrijfsprocessen?</a:t>
            </a:r>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a:t>Vraag is nu of de traditionele, functionele  organisatiestructuur zich leent om </a:t>
            </a:r>
            <a:r>
              <a:rPr lang="nl-BE" dirty="0" err="1"/>
              <a:t>procesdenken</a:t>
            </a:r>
            <a:r>
              <a:rPr lang="nl-BE" dirty="0"/>
              <a:t> te integreren in een organisatie.</a:t>
            </a:r>
          </a:p>
          <a:p>
            <a:r>
              <a:rPr lang="nl-BE" dirty="0" err="1"/>
              <a:t>Procesdenken</a:t>
            </a:r>
            <a:r>
              <a:rPr lang="nl-BE" dirty="0"/>
              <a:t> maakt immers komaf met het afdelingsgericht ‘hokjes’ denken.</a:t>
            </a:r>
          </a:p>
        </p:txBody>
      </p:sp>
      <p:sp>
        <p:nvSpPr>
          <p:cNvPr id="3" name="Titel 2"/>
          <p:cNvSpPr>
            <a:spLocks noGrp="1"/>
          </p:cNvSpPr>
          <p:nvPr>
            <p:ph type="title"/>
          </p:nvPr>
        </p:nvSpPr>
        <p:spPr>
          <a:xfrm>
            <a:off x="1259632" y="214313"/>
            <a:ext cx="7632848" cy="1066800"/>
          </a:xfrm>
        </p:spPr>
        <p:txBody>
          <a:bodyPr/>
          <a:lstStyle/>
          <a:p>
            <a:r>
              <a:rPr lang="nl-BE" dirty="0"/>
              <a:t>4. Organisatiestructuur</a:t>
            </a:r>
          </a:p>
        </p:txBody>
      </p:sp>
      <p:sp>
        <p:nvSpPr>
          <p:cNvPr id="4" name="Tijdelijke aanduiding voor dianummer 3"/>
          <p:cNvSpPr>
            <a:spLocks noGrp="1"/>
          </p:cNvSpPr>
          <p:nvPr>
            <p:ph type="sldNum" sz="quarter" idx="10"/>
          </p:nvPr>
        </p:nvSpPr>
        <p:spPr/>
        <p:txBody>
          <a:bodyPr/>
          <a:lstStyle/>
          <a:p>
            <a:pPr>
              <a:defRPr/>
            </a:pPr>
            <a:fld id="{9134FE2D-B4E1-423D-8940-1504392323AD}" type="slidenum">
              <a:rPr lang="en-US" smtClean="0"/>
              <a:pPr>
                <a:defRPr/>
              </a:pPr>
              <a:t>21</a:t>
            </a:fld>
            <a:endParaRPr lang="en-US" dirty="0"/>
          </a:p>
        </p:txBody>
      </p:sp>
    </p:spTree>
    <p:extLst>
      <p:ext uri="{BB962C8B-B14F-4D97-AF65-F5344CB8AC3E}">
        <p14:creationId xmlns:p14="http://schemas.microsoft.com/office/powerpoint/2010/main" val="3867832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p:cNvPicPr>
            <a:picLocks noChangeAspect="1" noChangeArrowheads="1"/>
          </p:cNvPicPr>
          <p:nvPr/>
        </p:nvPicPr>
        <p:blipFill>
          <a:blip r:embed="rId3">
            <a:extLst>
              <a:ext uri="{28A0092B-C50C-407E-A947-70E740481C1C}">
                <a14:useLocalDpi xmlns:a14="http://schemas.microsoft.com/office/drawing/2010/main" val="0"/>
              </a:ext>
            </a:extLst>
          </a:blip>
          <a:srcRect l="2362" t="18900" r="4251" b="9450"/>
          <a:stretch>
            <a:fillRect/>
          </a:stretch>
        </p:blipFill>
        <p:spPr bwMode="auto">
          <a:xfrm>
            <a:off x="819150" y="2000250"/>
            <a:ext cx="74676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ijdelijke aanduiding voor inhoud 6"/>
          <p:cNvSpPr>
            <a:spLocks noGrp="1"/>
          </p:cNvSpPr>
          <p:nvPr>
            <p:ph idx="1"/>
          </p:nvPr>
        </p:nvSpPr>
        <p:spPr>
          <a:xfrm>
            <a:off x="428625" y="1428750"/>
            <a:ext cx="8229600" cy="5000625"/>
          </a:xfrm>
        </p:spPr>
        <p:txBody>
          <a:bodyPr/>
          <a:lstStyle/>
          <a:p>
            <a:pPr eaLnBrk="1" hangingPunct="1"/>
            <a:r>
              <a:rPr lang="fr-BE" altLang="nl-BE"/>
              <a:t>Organigram firma WeCycle: productie mountainbikes</a:t>
            </a:r>
            <a:endParaRPr lang="nl-NL" altLang="nl-BE"/>
          </a:p>
          <a:p>
            <a:pPr eaLnBrk="1" hangingPunct="1">
              <a:buFont typeface="Georgia" panose="02040502050405020303" pitchFamily="18" charset="0"/>
              <a:buNone/>
            </a:pPr>
            <a:endParaRPr lang="nl-NL" altLang="nl-BE"/>
          </a:p>
        </p:txBody>
      </p:sp>
      <p:sp>
        <p:nvSpPr>
          <p:cNvPr id="34820" name="Rectangle 2"/>
          <p:cNvSpPr>
            <a:spLocks noGrp="1" noChangeArrowheads="1"/>
          </p:cNvSpPr>
          <p:nvPr>
            <p:ph type="title"/>
          </p:nvPr>
        </p:nvSpPr>
        <p:spPr>
          <a:xfrm>
            <a:off x="1258888" y="214313"/>
            <a:ext cx="7385050" cy="1066800"/>
          </a:xfrm>
        </p:spPr>
        <p:txBody>
          <a:bodyPr/>
          <a:lstStyle/>
          <a:p>
            <a:pPr eaLnBrk="1" hangingPunct="1"/>
            <a:r>
              <a:rPr lang="en-US" altLang="nl-BE" dirty="0"/>
              <a:t>4. </a:t>
            </a:r>
            <a:r>
              <a:rPr lang="en-US" altLang="nl-BE" dirty="0" err="1"/>
              <a:t>Organisatiestructuur</a:t>
            </a:r>
            <a:endParaRPr lang="nl-NL" altLang="nl-BE" dirty="0"/>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22</a:t>
            </a:fld>
            <a:endParaRPr lang="en-US" dirty="0"/>
          </a:p>
        </p:txBody>
      </p:sp>
    </p:spTree>
    <p:extLst>
      <p:ext uri="{BB962C8B-B14F-4D97-AF65-F5344CB8AC3E}">
        <p14:creationId xmlns:p14="http://schemas.microsoft.com/office/powerpoint/2010/main" val="364487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jdelijke aanduiding voor inhoud 6"/>
          <p:cNvSpPr>
            <a:spLocks noGrp="1"/>
          </p:cNvSpPr>
          <p:nvPr>
            <p:ph idx="1"/>
          </p:nvPr>
        </p:nvSpPr>
        <p:spPr>
          <a:xfrm>
            <a:off x="428625" y="1428750"/>
            <a:ext cx="8229600" cy="5000625"/>
          </a:xfrm>
        </p:spPr>
        <p:txBody>
          <a:bodyPr/>
          <a:lstStyle/>
          <a:p>
            <a:pPr eaLnBrk="1" hangingPunct="1"/>
            <a:r>
              <a:rPr lang="nl-NL" altLang="nl-BE"/>
              <a:t>Functionele processen WeCycle </a:t>
            </a:r>
          </a:p>
          <a:p>
            <a:pPr eaLnBrk="1" hangingPunct="1">
              <a:buFont typeface="Georgia" panose="02040502050405020303" pitchFamily="18" charset="0"/>
              <a:buNone/>
            </a:pPr>
            <a:endParaRPr lang="nl-NL" altLang="nl-BE"/>
          </a:p>
        </p:txBody>
      </p:sp>
      <p:pic>
        <p:nvPicPr>
          <p:cNvPr id="36867" name="Picture 3"/>
          <p:cNvPicPr>
            <a:picLocks noChangeAspect="1" noChangeArrowheads="1"/>
          </p:cNvPicPr>
          <p:nvPr/>
        </p:nvPicPr>
        <p:blipFill>
          <a:blip r:embed="rId3">
            <a:clrChange>
              <a:clrFrom>
                <a:srgbClr val="9BC9E1"/>
              </a:clrFrom>
              <a:clrTo>
                <a:srgbClr val="9BC9E1">
                  <a:alpha val="0"/>
                </a:srgbClr>
              </a:clrTo>
            </a:clrChange>
            <a:extLst>
              <a:ext uri="{28A0092B-C50C-407E-A947-70E740481C1C}">
                <a14:useLocalDpi xmlns:a14="http://schemas.microsoft.com/office/drawing/2010/main" val="0"/>
              </a:ext>
            </a:extLst>
          </a:blip>
          <a:srcRect/>
          <a:stretch>
            <a:fillRect/>
          </a:stretch>
        </p:blipFill>
        <p:spPr bwMode="auto">
          <a:xfrm>
            <a:off x="900113" y="2133600"/>
            <a:ext cx="5541962"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2"/>
          <p:cNvSpPr>
            <a:spLocks noGrp="1" noChangeArrowheads="1"/>
          </p:cNvSpPr>
          <p:nvPr>
            <p:ph type="title"/>
          </p:nvPr>
        </p:nvSpPr>
        <p:spPr>
          <a:xfrm>
            <a:off x="1214438" y="214313"/>
            <a:ext cx="7643812" cy="1066800"/>
          </a:xfrm>
        </p:spPr>
        <p:txBody>
          <a:bodyPr/>
          <a:lstStyle/>
          <a:p>
            <a:pPr eaLnBrk="1" hangingPunct="1"/>
            <a:r>
              <a:rPr lang="en-US" altLang="nl-BE" dirty="0"/>
              <a:t>4. </a:t>
            </a:r>
            <a:r>
              <a:rPr lang="en-US" altLang="nl-BE" dirty="0" err="1"/>
              <a:t>Organisatiestructuur</a:t>
            </a:r>
            <a:endParaRPr lang="nl-NL" altLang="nl-BE" dirty="0"/>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23</a:t>
            </a:fld>
            <a:endParaRPr lang="en-US" dirty="0"/>
          </a:p>
        </p:txBody>
      </p:sp>
    </p:spTree>
    <p:extLst>
      <p:ext uri="{BB962C8B-B14F-4D97-AF65-F5344CB8AC3E}">
        <p14:creationId xmlns:p14="http://schemas.microsoft.com/office/powerpoint/2010/main" val="3098391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jdelijke aanduiding voor inhoud 1"/>
          <p:cNvSpPr>
            <a:spLocks noGrp="1"/>
          </p:cNvSpPr>
          <p:nvPr>
            <p:ph idx="1"/>
          </p:nvPr>
        </p:nvSpPr>
        <p:spPr>
          <a:xfrm>
            <a:off x="428625" y="1428750"/>
            <a:ext cx="8229600" cy="5000625"/>
          </a:xfrm>
        </p:spPr>
        <p:txBody>
          <a:bodyPr/>
          <a:lstStyle/>
          <a:p>
            <a:r>
              <a:rPr lang="nl-BE" altLang="nl-NL" dirty="0"/>
              <a:t>Kenmerken verticale, functionele organisatie</a:t>
            </a:r>
          </a:p>
          <a:p>
            <a:pPr lvl="1"/>
            <a:r>
              <a:rPr lang="nl-BE" altLang="nl-NL" dirty="0">
                <a:solidFill>
                  <a:schemeClr val="tx1"/>
                </a:solidFill>
              </a:rPr>
              <a:t>Afdelingen op basis van bedrijfsfunctie en competenties</a:t>
            </a:r>
          </a:p>
          <a:p>
            <a:pPr lvl="1"/>
            <a:r>
              <a:rPr lang="nl-BE" altLang="nl-NL" dirty="0">
                <a:solidFill>
                  <a:schemeClr val="tx1"/>
                </a:solidFill>
              </a:rPr>
              <a:t>Sturing top-down via de hiërarchie</a:t>
            </a:r>
          </a:p>
          <a:p>
            <a:pPr lvl="1"/>
            <a:r>
              <a:rPr lang="nl-BE" altLang="nl-NL" dirty="0">
                <a:solidFill>
                  <a:schemeClr val="tx1"/>
                </a:solidFill>
              </a:rPr>
              <a:t>Prestatie indicatoren per afdeling</a:t>
            </a:r>
          </a:p>
          <a:p>
            <a:pPr lvl="1"/>
            <a:r>
              <a:rPr lang="nl-BE" altLang="nl-NL" dirty="0">
                <a:solidFill>
                  <a:schemeClr val="tx1"/>
                </a:solidFill>
              </a:rPr>
              <a:t>Silo denken, eiland denken</a:t>
            </a:r>
          </a:p>
          <a:p>
            <a:pPr lvl="1"/>
            <a:r>
              <a:rPr lang="nl-BE" altLang="nl-NL" dirty="0" err="1">
                <a:solidFill>
                  <a:schemeClr val="tx1"/>
                </a:solidFill>
              </a:rPr>
              <a:t>Suboptimalisatie</a:t>
            </a:r>
            <a:r>
              <a:rPr lang="nl-BE" altLang="nl-NL" dirty="0">
                <a:solidFill>
                  <a:schemeClr val="tx1"/>
                </a:solidFill>
              </a:rPr>
              <a:t> per afdeling</a:t>
            </a:r>
          </a:p>
          <a:p>
            <a:pPr lvl="1"/>
            <a:r>
              <a:rPr lang="nl-BE" altLang="nl-NL" dirty="0">
                <a:solidFill>
                  <a:schemeClr val="tx1"/>
                </a:solidFill>
              </a:rPr>
              <a:t>Afdelingen die elkaar tegenwerken</a:t>
            </a:r>
          </a:p>
          <a:p>
            <a:pPr lvl="1"/>
            <a:r>
              <a:rPr lang="nl-BE" altLang="nl-NL" dirty="0">
                <a:solidFill>
                  <a:schemeClr val="tx1"/>
                </a:solidFill>
              </a:rPr>
              <a:t>Weinig betrokkenheid met het eindproduct</a:t>
            </a:r>
          </a:p>
          <a:p>
            <a:pPr lvl="1"/>
            <a:r>
              <a:rPr lang="nl-BE" altLang="nl-NL" dirty="0">
                <a:solidFill>
                  <a:schemeClr val="tx1"/>
                </a:solidFill>
              </a:rPr>
              <a:t>...</a:t>
            </a:r>
          </a:p>
          <a:p>
            <a:pPr lvl="1"/>
            <a:endParaRPr lang="nl-BE" altLang="nl-NL" dirty="0"/>
          </a:p>
        </p:txBody>
      </p:sp>
      <p:sp>
        <p:nvSpPr>
          <p:cNvPr id="38915" name="Titel 2"/>
          <p:cNvSpPr>
            <a:spLocks noGrp="1"/>
          </p:cNvSpPr>
          <p:nvPr>
            <p:ph type="title"/>
          </p:nvPr>
        </p:nvSpPr>
        <p:spPr>
          <a:xfrm>
            <a:off x="1258888" y="214313"/>
            <a:ext cx="7385050" cy="1066800"/>
          </a:xfrm>
        </p:spPr>
        <p:txBody>
          <a:bodyPr/>
          <a:lstStyle/>
          <a:p>
            <a:r>
              <a:rPr lang="en-US" altLang="nl-BE" dirty="0"/>
              <a:t>4. </a:t>
            </a:r>
            <a:r>
              <a:rPr lang="en-US" altLang="nl-BE" dirty="0" err="1"/>
              <a:t>Organisatiestructuur</a:t>
            </a:r>
            <a:endParaRPr lang="nl-BE" altLang="nl-NL" dirty="0"/>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24</a:t>
            </a:fld>
            <a:endParaRPr lang="en-US" dirty="0"/>
          </a:p>
        </p:txBody>
      </p:sp>
    </p:spTree>
    <p:extLst>
      <p:ext uri="{BB962C8B-B14F-4D97-AF65-F5344CB8AC3E}">
        <p14:creationId xmlns:p14="http://schemas.microsoft.com/office/powerpoint/2010/main" val="797766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jdelijke aanduiding voor inhoud 1"/>
          <p:cNvSpPr>
            <a:spLocks noGrp="1"/>
          </p:cNvSpPr>
          <p:nvPr>
            <p:ph idx="1"/>
          </p:nvPr>
        </p:nvSpPr>
        <p:spPr>
          <a:xfrm>
            <a:off x="428625" y="1428750"/>
            <a:ext cx="8229600" cy="5000625"/>
          </a:xfrm>
        </p:spPr>
        <p:txBody>
          <a:bodyPr/>
          <a:lstStyle/>
          <a:p>
            <a:r>
              <a:rPr lang="nl-BE" altLang="nl-NL"/>
              <a:t>Procesgeoriënteerde organisatie</a:t>
            </a:r>
          </a:p>
        </p:txBody>
      </p:sp>
      <p:sp>
        <p:nvSpPr>
          <p:cNvPr id="39939" name="Titel 2"/>
          <p:cNvSpPr>
            <a:spLocks noGrp="1"/>
          </p:cNvSpPr>
          <p:nvPr>
            <p:ph type="title"/>
          </p:nvPr>
        </p:nvSpPr>
        <p:spPr>
          <a:xfrm>
            <a:off x="1258888" y="214313"/>
            <a:ext cx="7385050" cy="1066800"/>
          </a:xfrm>
        </p:spPr>
        <p:txBody>
          <a:bodyPr/>
          <a:lstStyle/>
          <a:p>
            <a:r>
              <a:rPr lang="nl-BE" altLang="nl-NL" dirty="0"/>
              <a:t>4. </a:t>
            </a:r>
            <a:r>
              <a:rPr lang="en-US" altLang="nl-BE" dirty="0" err="1"/>
              <a:t>Organisatiestructuur</a:t>
            </a:r>
            <a:endParaRPr lang="nl-BE" altLang="nl-NL" dirty="0"/>
          </a:p>
        </p:txBody>
      </p:sp>
      <p:pic>
        <p:nvPicPr>
          <p:cNvPr id="39940" name="Picture 3"/>
          <p:cNvPicPr>
            <a:picLocks noChangeAspect="1" noChangeArrowheads="1"/>
          </p:cNvPicPr>
          <p:nvPr/>
        </p:nvPicPr>
        <p:blipFill>
          <a:blip r:embed="rId3">
            <a:clrChange>
              <a:clrFrom>
                <a:srgbClr val="9BC9E1"/>
              </a:clrFrom>
              <a:clrTo>
                <a:srgbClr val="9BC9E1">
                  <a:alpha val="0"/>
                </a:srgbClr>
              </a:clrTo>
            </a:clrChange>
            <a:extLst>
              <a:ext uri="{28A0092B-C50C-407E-A947-70E740481C1C}">
                <a14:useLocalDpi xmlns:a14="http://schemas.microsoft.com/office/drawing/2010/main" val="0"/>
              </a:ext>
            </a:extLst>
          </a:blip>
          <a:srcRect b="19455"/>
          <a:stretch>
            <a:fillRect/>
          </a:stretch>
        </p:blipFill>
        <p:spPr bwMode="auto">
          <a:xfrm>
            <a:off x="1908175" y="1954213"/>
            <a:ext cx="4124325"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p:cNvSpPr txBox="1"/>
          <p:nvPr/>
        </p:nvSpPr>
        <p:spPr>
          <a:xfrm>
            <a:off x="1258888" y="2767013"/>
            <a:ext cx="6049962" cy="368300"/>
          </a:xfrm>
          <a:prstGeom prst="rect">
            <a:avLst/>
          </a:prstGeom>
          <a:solidFill>
            <a:schemeClr val="accent2">
              <a:lumMod val="20000"/>
              <a:lumOff val="80000"/>
            </a:schemeClr>
          </a:solidFill>
          <a:ln w="28575">
            <a:solidFill>
              <a:schemeClr val="tx1"/>
            </a:solidFill>
          </a:ln>
        </p:spPr>
        <p:txBody>
          <a:bodyPr>
            <a:spAutoFit/>
          </a:bodyPr>
          <a:lstStyle/>
          <a:p>
            <a:pPr algn="ctr">
              <a:defRPr/>
            </a:pPr>
            <a:r>
              <a:rPr lang="nl-BE" b="1" spc="600" dirty="0"/>
              <a:t>Order-</a:t>
            </a:r>
            <a:r>
              <a:rPr lang="nl-BE" b="1" spc="600" dirty="0" err="1"/>
              <a:t>to</a:t>
            </a:r>
            <a:r>
              <a:rPr lang="nl-BE" b="1" spc="600" dirty="0"/>
              <a:t>-Cash</a:t>
            </a:r>
          </a:p>
        </p:txBody>
      </p:sp>
      <p:sp>
        <p:nvSpPr>
          <p:cNvPr id="7" name="Tekstvak 6"/>
          <p:cNvSpPr txBox="1"/>
          <p:nvPr/>
        </p:nvSpPr>
        <p:spPr>
          <a:xfrm>
            <a:off x="1258888" y="3403600"/>
            <a:ext cx="6049962" cy="369888"/>
          </a:xfrm>
          <a:prstGeom prst="rect">
            <a:avLst/>
          </a:prstGeom>
          <a:solidFill>
            <a:schemeClr val="accent2">
              <a:lumMod val="20000"/>
              <a:lumOff val="80000"/>
            </a:schemeClr>
          </a:solidFill>
          <a:ln w="28575">
            <a:solidFill>
              <a:schemeClr val="tx1"/>
            </a:solidFill>
          </a:ln>
        </p:spPr>
        <p:txBody>
          <a:bodyPr>
            <a:spAutoFit/>
          </a:bodyPr>
          <a:lstStyle>
            <a:defPPr>
              <a:defRPr lang="en-US"/>
            </a:defPPr>
            <a:lvl1pPr algn="ctr">
              <a:defRPr b="1" spc="600"/>
            </a:lvl1pPr>
          </a:lstStyle>
          <a:p>
            <a:pPr>
              <a:defRPr/>
            </a:pPr>
            <a:r>
              <a:rPr lang="nl-BE" dirty="0"/>
              <a:t>Make-</a:t>
            </a:r>
            <a:r>
              <a:rPr lang="nl-BE" dirty="0" err="1"/>
              <a:t>To</a:t>
            </a:r>
            <a:r>
              <a:rPr lang="nl-BE" dirty="0"/>
              <a:t>-Order</a:t>
            </a:r>
          </a:p>
        </p:txBody>
      </p:sp>
      <p:sp>
        <p:nvSpPr>
          <p:cNvPr id="8" name="Tekstvak 7"/>
          <p:cNvSpPr txBox="1"/>
          <p:nvPr/>
        </p:nvSpPr>
        <p:spPr>
          <a:xfrm>
            <a:off x="1252538" y="4002088"/>
            <a:ext cx="6048375" cy="369887"/>
          </a:xfrm>
          <a:prstGeom prst="rect">
            <a:avLst/>
          </a:prstGeom>
          <a:solidFill>
            <a:schemeClr val="accent2">
              <a:lumMod val="20000"/>
              <a:lumOff val="80000"/>
            </a:schemeClr>
          </a:solidFill>
          <a:ln w="28575">
            <a:solidFill>
              <a:schemeClr val="tx1"/>
            </a:solidFill>
          </a:ln>
        </p:spPr>
        <p:txBody>
          <a:bodyPr>
            <a:spAutoFit/>
          </a:bodyPr>
          <a:lstStyle>
            <a:defPPr>
              <a:defRPr lang="en-US"/>
            </a:defPPr>
            <a:lvl1pPr algn="ctr">
              <a:defRPr b="1" spc="600"/>
            </a:lvl1pPr>
          </a:lstStyle>
          <a:p>
            <a:pPr>
              <a:defRPr/>
            </a:pPr>
            <a:r>
              <a:rPr lang="nl-BE" dirty="0" err="1"/>
              <a:t>Procure-To-Pay</a:t>
            </a:r>
            <a:endParaRPr lang="nl-BE" dirty="0"/>
          </a:p>
        </p:txBody>
      </p:sp>
      <p:sp>
        <p:nvSpPr>
          <p:cNvPr id="9" name="Tekstvak 8"/>
          <p:cNvSpPr txBox="1"/>
          <p:nvPr/>
        </p:nvSpPr>
        <p:spPr>
          <a:xfrm>
            <a:off x="1252538" y="4670425"/>
            <a:ext cx="6048375" cy="369888"/>
          </a:xfrm>
          <a:prstGeom prst="rect">
            <a:avLst/>
          </a:prstGeom>
          <a:solidFill>
            <a:schemeClr val="accent2">
              <a:lumMod val="20000"/>
              <a:lumOff val="80000"/>
            </a:schemeClr>
          </a:solidFill>
          <a:ln w="28575">
            <a:solidFill>
              <a:schemeClr val="tx1"/>
            </a:solidFill>
          </a:ln>
        </p:spPr>
        <p:txBody>
          <a:bodyPr>
            <a:spAutoFit/>
          </a:bodyPr>
          <a:lstStyle>
            <a:defPPr>
              <a:defRPr lang="en-US"/>
            </a:defPPr>
            <a:lvl1pPr algn="ctr">
              <a:defRPr b="1" spc="600"/>
            </a:lvl1pPr>
          </a:lstStyle>
          <a:p>
            <a:pPr>
              <a:defRPr/>
            </a:pPr>
            <a:r>
              <a:rPr lang="nl-BE" dirty="0"/>
              <a:t>Handling Claims</a:t>
            </a:r>
          </a:p>
        </p:txBody>
      </p:sp>
      <p:sp>
        <p:nvSpPr>
          <p:cNvPr id="10" name="Tekstvak 9"/>
          <p:cNvSpPr txBox="1"/>
          <p:nvPr/>
        </p:nvSpPr>
        <p:spPr>
          <a:xfrm>
            <a:off x="1281113" y="5340350"/>
            <a:ext cx="6049962" cy="368300"/>
          </a:xfrm>
          <a:prstGeom prst="rect">
            <a:avLst/>
          </a:prstGeom>
          <a:solidFill>
            <a:schemeClr val="accent2">
              <a:lumMod val="20000"/>
              <a:lumOff val="80000"/>
            </a:schemeClr>
          </a:solidFill>
          <a:ln w="28575">
            <a:solidFill>
              <a:schemeClr val="tx1"/>
            </a:solidFill>
          </a:ln>
        </p:spPr>
        <p:txBody>
          <a:bodyPr>
            <a:spAutoFit/>
          </a:bodyPr>
          <a:lstStyle>
            <a:defPPr>
              <a:defRPr lang="en-US"/>
            </a:defPPr>
            <a:lvl1pPr algn="ctr">
              <a:defRPr b="1" spc="600"/>
            </a:lvl1pPr>
          </a:lstStyle>
          <a:p>
            <a:pPr>
              <a:defRPr/>
            </a:pPr>
            <a:r>
              <a:rPr lang="nl-BE" dirty="0"/>
              <a:t>…</a:t>
            </a:r>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25</a:t>
            </a:fld>
            <a:endParaRPr lang="en-US" dirty="0"/>
          </a:p>
        </p:txBody>
      </p:sp>
    </p:spTree>
    <p:extLst>
      <p:ext uri="{BB962C8B-B14F-4D97-AF65-F5344CB8AC3E}">
        <p14:creationId xmlns:p14="http://schemas.microsoft.com/office/powerpoint/2010/main" val="2401818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1"/>
          <p:cNvSpPr>
            <a:spLocks noGrp="1"/>
          </p:cNvSpPr>
          <p:nvPr>
            <p:ph idx="1"/>
          </p:nvPr>
        </p:nvSpPr>
        <p:spPr/>
        <p:txBody>
          <a:bodyPr/>
          <a:lstStyle/>
          <a:p>
            <a:r>
              <a:rPr lang="nl-NL" altLang="nl-BE" dirty="0"/>
              <a:t>Zie Business Essentials: Matrixorganisatie</a:t>
            </a:r>
          </a:p>
          <a:p>
            <a:endParaRPr lang="nl-NL" altLang="nl-BE" dirty="0"/>
          </a:p>
        </p:txBody>
      </p:sp>
      <p:sp>
        <p:nvSpPr>
          <p:cNvPr id="48130" name="Rectangle 2"/>
          <p:cNvSpPr>
            <a:spLocks noGrp="1" noChangeArrowheads="1"/>
          </p:cNvSpPr>
          <p:nvPr>
            <p:ph type="title"/>
          </p:nvPr>
        </p:nvSpPr>
        <p:spPr/>
        <p:txBody>
          <a:bodyPr/>
          <a:lstStyle/>
          <a:p>
            <a:r>
              <a:rPr lang="nl-BE" altLang="nl-NL" dirty="0"/>
              <a:t>4. Organisatiestructuur</a:t>
            </a:r>
            <a:endParaRPr lang="nl-BE" altLang="nl-BE" dirty="0"/>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26</a:t>
            </a:fld>
            <a:endParaRPr lang="en-US" dirty="0"/>
          </a:p>
        </p:txBody>
      </p:sp>
      <p:pic>
        <p:nvPicPr>
          <p:cNvPr id="48132" name="Tijdelijke aanduiding voor inhoud 8" descr="matrix copy.jpg"/>
          <p:cNvPicPr>
            <a:picLocks noChangeAspect="1"/>
          </p:cNvPicPr>
          <p:nvPr/>
        </p:nvPicPr>
        <p:blipFill>
          <a:blip r:embed="rId3">
            <a:extLst>
              <a:ext uri="{28A0092B-C50C-407E-A947-70E740481C1C}">
                <a14:useLocalDpi xmlns:a14="http://schemas.microsoft.com/office/drawing/2010/main" val="0"/>
              </a:ext>
            </a:extLst>
          </a:blip>
          <a:srcRect l="5331" t="11996" r="15749" b="24867"/>
          <a:stretch>
            <a:fillRect/>
          </a:stretch>
        </p:blipFill>
        <p:spPr bwMode="auto">
          <a:xfrm>
            <a:off x="2063531" y="2276872"/>
            <a:ext cx="4779709" cy="382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345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jdelijke aanduiding voor inhoud 1"/>
          <p:cNvSpPr>
            <a:spLocks noGrp="1"/>
          </p:cNvSpPr>
          <p:nvPr>
            <p:ph idx="1"/>
          </p:nvPr>
        </p:nvSpPr>
        <p:spPr>
          <a:xfrm>
            <a:off x="428624" y="1428750"/>
            <a:ext cx="8691563" cy="5000625"/>
          </a:xfrm>
        </p:spPr>
        <p:txBody>
          <a:bodyPr/>
          <a:lstStyle/>
          <a:p>
            <a:r>
              <a:rPr lang="nl-BE" altLang="nl-NL" dirty="0"/>
              <a:t>Een zuiver procesgeoriënteerde organisatie gaat nog een stap verder dan de matrixorganisatie en schaft de afdelingen af.</a:t>
            </a:r>
          </a:p>
        </p:txBody>
      </p:sp>
      <p:sp>
        <p:nvSpPr>
          <p:cNvPr id="44035" name="Titel 2"/>
          <p:cNvSpPr>
            <a:spLocks noGrp="1"/>
          </p:cNvSpPr>
          <p:nvPr>
            <p:ph type="title"/>
          </p:nvPr>
        </p:nvSpPr>
        <p:spPr>
          <a:xfrm>
            <a:off x="1258888" y="214313"/>
            <a:ext cx="7385050" cy="1066800"/>
          </a:xfrm>
        </p:spPr>
        <p:txBody>
          <a:bodyPr/>
          <a:lstStyle/>
          <a:p>
            <a:r>
              <a:rPr lang="nl-BE" altLang="nl-NL" dirty="0"/>
              <a:t>4. Organisatiestructuur</a:t>
            </a:r>
          </a:p>
        </p:txBody>
      </p:sp>
      <p:pic>
        <p:nvPicPr>
          <p:cNvPr id="44036" name="Afbeelding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988536"/>
            <a:ext cx="5112568" cy="344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27</a:t>
            </a:fld>
            <a:endParaRPr lang="en-US" dirty="0"/>
          </a:p>
        </p:txBody>
      </p:sp>
    </p:spTree>
    <p:extLst>
      <p:ext uri="{BB962C8B-B14F-4D97-AF65-F5344CB8AC3E}">
        <p14:creationId xmlns:p14="http://schemas.microsoft.com/office/powerpoint/2010/main" val="2459133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jdelijke aanduiding voor inhoud 1"/>
          <p:cNvSpPr>
            <a:spLocks noGrp="1"/>
          </p:cNvSpPr>
          <p:nvPr>
            <p:ph idx="1"/>
          </p:nvPr>
        </p:nvSpPr>
        <p:spPr>
          <a:xfrm>
            <a:off x="428625" y="1428750"/>
            <a:ext cx="8229600" cy="5000625"/>
          </a:xfrm>
        </p:spPr>
        <p:txBody>
          <a:bodyPr/>
          <a:lstStyle/>
          <a:p>
            <a:r>
              <a:rPr lang="nl-NL" altLang="nl-BE" dirty="0"/>
              <a:t>Een ‘procesgerichte’ organisatie is NIET gefocust op afdelingen, taken, banen, werknemers of bestaande structuren en organigrammen maar wel georganiseerd met het oog op verhogen van de efficiëntie van de flow (goederen, geld, informatie) doorheen het bedrijf.</a:t>
            </a:r>
          </a:p>
          <a:p>
            <a:endParaRPr lang="nl-BE" altLang="nl-NL" dirty="0"/>
          </a:p>
        </p:txBody>
      </p:sp>
      <p:sp>
        <p:nvSpPr>
          <p:cNvPr id="41987" name="Titel 2"/>
          <p:cNvSpPr>
            <a:spLocks noGrp="1"/>
          </p:cNvSpPr>
          <p:nvPr>
            <p:ph type="title"/>
          </p:nvPr>
        </p:nvSpPr>
        <p:spPr>
          <a:xfrm>
            <a:off x="1258888" y="214313"/>
            <a:ext cx="7385050" cy="1066800"/>
          </a:xfrm>
        </p:spPr>
        <p:txBody>
          <a:bodyPr/>
          <a:lstStyle/>
          <a:p>
            <a:r>
              <a:rPr lang="nl-BE" altLang="nl-NL" dirty="0"/>
              <a:t>4. Organisatiestructuur</a:t>
            </a:r>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28</a:t>
            </a:fld>
            <a:endParaRPr lang="en-US" dirty="0"/>
          </a:p>
        </p:txBody>
      </p:sp>
    </p:spTree>
    <p:extLst>
      <p:ext uri="{BB962C8B-B14F-4D97-AF65-F5344CB8AC3E}">
        <p14:creationId xmlns:p14="http://schemas.microsoft.com/office/powerpoint/2010/main" val="3248890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428624" y="1428750"/>
            <a:ext cx="8463855" cy="5000625"/>
          </a:xfrm>
        </p:spPr>
        <p:txBody>
          <a:bodyPr/>
          <a:lstStyle/>
          <a:p>
            <a:pPr>
              <a:defRPr/>
            </a:pPr>
            <a:r>
              <a:rPr lang="nl-BE" dirty="0"/>
              <a:t>Kenmerken procesgeoriënteerde organisatie</a:t>
            </a:r>
          </a:p>
          <a:p>
            <a:pPr lvl="1">
              <a:defRPr/>
            </a:pPr>
            <a:r>
              <a:rPr lang="nl-BE" dirty="0">
                <a:solidFill>
                  <a:schemeClr val="tx1"/>
                </a:solidFill>
              </a:rPr>
              <a:t>Focus op end-</a:t>
            </a:r>
            <a:r>
              <a:rPr lang="nl-BE" dirty="0" err="1">
                <a:solidFill>
                  <a:schemeClr val="tx1"/>
                </a:solidFill>
              </a:rPr>
              <a:t>to</a:t>
            </a:r>
            <a:r>
              <a:rPr lang="nl-BE" dirty="0">
                <a:solidFill>
                  <a:schemeClr val="tx1"/>
                </a:solidFill>
              </a:rPr>
              <a:t>-end verantwoordelijkheid</a:t>
            </a:r>
          </a:p>
          <a:p>
            <a:pPr lvl="1">
              <a:defRPr/>
            </a:pPr>
            <a:r>
              <a:rPr lang="nl-BE" dirty="0" err="1">
                <a:solidFill>
                  <a:schemeClr val="tx1"/>
                </a:solidFill>
              </a:rPr>
              <a:t>Afdelingsoverstijgende</a:t>
            </a:r>
            <a:r>
              <a:rPr lang="nl-BE" dirty="0">
                <a:solidFill>
                  <a:schemeClr val="tx1"/>
                </a:solidFill>
              </a:rPr>
              <a:t> teams</a:t>
            </a:r>
          </a:p>
          <a:p>
            <a:pPr lvl="1">
              <a:defRPr/>
            </a:pPr>
            <a:r>
              <a:rPr lang="nl-BE" dirty="0">
                <a:solidFill>
                  <a:schemeClr val="tx1"/>
                </a:solidFill>
              </a:rPr>
              <a:t>Werknemers kijken verder dan de eigen werkplek</a:t>
            </a:r>
          </a:p>
          <a:p>
            <a:pPr lvl="1">
              <a:defRPr/>
            </a:pPr>
            <a:r>
              <a:rPr lang="nl-BE" dirty="0">
                <a:solidFill>
                  <a:schemeClr val="tx1"/>
                </a:solidFill>
              </a:rPr>
              <a:t>Keten denken</a:t>
            </a:r>
          </a:p>
          <a:p>
            <a:pPr lvl="1">
              <a:defRPr/>
            </a:pPr>
            <a:r>
              <a:rPr lang="nl-BE" dirty="0">
                <a:solidFill>
                  <a:schemeClr val="tx1"/>
                </a:solidFill>
              </a:rPr>
              <a:t>Meer focus op de klant</a:t>
            </a:r>
          </a:p>
          <a:p>
            <a:pPr lvl="1">
              <a:defRPr/>
            </a:pPr>
            <a:r>
              <a:rPr lang="nl-BE" dirty="0">
                <a:solidFill>
                  <a:schemeClr val="tx1"/>
                </a:solidFill>
              </a:rPr>
              <a:t>Meer aandacht voor </a:t>
            </a:r>
            <a:r>
              <a:rPr lang="nl-BE" dirty="0" err="1">
                <a:solidFill>
                  <a:schemeClr val="tx1"/>
                </a:solidFill>
              </a:rPr>
              <a:t>core</a:t>
            </a:r>
            <a:r>
              <a:rPr lang="nl-BE" dirty="0">
                <a:solidFill>
                  <a:schemeClr val="tx1"/>
                </a:solidFill>
              </a:rPr>
              <a:t> business </a:t>
            </a:r>
          </a:p>
          <a:p>
            <a:pPr lvl="1">
              <a:defRPr/>
            </a:pPr>
            <a:r>
              <a:rPr lang="nl-BE" dirty="0">
                <a:solidFill>
                  <a:schemeClr val="tx1"/>
                </a:solidFill>
              </a:rPr>
              <a:t>Gericht op corrigeren en verbeteren</a:t>
            </a:r>
          </a:p>
          <a:p>
            <a:pPr lvl="1">
              <a:defRPr/>
            </a:pPr>
            <a:r>
              <a:rPr lang="nl-BE" dirty="0">
                <a:solidFill>
                  <a:schemeClr val="tx1"/>
                </a:solidFill>
              </a:rPr>
              <a:t>Werking sneller aanpasbaar</a:t>
            </a:r>
          </a:p>
          <a:p>
            <a:pPr marL="411162" lvl="1" indent="0">
              <a:buFont typeface="Georgia" panose="02040502050405020303" pitchFamily="18" charset="0"/>
              <a:buNone/>
              <a:defRPr/>
            </a:pPr>
            <a:endParaRPr lang="nl-BE" dirty="0"/>
          </a:p>
          <a:p>
            <a:pPr marL="411162" lvl="1" indent="0">
              <a:buFont typeface="Georgia" panose="02040502050405020303" pitchFamily="18" charset="0"/>
              <a:buNone/>
              <a:defRPr/>
            </a:pPr>
            <a:endParaRPr lang="nl-BE" dirty="0"/>
          </a:p>
        </p:txBody>
      </p:sp>
      <p:sp>
        <p:nvSpPr>
          <p:cNvPr id="46083" name="Titel 2"/>
          <p:cNvSpPr>
            <a:spLocks noGrp="1"/>
          </p:cNvSpPr>
          <p:nvPr>
            <p:ph type="title"/>
          </p:nvPr>
        </p:nvSpPr>
        <p:spPr>
          <a:xfrm>
            <a:off x="1258888" y="214313"/>
            <a:ext cx="7385050" cy="1066800"/>
          </a:xfrm>
        </p:spPr>
        <p:txBody>
          <a:bodyPr/>
          <a:lstStyle/>
          <a:p>
            <a:r>
              <a:rPr lang="nl-BE" altLang="nl-NL" dirty="0"/>
              <a:t>4. Organisatiestructuur</a:t>
            </a:r>
          </a:p>
        </p:txBody>
      </p:sp>
      <p:sp>
        <p:nvSpPr>
          <p:cNvPr id="3" name="Tijdelijke aanduiding voor dianummer 2"/>
          <p:cNvSpPr>
            <a:spLocks noGrp="1"/>
          </p:cNvSpPr>
          <p:nvPr>
            <p:ph type="sldNum" sz="quarter" idx="10"/>
          </p:nvPr>
        </p:nvSpPr>
        <p:spPr/>
        <p:txBody>
          <a:bodyPr/>
          <a:lstStyle/>
          <a:p>
            <a:pPr>
              <a:defRPr/>
            </a:pPr>
            <a:fld id="{9134FE2D-B4E1-423D-8940-1504392323AD}" type="slidenum">
              <a:rPr lang="en-US" smtClean="0"/>
              <a:pPr>
                <a:defRPr/>
              </a:pPr>
              <a:t>29</a:t>
            </a:fld>
            <a:endParaRPr lang="en-US" dirty="0"/>
          </a:p>
        </p:txBody>
      </p:sp>
    </p:spTree>
    <p:extLst>
      <p:ext uri="{BB962C8B-B14F-4D97-AF65-F5344CB8AC3E}">
        <p14:creationId xmlns:p14="http://schemas.microsoft.com/office/powerpoint/2010/main" val="3177514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Tijdelijke aanduiding voor inhoud 2"/>
          <p:cNvPicPr>
            <a:picLocks noGrp="1" noChangeAspect="1"/>
          </p:cNvPicPr>
          <p:nvPr>
            <p:ph idx="1"/>
          </p:nvPr>
        </p:nvPicPr>
        <p:blipFill>
          <a:blip r:embed="rId3">
            <a:extLst>
              <a:ext uri="{28A0092B-C50C-407E-A947-70E740481C1C}">
                <a14:useLocalDpi xmlns:a14="http://schemas.microsoft.com/office/drawing/2010/main" val="0"/>
              </a:ext>
            </a:extLst>
          </a:blip>
          <a:srcRect t="5867" b="3523"/>
          <a:stretch>
            <a:fillRect/>
          </a:stretch>
        </p:blipFill>
        <p:spPr>
          <a:xfrm>
            <a:off x="3419475" y="1412875"/>
            <a:ext cx="4772025" cy="5218113"/>
          </a:xfrm>
        </p:spPr>
      </p:pic>
      <p:sp>
        <p:nvSpPr>
          <p:cNvPr id="12291" name="Rectangle 2"/>
          <p:cNvSpPr>
            <a:spLocks noGrp="1" noChangeArrowheads="1"/>
          </p:cNvSpPr>
          <p:nvPr>
            <p:ph type="title"/>
          </p:nvPr>
        </p:nvSpPr>
        <p:spPr>
          <a:xfrm>
            <a:off x="1214438" y="214313"/>
            <a:ext cx="7443787" cy="911225"/>
          </a:xfrm>
        </p:spPr>
        <p:txBody>
          <a:bodyPr/>
          <a:lstStyle/>
          <a:p>
            <a:pPr eaLnBrk="1" hangingPunct="1"/>
            <a:r>
              <a:rPr lang="nl-NL" altLang="nl-BE"/>
              <a:t>Een bedrijf is geen eiland</a:t>
            </a:r>
          </a:p>
        </p:txBody>
      </p:sp>
      <p:sp>
        <p:nvSpPr>
          <p:cNvPr id="12292" name="Tekstvak 1"/>
          <p:cNvSpPr txBox="1">
            <a:spLocks noChangeArrowheads="1"/>
          </p:cNvSpPr>
          <p:nvPr/>
        </p:nvSpPr>
        <p:spPr bwMode="auto">
          <a:xfrm>
            <a:off x="250825" y="1557338"/>
            <a:ext cx="3168650"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nl-BE" dirty="0"/>
          </a:p>
          <a:p>
            <a:pPr eaLnBrk="1" hangingPunct="1"/>
            <a:endParaRPr lang="nl-BE" altLang="nl-BE" dirty="0"/>
          </a:p>
          <a:p>
            <a:pPr eaLnBrk="1" hangingPunct="1"/>
            <a:endParaRPr lang="nl-BE" altLang="nl-BE" dirty="0"/>
          </a:p>
          <a:p>
            <a:pPr eaLnBrk="1" hangingPunct="1"/>
            <a:r>
              <a:rPr lang="nl-BE" altLang="nl-BE" dirty="0">
                <a:latin typeface="+mj-lt"/>
              </a:rPr>
              <a:t>Een bedrijf als open dynamisch geheel wordt beïnvloed door</a:t>
            </a:r>
          </a:p>
          <a:p>
            <a:pPr eaLnBrk="1" hangingPunct="1"/>
            <a:r>
              <a:rPr lang="nl-BE" altLang="nl-BE" dirty="0">
                <a:latin typeface="+mj-lt"/>
              </a:rPr>
              <a:t>verschillende spelers</a:t>
            </a:r>
          </a:p>
          <a:p>
            <a:pPr eaLnBrk="1" hangingPunct="1"/>
            <a:endParaRPr lang="nl-BE" altLang="nl-BE" dirty="0">
              <a:latin typeface="+mj-lt"/>
            </a:endParaRPr>
          </a:p>
          <a:p>
            <a:pPr eaLnBrk="1" hangingPunct="1"/>
            <a:r>
              <a:rPr lang="nl-BE" altLang="nl-BE" dirty="0">
                <a:latin typeface="+mj-lt"/>
              </a:rPr>
              <a:t>Al deze spelers bepalen de spelregels</a:t>
            </a:r>
          </a:p>
          <a:p>
            <a:pPr eaLnBrk="1" hangingPunct="1"/>
            <a:endParaRPr lang="nl-BE" altLang="nl-BE" dirty="0"/>
          </a:p>
          <a:p>
            <a:pPr eaLnBrk="1" hangingPunct="1"/>
            <a:r>
              <a:rPr lang="nl-BE" altLang="nl-BE" sz="2800" dirty="0">
                <a:solidFill>
                  <a:srgbClr val="80B23E"/>
                </a:solidFill>
                <a:sym typeface="Wingdings" panose="05000000000000000000" pitchFamily="2" charset="2"/>
              </a:rPr>
              <a:t></a:t>
            </a:r>
            <a:r>
              <a:rPr lang="nl-BE" altLang="nl-BE" sz="2800" dirty="0">
                <a:sym typeface="Wingdings" panose="05000000000000000000" pitchFamily="2" charset="2"/>
              </a:rPr>
              <a:t> </a:t>
            </a:r>
            <a:r>
              <a:rPr lang="nl-BE" altLang="nl-BE" sz="2800" dirty="0">
                <a:solidFill>
                  <a:srgbClr val="80B23E"/>
                </a:solidFill>
                <a:sym typeface="Wingdings" panose="05000000000000000000" pitchFamily="2" charset="2"/>
              </a:rPr>
              <a:t>Bedrijfsregels</a:t>
            </a:r>
            <a:endParaRPr lang="nl-BE" altLang="nl-BE" sz="2800" dirty="0">
              <a:solidFill>
                <a:srgbClr val="80B23E"/>
              </a:solidFill>
            </a:endParaRPr>
          </a:p>
          <a:p>
            <a:pPr eaLnBrk="1" hangingPunct="1"/>
            <a:endParaRPr lang="nl-BE" altLang="nl-BE" dirty="0"/>
          </a:p>
          <a:p>
            <a:pPr eaLnBrk="1" hangingPunct="1"/>
            <a:endParaRPr lang="nl-BE" altLang="nl-BE" dirty="0"/>
          </a:p>
          <a:p>
            <a:pPr eaLnBrk="1" hangingPunct="1"/>
            <a:endParaRPr lang="nl-BE" altLang="nl-BE" dirty="0"/>
          </a:p>
          <a:p>
            <a:pPr eaLnBrk="1" hangingPunct="1"/>
            <a:endParaRPr lang="nl-BE" altLang="nl-BE" dirty="0"/>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jdelijke aanduiding voor inhoud 2"/>
          <p:cNvSpPr>
            <a:spLocks noGrp="1"/>
          </p:cNvSpPr>
          <p:nvPr>
            <p:ph idx="1"/>
          </p:nvPr>
        </p:nvSpPr>
        <p:spPr>
          <a:xfrm>
            <a:off x="428625" y="1428750"/>
            <a:ext cx="8229600" cy="5000625"/>
          </a:xfrm>
        </p:spPr>
        <p:txBody>
          <a:bodyPr/>
          <a:lstStyle/>
          <a:p>
            <a:pPr eaLnBrk="1" hangingPunct="1"/>
            <a:r>
              <a:rPr lang="nl-BE" altLang="nl-BE"/>
              <a:t>Business Process Management</a:t>
            </a:r>
          </a:p>
          <a:p>
            <a:pPr eaLnBrk="1" hangingPunct="1"/>
            <a:r>
              <a:rPr lang="nl-NL" altLang="nl-BE"/>
              <a:t>Het continu proces van herkennen, beschrijven (As Is), herontwerpen(As Is </a:t>
            </a:r>
            <a:r>
              <a:rPr lang="nl-NL" altLang="nl-BE">
                <a:sym typeface="Wingdings" panose="05000000000000000000" pitchFamily="2" charset="2"/>
              </a:rPr>
              <a:t> To Be), implementeren en meten</a:t>
            </a:r>
            <a:r>
              <a:rPr lang="nl-NL" altLang="nl-BE"/>
              <a:t> van bedrijfsprocessen met het oog op verbetering</a:t>
            </a:r>
          </a:p>
          <a:p>
            <a:pPr eaLnBrk="1" hangingPunct="1"/>
            <a:endParaRPr lang="nl-NL" altLang="nl-BE"/>
          </a:p>
        </p:txBody>
      </p:sp>
      <p:sp>
        <p:nvSpPr>
          <p:cNvPr id="63491" name="Titel 1"/>
          <p:cNvSpPr>
            <a:spLocks noGrp="1"/>
          </p:cNvSpPr>
          <p:nvPr>
            <p:ph type="title"/>
          </p:nvPr>
        </p:nvSpPr>
        <p:spPr>
          <a:xfrm>
            <a:off x="1258888" y="214313"/>
            <a:ext cx="7385050" cy="1066800"/>
          </a:xfrm>
        </p:spPr>
        <p:txBody>
          <a:bodyPr/>
          <a:lstStyle/>
          <a:p>
            <a:pPr eaLnBrk="1" hangingPunct="1"/>
            <a:r>
              <a:rPr lang="nl-BE" altLang="nl-BE"/>
              <a:t>5. Wat is BPM?</a:t>
            </a:r>
            <a:endParaRPr lang="nl-NL" altLang="nl-BE"/>
          </a:p>
        </p:txBody>
      </p:sp>
      <p:pic>
        <p:nvPicPr>
          <p:cNvPr id="634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3762375"/>
            <a:ext cx="3168650"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428596" y="1428736"/>
            <a:ext cx="8691592" cy="5000660"/>
          </a:xfrm>
        </p:spPr>
        <p:txBody>
          <a:bodyPr/>
          <a:lstStyle/>
          <a:p>
            <a:r>
              <a:rPr lang="nl-BE" sz="2400" dirty="0"/>
              <a:t>BPM betekent dat bedrijfsprocessen continu gediagnosticeerd worden, wat al dan niet leidt tot initiatieven om de prestaties van een proces te verhogen.</a:t>
            </a:r>
          </a:p>
          <a:p>
            <a:r>
              <a:rPr lang="nl-BE" sz="2400" dirty="0"/>
              <a:t>Een dergelijk initiatief moet gepland worden, waarna een nieuw procesontwerp moet worden opgesteld. </a:t>
            </a:r>
          </a:p>
          <a:p>
            <a:r>
              <a:rPr lang="nl-BE" sz="2400" dirty="0"/>
              <a:t>Nadat het nieuwe proces is ingebed in de organisatie zal dat lopende proces gemonitord worden om zo de prestaties af te zetten tegen de vooropgestelde doelen en middelen.</a:t>
            </a:r>
          </a:p>
          <a:p>
            <a:r>
              <a:rPr lang="nl-BE" sz="2400" dirty="0"/>
              <a:t>Inzichten verworven uit deze controlefase kunnen leiden tot een nieuwe kijk op het proces, wat een nieuwe start van de BPM-cyclus betekent.</a:t>
            </a:r>
          </a:p>
        </p:txBody>
      </p:sp>
      <p:sp>
        <p:nvSpPr>
          <p:cNvPr id="3" name="Titel 2"/>
          <p:cNvSpPr>
            <a:spLocks noGrp="1"/>
          </p:cNvSpPr>
          <p:nvPr>
            <p:ph type="title"/>
          </p:nvPr>
        </p:nvSpPr>
        <p:spPr/>
        <p:txBody>
          <a:bodyPr/>
          <a:lstStyle/>
          <a:p>
            <a:r>
              <a:rPr lang="nl-BE" dirty="0"/>
              <a:t>5. Wat is BPM?</a:t>
            </a:r>
          </a:p>
        </p:txBody>
      </p:sp>
      <p:sp>
        <p:nvSpPr>
          <p:cNvPr id="4" name="Tijdelijke aanduiding voor dianummer 3"/>
          <p:cNvSpPr>
            <a:spLocks noGrp="1"/>
          </p:cNvSpPr>
          <p:nvPr>
            <p:ph type="sldNum" sz="quarter" idx="10"/>
          </p:nvPr>
        </p:nvSpPr>
        <p:spPr/>
        <p:txBody>
          <a:bodyPr/>
          <a:lstStyle/>
          <a:p>
            <a:pPr>
              <a:defRPr/>
            </a:pPr>
            <a:fld id="{9134FE2D-B4E1-423D-8940-1504392323AD}" type="slidenum">
              <a:rPr lang="en-US" smtClean="0"/>
              <a:pPr>
                <a:defRPr/>
              </a:pPr>
              <a:t>31</a:t>
            </a:fld>
            <a:endParaRPr lang="en-US" dirty="0"/>
          </a:p>
        </p:txBody>
      </p:sp>
    </p:spTree>
    <p:extLst>
      <p:ext uri="{BB962C8B-B14F-4D97-AF65-F5344CB8AC3E}">
        <p14:creationId xmlns:p14="http://schemas.microsoft.com/office/powerpoint/2010/main" val="3809494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jdelijke aanduiding voor inhoud 2"/>
          <p:cNvSpPr>
            <a:spLocks noGrp="1"/>
          </p:cNvSpPr>
          <p:nvPr>
            <p:ph idx="1"/>
          </p:nvPr>
        </p:nvSpPr>
        <p:spPr>
          <a:xfrm>
            <a:off x="428625" y="1428750"/>
            <a:ext cx="8607425" cy="5000625"/>
          </a:xfrm>
        </p:spPr>
        <p:txBody>
          <a:bodyPr/>
          <a:lstStyle/>
          <a:p>
            <a:pPr eaLnBrk="1" hangingPunct="1"/>
            <a:r>
              <a:rPr lang="nl-BE" altLang="nl-BE"/>
              <a:t>BPM leidt tot innovaties, verbeteringen, … door herontwerpen van de bedrijfsprocessen</a:t>
            </a:r>
          </a:p>
          <a:p>
            <a:pPr eaLnBrk="1" hangingPunct="1"/>
            <a:r>
              <a:rPr lang="nl-BE" altLang="nl-BE"/>
              <a:t>Wanneer dat herontwerp zeer radicaal en drastisch is, spreekt men van BPR of </a:t>
            </a:r>
            <a:r>
              <a:rPr lang="nl-BE" altLang="nl-BE">
                <a:sym typeface="Wingdings" panose="05000000000000000000" pitchFamily="2" charset="2"/>
              </a:rPr>
              <a:t>Business Process Re-engineering</a:t>
            </a:r>
            <a:endParaRPr lang="nl-BE" altLang="nl-BE"/>
          </a:p>
        </p:txBody>
      </p:sp>
      <p:sp>
        <p:nvSpPr>
          <p:cNvPr id="67587" name="Titel 1"/>
          <p:cNvSpPr>
            <a:spLocks noGrp="1"/>
          </p:cNvSpPr>
          <p:nvPr>
            <p:ph type="title"/>
          </p:nvPr>
        </p:nvSpPr>
        <p:spPr>
          <a:xfrm>
            <a:off x="1258888" y="214313"/>
            <a:ext cx="7385050" cy="1066800"/>
          </a:xfrm>
        </p:spPr>
        <p:txBody>
          <a:bodyPr/>
          <a:lstStyle/>
          <a:p>
            <a:pPr eaLnBrk="1" hangingPunct="1"/>
            <a:r>
              <a:rPr lang="nl-BE" altLang="nl-BE"/>
              <a:t>5. Wat is BPR?</a:t>
            </a:r>
            <a:endParaRPr lang="nl-NL" altLang="nl-BE"/>
          </a:p>
        </p:txBody>
      </p:sp>
      <p:pic>
        <p:nvPicPr>
          <p:cNvPr id="67588" name="Picture 5" descr="hamme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88" y="4005263"/>
            <a:ext cx="1392237"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6" descr="REC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005263"/>
            <a:ext cx="14986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jdelijke aanduiding voor inhoud 5"/>
          <p:cNvSpPr>
            <a:spLocks noGrp="1"/>
          </p:cNvSpPr>
          <p:nvPr>
            <p:ph idx="1"/>
          </p:nvPr>
        </p:nvSpPr>
        <p:spPr>
          <a:xfrm>
            <a:off x="428625" y="1428750"/>
            <a:ext cx="8229600" cy="5000625"/>
          </a:xfrm>
        </p:spPr>
        <p:txBody>
          <a:bodyPr/>
          <a:lstStyle/>
          <a:p>
            <a:pPr>
              <a:lnSpc>
                <a:spcPct val="80000"/>
              </a:lnSpc>
              <a:spcBef>
                <a:spcPct val="20000"/>
              </a:spcBef>
            </a:pPr>
            <a:r>
              <a:rPr lang="en-GB" altLang="nl-BE"/>
              <a:t>WAT?</a:t>
            </a:r>
            <a:br>
              <a:rPr lang="en-GB" altLang="nl-BE"/>
            </a:br>
            <a:br>
              <a:rPr lang="en-GB" altLang="nl-BE"/>
            </a:br>
            <a:r>
              <a:rPr lang="en-GB" altLang="nl-BE"/>
              <a:t> “Re-engineering is the fundamental re-thinking and radical</a:t>
            </a:r>
            <a:br>
              <a:rPr lang="en-GB" altLang="nl-BE"/>
            </a:br>
            <a:r>
              <a:rPr lang="en-GB" altLang="nl-BE"/>
              <a:t>re-design of business processes to achieve dramatic improvements in critical contemporary measures of performance, such as cost, quality, service and speed” </a:t>
            </a:r>
            <a:br>
              <a:rPr lang="en-GB" altLang="nl-BE"/>
            </a:br>
            <a:endParaRPr lang="en-GB" altLang="nl-BE"/>
          </a:p>
          <a:p>
            <a:pPr>
              <a:lnSpc>
                <a:spcPct val="80000"/>
              </a:lnSpc>
              <a:spcBef>
                <a:spcPct val="20000"/>
              </a:spcBef>
            </a:pPr>
            <a:r>
              <a:rPr lang="en-GB" altLang="nl-BE">
                <a:solidFill>
                  <a:schemeClr val="tx2"/>
                </a:solidFill>
              </a:rPr>
              <a:t>Definitie uit: </a:t>
            </a:r>
            <a:endParaRPr lang="en-GB" altLang="nl-BE" b="1">
              <a:solidFill>
                <a:schemeClr val="tx2"/>
              </a:solidFill>
            </a:endParaRPr>
          </a:p>
          <a:p>
            <a:pPr marL="635000" lvl="1" indent="-342900">
              <a:lnSpc>
                <a:spcPct val="80000"/>
              </a:lnSpc>
              <a:spcBef>
                <a:spcPct val="20000"/>
              </a:spcBef>
            </a:pPr>
            <a:r>
              <a:rPr lang="en-GB" altLang="nl-BE">
                <a:solidFill>
                  <a:schemeClr val="tx2"/>
                </a:solidFill>
              </a:rPr>
              <a:t>Re-engineering the Corporation</a:t>
            </a:r>
            <a:br>
              <a:rPr lang="en-GB" altLang="nl-BE">
                <a:solidFill>
                  <a:schemeClr val="tx2"/>
                </a:solidFill>
              </a:rPr>
            </a:br>
            <a:r>
              <a:rPr lang="en-GB" altLang="nl-BE">
                <a:solidFill>
                  <a:schemeClr val="tx2"/>
                </a:solidFill>
              </a:rPr>
              <a:t>Michael Hammer &amp; James Champy </a:t>
            </a:r>
            <a:br>
              <a:rPr lang="en-GB" altLang="nl-BE">
                <a:solidFill>
                  <a:schemeClr val="tx2"/>
                </a:solidFill>
              </a:rPr>
            </a:br>
            <a:r>
              <a:rPr lang="en-GB" altLang="nl-BE">
                <a:solidFill>
                  <a:schemeClr val="tx2"/>
                </a:solidFill>
              </a:rPr>
              <a:t>1993</a:t>
            </a:r>
            <a:endParaRPr lang="en-US" altLang="nl-BE">
              <a:solidFill>
                <a:schemeClr val="tx2"/>
              </a:solidFill>
            </a:endParaRPr>
          </a:p>
          <a:p>
            <a:pPr>
              <a:lnSpc>
                <a:spcPct val="80000"/>
              </a:lnSpc>
              <a:spcBef>
                <a:spcPct val="20000"/>
              </a:spcBef>
              <a:buFontTx/>
              <a:buChar char="•"/>
            </a:pPr>
            <a:endParaRPr lang="en-US" altLang="nl-BE" b="1"/>
          </a:p>
        </p:txBody>
      </p:sp>
      <p:sp>
        <p:nvSpPr>
          <p:cNvPr id="68611" name="Titel 4"/>
          <p:cNvSpPr>
            <a:spLocks noGrp="1"/>
          </p:cNvSpPr>
          <p:nvPr>
            <p:ph type="title"/>
          </p:nvPr>
        </p:nvSpPr>
        <p:spPr>
          <a:xfrm>
            <a:off x="1214438" y="214313"/>
            <a:ext cx="7929562" cy="1066800"/>
          </a:xfrm>
        </p:spPr>
        <p:txBody>
          <a:bodyPr/>
          <a:lstStyle/>
          <a:p>
            <a:pPr eaLnBrk="1" hangingPunct="1"/>
            <a:r>
              <a:rPr lang="en-US" altLang="nl-BE"/>
              <a:t>5. </a:t>
            </a:r>
            <a:r>
              <a:rPr lang="nl-BE" altLang="nl-BE"/>
              <a:t>Wat is BPR?</a:t>
            </a:r>
            <a:endParaRPr lang="nl-NL" altLang="nl-BE"/>
          </a:p>
        </p:txBody>
      </p:sp>
      <p:sp>
        <p:nvSpPr>
          <p:cNvPr id="68612" name="Rectangle 4"/>
          <p:cNvSpPr>
            <a:spLocks noChangeArrowheads="1"/>
          </p:cNvSpPr>
          <p:nvPr/>
        </p:nvSpPr>
        <p:spPr bwMode="auto">
          <a:xfrm>
            <a:off x="2057400" y="228600"/>
            <a:ext cx="7086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BE" sz="3600">
              <a:solidFill>
                <a:srgbClr val="A50021"/>
              </a:solidFill>
              <a:latin typeface="Verdana" panose="020B0604030504040204" pitchFamily="34" charset="0"/>
            </a:endParaRPr>
          </a:p>
        </p:txBody>
      </p:sp>
      <p:sp>
        <p:nvSpPr>
          <p:cNvPr id="68613" name="Rectangle 5"/>
          <p:cNvSpPr>
            <a:spLocks noChangeArrowheads="1"/>
          </p:cNvSpPr>
          <p:nvPr/>
        </p:nvSpPr>
        <p:spPr bwMode="auto">
          <a:xfrm>
            <a:off x="571500" y="1571625"/>
            <a:ext cx="841057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FontTx/>
              <a:buChar char="•"/>
            </a:pPr>
            <a:endParaRPr lang="en-US" altLang="nl-BE" sz="2100" b="1">
              <a:solidFill>
                <a:srgbClr val="A50021"/>
              </a:solidFill>
              <a:latin typeface="Verdana" panose="020B0604030504040204" pitchFamily="34" charset="0"/>
            </a:endParaRPr>
          </a:p>
          <a:p>
            <a:pPr eaLnBrk="1" hangingPunct="1">
              <a:lnSpc>
                <a:spcPct val="80000"/>
              </a:lnSpc>
              <a:spcBef>
                <a:spcPct val="20000"/>
              </a:spcBef>
              <a:buFontTx/>
              <a:buChar char="•"/>
            </a:pPr>
            <a:endParaRPr lang="en-GB" altLang="nl-BE" sz="2400" b="1">
              <a:solidFill>
                <a:srgbClr val="A50021"/>
              </a:solidFill>
            </a:endParaRPr>
          </a:p>
          <a:p>
            <a:pPr eaLnBrk="1" hangingPunct="1">
              <a:lnSpc>
                <a:spcPct val="80000"/>
              </a:lnSpc>
              <a:spcBef>
                <a:spcPct val="20000"/>
              </a:spcBef>
            </a:pPr>
            <a:br>
              <a:rPr lang="en-GB" altLang="nl-BE" sz="2400" b="1">
                <a:solidFill>
                  <a:srgbClr val="A50021"/>
                </a:solidFill>
                <a:latin typeface="Verdana" panose="020B0604030504040204" pitchFamily="34" charset="0"/>
              </a:rPr>
            </a:br>
            <a:endParaRPr lang="en-US" altLang="nl-BE" sz="2100">
              <a:solidFill>
                <a:srgbClr val="A50021"/>
              </a:solidFill>
              <a:latin typeface="Verdana" panose="020B0604030504040204" pitchFamily="34" charset="0"/>
            </a:endParaRPr>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jdelijke aanduiding voor inhoud 2"/>
          <p:cNvSpPr>
            <a:spLocks noGrp="1"/>
          </p:cNvSpPr>
          <p:nvPr>
            <p:ph idx="1"/>
          </p:nvPr>
        </p:nvSpPr>
        <p:spPr>
          <a:xfrm>
            <a:off x="428625" y="1428750"/>
            <a:ext cx="8229600" cy="5000625"/>
          </a:xfrm>
        </p:spPr>
        <p:txBody>
          <a:bodyPr/>
          <a:lstStyle/>
          <a:p>
            <a:pPr eaLnBrk="1" hangingPunct="1">
              <a:defRPr/>
            </a:pPr>
            <a:r>
              <a:rPr lang="nl-BE" dirty="0"/>
              <a:t>Concept BPR wordt verduidelijkt via audio-fragment op </a:t>
            </a:r>
            <a:r>
              <a:rPr lang="nl-BE" dirty="0" err="1"/>
              <a:t>YouTube</a:t>
            </a:r>
            <a:r>
              <a:rPr lang="nl-BE" dirty="0"/>
              <a:t>:</a:t>
            </a:r>
          </a:p>
          <a:p>
            <a:pPr eaLnBrk="1" hangingPunct="1">
              <a:defRPr/>
            </a:pPr>
            <a:endParaRPr lang="nl-BE" dirty="0"/>
          </a:p>
          <a:p>
            <a:pPr lvl="1" eaLnBrk="1" hangingPunct="1">
              <a:defRPr/>
            </a:pPr>
            <a:r>
              <a:rPr lang="nl-NL" dirty="0">
                <a:solidFill>
                  <a:schemeClr val="accent1">
                    <a:lumMod val="75000"/>
                  </a:schemeClr>
                </a:solidFill>
                <a:hlinkClick r:id="rId2"/>
              </a:rPr>
              <a:t>De visie van Michael Hammer op </a:t>
            </a:r>
            <a:r>
              <a:rPr lang="nl-NL" dirty="0" err="1">
                <a:solidFill>
                  <a:schemeClr val="accent1">
                    <a:lumMod val="75000"/>
                  </a:schemeClr>
                </a:solidFill>
                <a:hlinkClick r:id="rId2"/>
              </a:rPr>
              <a:t>re-organiseren</a:t>
            </a:r>
            <a:endParaRPr lang="nl-BE" dirty="0">
              <a:solidFill>
                <a:schemeClr val="accent1">
                  <a:lumMod val="75000"/>
                </a:schemeClr>
              </a:solidFill>
            </a:endParaRPr>
          </a:p>
          <a:p>
            <a:pPr eaLnBrk="1" hangingPunct="1">
              <a:defRPr/>
            </a:pPr>
            <a:endParaRPr lang="nl-BE" dirty="0"/>
          </a:p>
        </p:txBody>
      </p:sp>
      <p:sp>
        <p:nvSpPr>
          <p:cNvPr id="70659" name="Titel 1"/>
          <p:cNvSpPr>
            <a:spLocks noGrp="1"/>
          </p:cNvSpPr>
          <p:nvPr>
            <p:ph type="title"/>
          </p:nvPr>
        </p:nvSpPr>
        <p:spPr>
          <a:xfrm>
            <a:off x="1258888" y="214313"/>
            <a:ext cx="7385050" cy="1066800"/>
          </a:xfrm>
        </p:spPr>
        <p:txBody>
          <a:bodyPr/>
          <a:lstStyle/>
          <a:p>
            <a:pPr eaLnBrk="1" hangingPunct="1"/>
            <a:r>
              <a:rPr lang="en-US" altLang="nl-BE"/>
              <a:t>5. </a:t>
            </a:r>
            <a:r>
              <a:rPr lang="nl-BE" altLang="nl-BE"/>
              <a:t>Wat is BPR?</a:t>
            </a:r>
            <a:endParaRPr lang="nl-NL" altLang="nl-BE"/>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jdelijke aanduiding voor inhoud 10"/>
          <p:cNvSpPr>
            <a:spLocks noGrp="1"/>
          </p:cNvSpPr>
          <p:nvPr>
            <p:ph idx="1"/>
          </p:nvPr>
        </p:nvSpPr>
        <p:spPr>
          <a:xfrm>
            <a:off x="428625" y="1428750"/>
            <a:ext cx="8229600" cy="5000625"/>
          </a:xfrm>
        </p:spPr>
        <p:txBody>
          <a:bodyPr/>
          <a:lstStyle/>
          <a:p>
            <a:pPr eaLnBrk="1" hangingPunct="1">
              <a:buFont typeface="Georgia" panose="02040502050405020303" pitchFamily="18" charset="0"/>
              <a:buNone/>
            </a:pPr>
            <a:r>
              <a:rPr lang="nl-BE" altLang="nl-BE"/>
              <a:t>Pratijkvoorbeeld voorraadbeheer Wal-Mart:</a:t>
            </a:r>
          </a:p>
          <a:p>
            <a:pPr eaLnBrk="1" hangingPunct="1"/>
            <a:r>
              <a:rPr lang="nl-BE" altLang="nl-BE"/>
              <a:t>Wal-Mart bestelde zelf voorraad bij fabrikanten als Proctor and Gamble.  Resultaat was ofwel te kleine ofwel te grote voorraden.</a:t>
            </a:r>
          </a:p>
          <a:p>
            <a:pPr eaLnBrk="1" hangingPunct="1"/>
            <a:r>
              <a:rPr lang="nl-BE" altLang="nl-BE"/>
              <a:t>Na een BPR-proces verzorgt Proctor and Gamble zelf de voorraden bij WalMart omdat zij beter inzicht hebben in de tendensen op de markt.</a:t>
            </a:r>
          </a:p>
          <a:p>
            <a:pPr eaLnBrk="1" hangingPunct="1"/>
            <a:r>
              <a:rPr lang="nl-BE" altLang="nl-BE"/>
              <a:t>Resultaat: beter voorraadbeheer;  effectiever aanvullen van de voorraden</a:t>
            </a:r>
          </a:p>
          <a:p>
            <a:pPr eaLnBrk="1" hangingPunct="1"/>
            <a:endParaRPr lang="nl-BE" altLang="nl-BE"/>
          </a:p>
          <a:p>
            <a:pPr eaLnBrk="1" hangingPunct="1"/>
            <a:endParaRPr lang="nl-BE" altLang="nl-BE"/>
          </a:p>
        </p:txBody>
      </p:sp>
      <p:sp>
        <p:nvSpPr>
          <p:cNvPr id="71683" name="Titel 9"/>
          <p:cNvSpPr>
            <a:spLocks noGrp="1"/>
          </p:cNvSpPr>
          <p:nvPr>
            <p:ph type="title"/>
          </p:nvPr>
        </p:nvSpPr>
        <p:spPr>
          <a:xfrm>
            <a:off x="1258888" y="214313"/>
            <a:ext cx="7385050" cy="1066800"/>
          </a:xfrm>
        </p:spPr>
        <p:txBody>
          <a:bodyPr/>
          <a:lstStyle/>
          <a:p>
            <a:pPr eaLnBrk="1" hangingPunct="1"/>
            <a:br>
              <a:rPr lang="en-US" altLang="nl-BE"/>
            </a:br>
            <a:r>
              <a:rPr lang="en-US" altLang="nl-BE"/>
              <a:t>5. Voorbeeld BPM/BPR</a:t>
            </a:r>
            <a:br>
              <a:rPr lang="en-US" altLang="nl-BE">
                <a:solidFill>
                  <a:srgbClr val="A50021"/>
                </a:solidFill>
              </a:rPr>
            </a:br>
            <a:endParaRPr lang="nl-NL" altLang="nl-BE"/>
          </a:p>
        </p:txBody>
      </p:sp>
      <p:sp>
        <p:nvSpPr>
          <p:cNvPr id="71684" name="Rectangle 5"/>
          <p:cNvSpPr>
            <a:spLocks noChangeArrowheads="1"/>
          </p:cNvSpPr>
          <p:nvPr/>
        </p:nvSpPr>
        <p:spPr bwMode="auto">
          <a:xfrm>
            <a:off x="1752600" y="3733800"/>
            <a:ext cx="695483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FontTx/>
              <a:buChar char="•"/>
            </a:pPr>
            <a:endParaRPr lang="nl-NL" altLang="nl-BE" sz="2400">
              <a:solidFill>
                <a:srgbClr val="A50021"/>
              </a:solidFill>
              <a:latin typeface="Verdana" panose="020B0604030504040204" pitchFamily="34" charset="0"/>
            </a:endParaRPr>
          </a:p>
        </p:txBody>
      </p:sp>
      <p:sp>
        <p:nvSpPr>
          <p:cNvPr id="71685" name="Text Box 9"/>
          <p:cNvSpPr txBox="1">
            <a:spLocks noChangeArrowheads="1"/>
          </p:cNvSpPr>
          <p:nvPr/>
        </p:nvSpPr>
        <p:spPr bwMode="auto">
          <a:xfrm>
            <a:off x="4724400" y="1752600"/>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nl-NL" altLang="nl-BE"/>
          </a:p>
        </p:txBody>
      </p:sp>
      <p:sp>
        <p:nvSpPr>
          <p:cNvPr id="39943" name="Rectangle 13"/>
          <p:cNvSpPr>
            <a:spLocks noChangeArrowheads="1"/>
          </p:cNvSpPr>
          <p:nvPr/>
        </p:nvSpPr>
        <p:spPr bwMode="auto">
          <a:xfrm>
            <a:off x="1285875" y="304800"/>
            <a:ext cx="7643813" cy="1036638"/>
          </a:xfrm>
          <a:prstGeom prst="rect">
            <a:avLst/>
          </a:prstGeom>
          <a:noFill/>
          <a:ln w="9525">
            <a:noFill/>
            <a:miter lim="800000"/>
            <a:headEnd/>
            <a:tailEnd/>
          </a:ln>
        </p:spPr>
        <p:txBody>
          <a:bodyPr anchor="ctr"/>
          <a:lstStyle/>
          <a:p>
            <a:pPr eaLnBrk="1" hangingPunct="1">
              <a:defRPr/>
            </a:pPr>
            <a:endParaRPr lang="en-US" sz="2800" dirty="0">
              <a:solidFill>
                <a:srgbClr val="A50021"/>
              </a:solidFill>
              <a:latin typeface="+mj-lt"/>
            </a:endParaRPr>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jdelijke aanduiding voor inhoud 10"/>
          <p:cNvSpPr>
            <a:spLocks noGrp="1"/>
          </p:cNvSpPr>
          <p:nvPr>
            <p:ph idx="1"/>
          </p:nvPr>
        </p:nvSpPr>
        <p:spPr>
          <a:xfrm>
            <a:off x="428625" y="1428750"/>
            <a:ext cx="8715375" cy="5000625"/>
          </a:xfrm>
        </p:spPr>
        <p:txBody>
          <a:bodyPr/>
          <a:lstStyle/>
          <a:p>
            <a:pPr eaLnBrk="1" hangingPunct="1">
              <a:buFont typeface="Georgia" panose="02040502050405020303" pitchFamily="18" charset="0"/>
              <a:buNone/>
            </a:pPr>
            <a:r>
              <a:rPr lang="nl-BE" altLang="nl-BE"/>
              <a:t>Pratijkvoorbeeld inkoopproces HP:</a:t>
            </a:r>
          </a:p>
          <a:p>
            <a:pPr eaLnBrk="1" hangingPunct="1"/>
            <a:r>
              <a:rPr lang="nl-BE" altLang="nl-BE"/>
              <a:t>Het inkoopproces verliep bij HP gedecentraliseerd. Elke vestiging, elke afdeling maakte prijsafspraken met door hen gekozen leveranciers.</a:t>
            </a:r>
          </a:p>
          <a:p>
            <a:pPr eaLnBrk="1" hangingPunct="1"/>
            <a:r>
              <a:rPr lang="nl-BE" altLang="nl-BE"/>
              <a:t>Na een BPR-proces is er een gedeelde database met prijsafspraken en wordt er centraal onderhandeld over hoeveelheidskortingen </a:t>
            </a:r>
          </a:p>
          <a:p>
            <a:pPr eaLnBrk="1" hangingPunct="1"/>
            <a:r>
              <a:rPr lang="nl-BE" altLang="nl-BE"/>
              <a:t>Resultaat: kostenbesparing door gebruik te maken van centraal onderhandelde kortingen</a:t>
            </a:r>
          </a:p>
          <a:p>
            <a:pPr eaLnBrk="1" hangingPunct="1"/>
            <a:endParaRPr lang="nl-BE" altLang="nl-BE"/>
          </a:p>
          <a:p>
            <a:pPr eaLnBrk="1" hangingPunct="1"/>
            <a:endParaRPr lang="nl-BE" altLang="nl-BE"/>
          </a:p>
        </p:txBody>
      </p:sp>
      <p:sp>
        <p:nvSpPr>
          <p:cNvPr id="73731" name="Titel 9"/>
          <p:cNvSpPr>
            <a:spLocks noGrp="1"/>
          </p:cNvSpPr>
          <p:nvPr>
            <p:ph type="title"/>
          </p:nvPr>
        </p:nvSpPr>
        <p:spPr>
          <a:xfrm>
            <a:off x="1258888" y="214313"/>
            <a:ext cx="7385050" cy="1066800"/>
          </a:xfrm>
        </p:spPr>
        <p:txBody>
          <a:bodyPr/>
          <a:lstStyle/>
          <a:p>
            <a:pPr eaLnBrk="1" hangingPunct="1"/>
            <a:r>
              <a:rPr lang="en-US" altLang="nl-BE"/>
              <a:t>5. Voorbeeld BPM/BPR</a:t>
            </a:r>
            <a:endParaRPr lang="nl-NL" altLang="nl-BE"/>
          </a:p>
        </p:txBody>
      </p:sp>
      <p:sp>
        <p:nvSpPr>
          <p:cNvPr id="73732" name="Rectangle 5"/>
          <p:cNvSpPr>
            <a:spLocks noChangeArrowheads="1"/>
          </p:cNvSpPr>
          <p:nvPr/>
        </p:nvSpPr>
        <p:spPr bwMode="auto">
          <a:xfrm>
            <a:off x="1752600" y="3733800"/>
            <a:ext cx="695483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FontTx/>
              <a:buChar char="•"/>
            </a:pPr>
            <a:endParaRPr lang="nl-NL" altLang="nl-BE" sz="2400">
              <a:solidFill>
                <a:srgbClr val="A50021"/>
              </a:solidFill>
              <a:latin typeface="Verdana" panose="020B0604030504040204" pitchFamily="34" charset="0"/>
            </a:endParaRPr>
          </a:p>
        </p:txBody>
      </p:sp>
      <p:sp>
        <p:nvSpPr>
          <p:cNvPr id="73733" name="Text Box 9"/>
          <p:cNvSpPr txBox="1">
            <a:spLocks noChangeArrowheads="1"/>
          </p:cNvSpPr>
          <p:nvPr/>
        </p:nvSpPr>
        <p:spPr bwMode="auto">
          <a:xfrm>
            <a:off x="4724400" y="1752600"/>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nl-NL" altLang="nl-BE"/>
          </a:p>
        </p:txBody>
      </p:sp>
      <p:sp>
        <p:nvSpPr>
          <p:cNvPr id="39943" name="Rectangle 13"/>
          <p:cNvSpPr>
            <a:spLocks noChangeArrowheads="1"/>
          </p:cNvSpPr>
          <p:nvPr/>
        </p:nvSpPr>
        <p:spPr bwMode="auto">
          <a:xfrm>
            <a:off x="1285875" y="304800"/>
            <a:ext cx="7643813" cy="1036638"/>
          </a:xfrm>
          <a:prstGeom prst="rect">
            <a:avLst/>
          </a:prstGeom>
          <a:noFill/>
          <a:ln w="9525">
            <a:noFill/>
            <a:miter lim="800000"/>
            <a:headEnd/>
            <a:tailEnd/>
          </a:ln>
        </p:spPr>
        <p:txBody>
          <a:bodyPr anchor="ctr"/>
          <a:lstStyle/>
          <a:p>
            <a:pPr eaLnBrk="1" hangingPunct="1">
              <a:defRPr/>
            </a:pPr>
            <a:endParaRPr lang="en-US" sz="2800" dirty="0">
              <a:solidFill>
                <a:srgbClr val="A50021"/>
              </a:solidFill>
              <a:latin typeface="+mj-lt"/>
            </a:endParaRPr>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ijdelijke aanduiding voor inhoud 2"/>
          <p:cNvSpPr>
            <a:spLocks noGrp="1"/>
          </p:cNvSpPr>
          <p:nvPr>
            <p:ph idx="1"/>
          </p:nvPr>
        </p:nvSpPr>
        <p:spPr>
          <a:xfrm>
            <a:off x="428625" y="1428750"/>
            <a:ext cx="8229600" cy="5000625"/>
          </a:xfrm>
        </p:spPr>
        <p:txBody>
          <a:bodyPr/>
          <a:lstStyle/>
          <a:p>
            <a:pPr eaLnBrk="1" hangingPunct="1">
              <a:defRPr/>
            </a:pPr>
            <a:r>
              <a:rPr lang="en-US" dirty="0"/>
              <a:t>BPM </a:t>
            </a:r>
            <a:r>
              <a:rPr lang="en-US" dirty="0" err="1"/>
              <a:t>verplicht</a:t>
            </a:r>
            <a:r>
              <a:rPr lang="en-US" dirty="0"/>
              <a:t> de </a:t>
            </a:r>
            <a:r>
              <a:rPr lang="en-US" dirty="0" err="1"/>
              <a:t>organisatie</a:t>
            </a:r>
            <a:r>
              <a:rPr lang="en-US" dirty="0"/>
              <a:t> de </a:t>
            </a:r>
            <a:r>
              <a:rPr lang="en-US" dirty="0" err="1"/>
              <a:t>bedrijfsprocessen</a:t>
            </a:r>
            <a:r>
              <a:rPr lang="en-US" dirty="0"/>
              <a:t> </a:t>
            </a:r>
            <a:r>
              <a:rPr lang="en-US" dirty="0" err="1"/>
              <a:t>te</a:t>
            </a:r>
            <a:r>
              <a:rPr lang="en-US" dirty="0"/>
              <a:t> </a:t>
            </a:r>
            <a:r>
              <a:rPr lang="en-US" dirty="0" err="1"/>
              <a:t>heroverwegen</a:t>
            </a:r>
            <a:r>
              <a:rPr lang="en-US" dirty="0"/>
              <a:t> en </a:t>
            </a:r>
            <a:r>
              <a:rPr lang="en-US" dirty="0" err="1"/>
              <a:t>te</a:t>
            </a:r>
            <a:r>
              <a:rPr lang="en-US" dirty="0"/>
              <a:t> </a:t>
            </a:r>
            <a:r>
              <a:rPr lang="en-US" dirty="0" err="1"/>
              <a:t>optimaliseren</a:t>
            </a:r>
            <a:r>
              <a:rPr lang="en-US" dirty="0"/>
              <a:t>.</a:t>
            </a:r>
          </a:p>
          <a:p>
            <a:pPr eaLnBrk="1" hangingPunct="1">
              <a:defRPr/>
            </a:pPr>
            <a:r>
              <a:rPr lang="en-US" dirty="0"/>
              <a:t>Van Business Process Improvement tot Business Process Reengineering</a:t>
            </a:r>
          </a:p>
          <a:p>
            <a:pPr marL="109537" indent="0">
              <a:buFont typeface="Georgia" panose="02040502050405020303" pitchFamily="18" charset="0"/>
              <a:buNone/>
              <a:defRPr/>
            </a:pPr>
            <a:br>
              <a:rPr lang="en-US" dirty="0"/>
            </a:br>
            <a:r>
              <a:rPr lang="en-US" sz="2000" dirty="0">
                <a:solidFill>
                  <a:schemeClr val="accent6">
                    <a:lumMod val="75000"/>
                  </a:schemeClr>
                </a:solidFill>
              </a:rPr>
              <a:t>“The first rule of any ICT used in a business is that automation applied to an efficient operation will magnify the efficiency. The second is that automation applied to an inefficient operation will magnify the inefficiency.” </a:t>
            </a:r>
            <a:br>
              <a:rPr lang="en-US" sz="2000" dirty="0">
                <a:solidFill>
                  <a:schemeClr val="accent6">
                    <a:lumMod val="75000"/>
                  </a:schemeClr>
                </a:solidFill>
              </a:rPr>
            </a:br>
            <a:r>
              <a:rPr lang="en-US" i="1" dirty="0">
                <a:solidFill>
                  <a:srgbClr val="002060"/>
                </a:solidFill>
              </a:rPr>
              <a:t>Bill Gates </a:t>
            </a:r>
            <a:br>
              <a:rPr lang="en-US" sz="2000" dirty="0"/>
            </a:br>
            <a:endParaRPr lang="nl-NL" i="1" dirty="0"/>
          </a:p>
          <a:p>
            <a:pPr eaLnBrk="1" hangingPunct="1">
              <a:defRPr/>
            </a:pPr>
            <a:endParaRPr lang="en-US" dirty="0"/>
          </a:p>
          <a:p>
            <a:pPr marL="109537" indent="0">
              <a:buFont typeface="Georgia" panose="02040502050405020303" pitchFamily="18" charset="0"/>
              <a:buNone/>
              <a:defRPr/>
            </a:pPr>
            <a:br>
              <a:rPr lang="en-US" dirty="0"/>
            </a:br>
            <a:endParaRPr lang="en-US" dirty="0"/>
          </a:p>
          <a:p>
            <a:pPr eaLnBrk="1" hangingPunct="1">
              <a:defRPr/>
            </a:pPr>
            <a:endParaRPr lang="nl-NL" dirty="0"/>
          </a:p>
        </p:txBody>
      </p:sp>
      <p:sp>
        <p:nvSpPr>
          <p:cNvPr id="75779" name="Titel 1"/>
          <p:cNvSpPr>
            <a:spLocks noGrp="1"/>
          </p:cNvSpPr>
          <p:nvPr>
            <p:ph type="title"/>
          </p:nvPr>
        </p:nvSpPr>
        <p:spPr>
          <a:xfrm>
            <a:off x="1258888" y="214313"/>
            <a:ext cx="7385050" cy="1066800"/>
          </a:xfrm>
        </p:spPr>
        <p:txBody>
          <a:bodyPr/>
          <a:lstStyle/>
          <a:p>
            <a:pPr eaLnBrk="1" hangingPunct="1"/>
            <a:r>
              <a:rPr lang="nl-BE" altLang="nl-BE"/>
              <a:t>Besluit</a:t>
            </a:r>
            <a:endParaRPr lang="nl-NL" altLang="nl-BE"/>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Afbeelding 3" descr="kip-en-ei.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214313"/>
            <a:ext cx="25717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Tijdelijke aanduiding voor inhoud 2"/>
          <p:cNvSpPr>
            <a:spLocks noGrp="1"/>
          </p:cNvSpPr>
          <p:nvPr>
            <p:ph idx="1"/>
          </p:nvPr>
        </p:nvSpPr>
        <p:spPr>
          <a:xfrm>
            <a:off x="571500" y="2133600"/>
            <a:ext cx="8229600" cy="4367213"/>
          </a:xfrm>
        </p:spPr>
        <p:txBody>
          <a:bodyPr/>
          <a:lstStyle/>
          <a:p>
            <a:pPr eaLnBrk="1" hangingPunct="1"/>
            <a:r>
              <a:rPr lang="nl-BE" altLang="nl-BE" dirty="0"/>
              <a:t>Zoek van beide situaties een voorbeeld</a:t>
            </a:r>
          </a:p>
          <a:p>
            <a:pPr lvl="1" eaLnBrk="1" hangingPunct="1"/>
            <a:r>
              <a:rPr lang="nl-BE" altLang="nl-BE" dirty="0">
                <a:solidFill>
                  <a:schemeClr val="tx1"/>
                </a:solidFill>
              </a:rPr>
              <a:t>Ontwikkelingen in IT en technologie zijn vaak de drijfveer tot het herdenken van de bedrijfsprocessen.</a:t>
            </a:r>
            <a:br>
              <a:rPr lang="nl-BE" altLang="nl-BE" dirty="0">
                <a:solidFill>
                  <a:schemeClr val="tx1"/>
                </a:solidFill>
              </a:rPr>
            </a:br>
            <a:r>
              <a:rPr lang="nl-BE" altLang="nl-BE" dirty="0">
                <a:solidFill>
                  <a:schemeClr val="tx1"/>
                </a:solidFill>
              </a:rPr>
              <a:t>	</a:t>
            </a:r>
          </a:p>
          <a:p>
            <a:pPr lvl="1" eaLnBrk="1" hangingPunct="1"/>
            <a:r>
              <a:rPr lang="nl-BE" altLang="nl-BE" dirty="0">
                <a:solidFill>
                  <a:schemeClr val="tx1"/>
                </a:solidFill>
              </a:rPr>
              <a:t>Omgekeerd kan ook de nood aan procesverbetering aanleiding zijn tot nieuwe ontwikkelingen op vlak van IT en technologie.</a:t>
            </a:r>
            <a:br>
              <a:rPr lang="nl-BE" altLang="nl-BE" dirty="0"/>
            </a:br>
            <a:r>
              <a:rPr lang="nl-BE" altLang="nl-BE" dirty="0"/>
              <a:t>	</a:t>
            </a:r>
            <a:endParaRPr lang="nl-NL" altLang="nl-BE" dirty="0"/>
          </a:p>
        </p:txBody>
      </p:sp>
      <p:sp>
        <p:nvSpPr>
          <p:cNvPr id="76804" name="Titel 1"/>
          <p:cNvSpPr>
            <a:spLocks noGrp="1"/>
          </p:cNvSpPr>
          <p:nvPr>
            <p:ph type="title"/>
          </p:nvPr>
        </p:nvSpPr>
        <p:spPr>
          <a:xfrm>
            <a:off x="1258888" y="214313"/>
            <a:ext cx="7385050" cy="1066800"/>
          </a:xfrm>
        </p:spPr>
        <p:txBody>
          <a:bodyPr/>
          <a:lstStyle/>
          <a:p>
            <a:pPr eaLnBrk="1" hangingPunct="1"/>
            <a:r>
              <a:rPr lang="nl-BE" altLang="nl-BE"/>
              <a:t>Business Research</a:t>
            </a:r>
            <a:endParaRPr lang="nl-NL" altLang="nl-BE"/>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a:t>Lees het artikel ‘Hogeschool Utrecht als procesgeoriënteerde organisatie’.</a:t>
            </a:r>
          </a:p>
          <a:p>
            <a:pPr lvl="1"/>
            <a:r>
              <a:rPr lang="nl-BE" dirty="0">
                <a:solidFill>
                  <a:schemeClr val="tx1"/>
                </a:solidFill>
              </a:rPr>
              <a:t>Welk proces heeft de hogeschool onder de loep genomen?</a:t>
            </a:r>
          </a:p>
          <a:p>
            <a:pPr lvl="1"/>
            <a:r>
              <a:rPr lang="nl-BE" dirty="0">
                <a:solidFill>
                  <a:schemeClr val="tx1"/>
                </a:solidFill>
              </a:rPr>
              <a:t>Welke fasen heeft de hogeschool doorlopen om het proces te herdenken?</a:t>
            </a:r>
          </a:p>
          <a:p>
            <a:pPr lvl="1"/>
            <a:r>
              <a:rPr lang="nl-BE" dirty="0">
                <a:solidFill>
                  <a:schemeClr val="tx1"/>
                </a:solidFill>
              </a:rPr>
              <a:t>Waarom mag de hogeschool zich een procesgeoriënteerde organisatie noemen?</a:t>
            </a:r>
          </a:p>
        </p:txBody>
      </p:sp>
      <p:sp>
        <p:nvSpPr>
          <p:cNvPr id="3" name="Titel 2"/>
          <p:cNvSpPr>
            <a:spLocks noGrp="1"/>
          </p:cNvSpPr>
          <p:nvPr>
            <p:ph type="title"/>
          </p:nvPr>
        </p:nvSpPr>
        <p:spPr/>
        <p:txBody>
          <a:bodyPr/>
          <a:lstStyle/>
          <a:p>
            <a:r>
              <a:rPr lang="nl-BE" dirty="0"/>
              <a:t>Business Case</a:t>
            </a:r>
          </a:p>
        </p:txBody>
      </p:sp>
      <p:sp>
        <p:nvSpPr>
          <p:cNvPr id="4" name="Tijdelijke aanduiding voor dianummer 3"/>
          <p:cNvSpPr>
            <a:spLocks noGrp="1"/>
          </p:cNvSpPr>
          <p:nvPr>
            <p:ph type="sldNum" sz="quarter" idx="10"/>
          </p:nvPr>
        </p:nvSpPr>
        <p:spPr/>
        <p:txBody>
          <a:bodyPr/>
          <a:lstStyle/>
          <a:p>
            <a:pPr>
              <a:defRPr/>
            </a:pPr>
            <a:fld id="{9134FE2D-B4E1-423D-8940-1504392323AD}" type="slidenum">
              <a:rPr lang="en-US" smtClean="0"/>
              <a:pPr>
                <a:defRPr/>
              </a:pPr>
              <a:t>39</a:t>
            </a:fld>
            <a:endParaRPr lang="en-US" dirty="0"/>
          </a:p>
        </p:txBody>
      </p:sp>
    </p:spTree>
    <p:extLst>
      <p:ext uri="{BB962C8B-B14F-4D97-AF65-F5344CB8AC3E}">
        <p14:creationId xmlns:p14="http://schemas.microsoft.com/office/powerpoint/2010/main" val="363440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jdelijke aanduiding voor inhoud 2"/>
          <p:cNvSpPr>
            <a:spLocks noGrp="1"/>
          </p:cNvSpPr>
          <p:nvPr>
            <p:ph idx="1"/>
          </p:nvPr>
        </p:nvSpPr>
        <p:spPr>
          <a:xfrm>
            <a:off x="428625" y="1428750"/>
            <a:ext cx="8715375" cy="5000625"/>
          </a:xfrm>
        </p:spPr>
        <p:txBody>
          <a:bodyPr/>
          <a:lstStyle/>
          <a:p>
            <a:pPr eaLnBrk="1" hangingPunct="1">
              <a:buFont typeface="Georgia" panose="02040502050405020303" pitchFamily="18" charset="0"/>
              <a:buNone/>
              <a:defRPr/>
            </a:pPr>
            <a:r>
              <a:rPr lang="nl-BE" sz="2400" b="1" dirty="0"/>
              <a:t>Externe bedrijfsregels </a:t>
            </a:r>
            <a:r>
              <a:rPr lang="nl-BE" sz="2400" dirty="0">
                <a:sym typeface="Wingdings" pitchFamily="2" charset="2"/>
              </a:rPr>
              <a:t> </a:t>
            </a:r>
            <a:r>
              <a:rPr lang="nl-BE" sz="2400" b="1" dirty="0">
                <a:sym typeface="Wingdings" pitchFamily="2" charset="2"/>
              </a:rPr>
              <a:t>Wetgeving</a:t>
            </a:r>
            <a:endParaRPr lang="nl-NL" sz="2400" b="1" dirty="0"/>
          </a:p>
          <a:p>
            <a:pPr eaLnBrk="1" hangingPunct="1">
              <a:defRPr/>
            </a:pPr>
            <a:r>
              <a:rPr lang="nl-NL" sz="2400" dirty="0"/>
              <a:t>Bedrijven moeten kunnen garanderen dat hun bedrijfsprocessen en zeker hun boekhoudkundige registraties conform zijn aan wetten en kwaliteitsnormen.</a:t>
            </a:r>
          </a:p>
          <a:p>
            <a:pPr eaLnBrk="1" hangingPunct="1">
              <a:defRPr/>
            </a:pPr>
            <a:r>
              <a:rPr lang="nl-NL" sz="2400" dirty="0"/>
              <a:t>In het jargon spreekt men over </a:t>
            </a:r>
            <a:r>
              <a:rPr lang="nl-NL" sz="2400" b="1" dirty="0" err="1">
                <a:solidFill>
                  <a:srgbClr val="80B23E"/>
                </a:solidFill>
              </a:rPr>
              <a:t>Regulatory</a:t>
            </a:r>
            <a:r>
              <a:rPr lang="nl-NL" sz="2400" b="1" dirty="0">
                <a:solidFill>
                  <a:srgbClr val="80B23E"/>
                </a:solidFill>
              </a:rPr>
              <a:t> Compliance</a:t>
            </a:r>
            <a:r>
              <a:rPr lang="nl-NL" sz="2400" dirty="0"/>
              <a:t>.</a:t>
            </a:r>
          </a:p>
          <a:p>
            <a:pPr eaLnBrk="1" hangingPunct="1">
              <a:defRPr/>
            </a:pPr>
            <a:endParaRPr lang="nl-NL" sz="2400" dirty="0"/>
          </a:p>
          <a:p>
            <a:pPr marL="109537" indent="0" eaLnBrk="1" hangingPunct="1">
              <a:buFont typeface="Georgia" panose="02040502050405020303" pitchFamily="18" charset="0"/>
              <a:buNone/>
              <a:defRPr/>
            </a:pPr>
            <a:endParaRPr lang="nl-NL" sz="2400" dirty="0"/>
          </a:p>
          <a:p>
            <a:pPr marL="109537" indent="0" eaLnBrk="1" hangingPunct="1">
              <a:buFont typeface="Georgia" panose="02040502050405020303" pitchFamily="18" charset="0"/>
              <a:buNone/>
              <a:defRPr/>
            </a:pPr>
            <a:endParaRPr lang="nl-NL" sz="2400" dirty="0"/>
          </a:p>
          <a:p>
            <a:pPr marL="109537" indent="0" eaLnBrk="1" hangingPunct="1">
              <a:buFont typeface="Georgia" panose="02040502050405020303" pitchFamily="18" charset="0"/>
              <a:buNone/>
              <a:defRPr/>
            </a:pPr>
            <a:endParaRPr lang="nl-NL" sz="2400" dirty="0"/>
          </a:p>
          <a:p>
            <a:pPr marL="411162" lvl="1" indent="0" eaLnBrk="1" hangingPunct="1">
              <a:buFont typeface="Georgia" panose="02040502050405020303" pitchFamily="18" charset="0"/>
              <a:buNone/>
              <a:defRPr/>
            </a:pPr>
            <a:endParaRPr lang="es-ES" sz="2400" dirty="0"/>
          </a:p>
          <a:p>
            <a:pPr eaLnBrk="1" hangingPunct="1">
              <a:defRPr/>
            </a:pPr>
            <a:endParaRPr lang="nl-NL" sz="2400" dirty="0"/>
          </a:p>
        </p:txBody>
      </p:sp>
      <p:sp>
        <p:nvSpPr>
          <p:cNvPr id="13315" name="Titel 1"/>
          <p:cNvSpPr>
            <a:spLocks noGrp="1"/>
          </p:cNvSpPr>
          <p:nvPr>
            <p:ph type="title"/>
          </p:nvPr>
        </p:nvSpPr>
        <p:spPr>
          <a:xfrm>
            <a:off x="1258888" y="214313"/>
            <a:ext cx="7385050" cy="1066800"/>
          </a:xfrm>
        </p:spPr>
        <p:txBody>
          <a:bodyPr/>
          <a:lstStyle/>
          <a:p>
            <a:pPr eaLnBrk="1" hangingPunct="1"/>
            <a:r>
              <a:rPr lang="nl-BE" altLang="nl-BE"/>
              <a:t>1. Bedrijfsregels</a:t>
            </a:r>
            <a:endParaRPr lang="nl-NL" altLang="nl-BE"/>
          </a:p>
        </p:txBody>
      </p:sp>
      <p:pic>
        <p:nvPicPr>
          <p:cNvPr id="13316" name="Afbeelding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221163"/>
            <a:ext cx="40862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jdelijke aanduiding voor inhoud 2"/>
          <p:cNvSpPr>
            <a:spLocks noGrp="1"/>
          </p:cNvSpPr>
          <p:nvPr>
            <p:ph idx="1"/>
          </p:nvPr>
        </p:nvSpPr>
        <p:spPr>
          <a:xfrm>
            <a:off x="428625" y="1428750"/>
            <a:ext cx="8715375" cy="5000625"/>
          </a:xfrm>
        </p:spPr>
        <p:txBody>
          <a:bodyPr/>
          <a:lstStyle/>
          <a:p>
            <a:pPr eaLnBrk="1" hangingPunct="1">
              <a:buFont typeface="Georgia" panose="02040502050405020303" pitchFamily="18" charset="0"/>
              <a:buNone/>
              <a:defRPr/>
            </a:pPr>
            <a:r>
              <a:rPr lang="nl-BE" sz="2400" b="1" dirty="0"/>
              <a:t>Externe bedrijfsregels </a:t>
            </a:r>
            <a:r>
              <a:rPr lang="nl-BE" sz="2400" dirty="0">
                <a:sym typeface="Wingdings" pitchFamily="2" charset="2"/>
              </a:rPr>
              <a:t> </a:t>
            </a:r>
            <a:r>
              <a:rPr lang="nl-BE" sz="2400" b="1" dirty="0">
                <a:sym typeface="Wingdings" pitchFamily="2" charset="2"/>
              </a:rPr>
              <a:t>Wetgeving</a:t>
            </a:r>
            <a:endParaRPr lang="nl-NL" sz="2400" b="1" dirty="0"/>
          </a:p>
          <a:p>
            <a:pPr eaLnBrk="1" hangingPunct="1">
              <a:defRPr/>
            </a:pPr>
            <a:r>
              <a:rPr lang="nl-NL" sz="2400" dirty="0"/>
              <a:t>Voorbeelden van wetten en kwaliteitsnormen die moeten opgevolgd worden en via externe audits worden gecontroleerd</a:t>
            </a:r>
          </a:p>
          <a:p>
            <a:pPr lvl="1" eaLnBrk="1" hangingPunct="1">
              <a:defRPr/>
            </a:pPr>
            <a:r>
              <a:rPr lang="es-ES" sz="2000" dirty="0">
                <a:solidFill>
                  <a:schemeClr val="tx1"/>
                </a:solidFill>
              </a:rPr>
              <a:t>ISO normering</a:t>
            </a:r>
            <a:endParaRPr lang="nl-NL" sz="2000" dirty="0">
              <a:solidFill>
                <a:schemeClr val="tx1"/>
              </a:solidFill>
            </a:endParaRPr>
          </a:p>
          <a:p>
            <a:pPr lvl="1" eaLnBrk="1" hangingPunct="1">
              <a:defRPr/>
            </a:pPr>
            <a:r>
              <a:rPr lang="nl-NL" sz="2000" dirty="0" err="1">
                <a:solidFill>
                  <a:schemeClr val="tx1"/>
                </a:solidFill>
              </a:rPr>
              <a:t>Sarbanes</a:t>
            </a:r>
            <a:r>
              <a:rPr lang="nl-NL" sz="2000" dirty="0">
                <a:solidFill>
                  <a:schemeClr val="tx1"/>
                </a:solidFill>
              </a:rPr>
              <a:t>-</a:t>
            </a:r>
            <a:r>
              <a:rPr lang="es-ES" sz="2000" dirty="0">
                <a:solidFill>
                  <a:schemeClr val="tx1"/>
                </a:solidFill>
              </a:rPr>
              <a:t>Oxley, Basel II </a:t>
            </a:r>
          </a:p>
          <a:p>
            <a:pPr lvl="1" eaLnBrk="1" hangingPunct="1">
              <a:defRPr/>
            </a:pPr>
            <a:r>
              <a:rPr lang="es-ES" sz="2000" dirty="0">
                <a:solidFill>
                  <a:schemeClr val="tx1"/>
                </a:solidFill>
              </a:rPr>
              <a:t>GxP wetgeving voor farmaceutische, medische en voedingindustrie die een verzameling van kwaliteitsrichtlijnen bevat</a:t>
            </a:r>
          </a:p>
          <a:p>
            <a:pPr lvl="1" eaLnBrk="1" hangingPunct="1">
              <a:defRPr/>
            </a:pPr>
            <a:r>
              <a:rPr lang="es-ES" sz="2000" dirty="0">
                <a:solidFill>
                  <a:schemeClr val="tx1"/>
                </a:solidFill>
              </a:rPr>
              <a:t>Narcotica wetgeving</a:t>
            </a:r>
          </a:p>
          <a:p>
            <a:pPr lvl="1" eaLnBrk="1" hangingPunct="1">
              <a:defRPr/>
            </a:pPr>
            <a:r>
              <a:rPr lang="es-ES" sz="2000" dirty="0">
                <a:solidFill>
                  <a:schemeClr val="tx1"/>
                </a:solidFill>
              </a:rPr>
              <a:t>GDPR-wetgeving rond data en privacy</a:t>
            </a:r>
          </a:p>
          <a:p>
            <a:pPr lvl="1" eaLnBrk="1" hangingPunct="1">
              <a:defRPr/>
            </a:pPr>
            <a:r>
              <a:rPr lang="es-ES" sz="2000" dirty="0" err="1">
                <a:solidFill>
                  <a:schemeClr val="tx1"/>
                </a:solidFill>
              </a:rPr>
              <a:t>European</a:t>
            </a:r>
            <a:r>
              <a:rPr lang="es-ES" sz="2000" dirty="0">
                <a:solidFill>
                  <a:schemeClr val="tx1"/>
                </a:solidFill>
              </a:rPr>
              <a:t> </a:t>
            </a:r>
            <a:r>
              <a:rPr lang="es-ES" sz="2000" dirty="0" err="1">
                <a:solidFill>
                  <a:schemeClr val="tx1"/>
                </a:solidFill>
              </a:rPr>
              <a:t>Food</a:t>
            </a:r>
            <a:r>
              <a:rPr lang="es-ES" sz="2000" dirty="0">
                <a:solidFill>
                  <a:schemeClr val="tx1"/>
                </a:solidFill>
              </a:rPr>
              <a:t> </a:t>
            </a:r>
            <a:r>
              <a:rPr lang="es-ES" sz="2000" dirty="0" err="1">
                <a:solidFill>
                  <a:schemeClr val="tx1"/>
                </a:solidFill>
              </a:rPr>
              <a:t>Law</a:t>
            </a:r>
            <a:endParaRPr lang="es-ES" sz="2000" dirty="0">
              <a:solidFill>
                <a:schemeClr val="tx1"/>
              </a:solidFill>
            </a:endParaRPr>
          </a:p>
          <a:p>
            <a:pPr lvl="1" eaLnBrk="1" hangingPunct="1">
              <a:defRPr/>
            </a:pPr>
            <a:r>
              <a:rPr lang="en-US" sz="2000" dirty="0">
                <a:solidFill>
                  <a:schemeClr val="tx1"/>
                </a:solidFill>
              </a:rPr>
              <a:t>U.S. FDA Food, Beverage, and Dietary Supplement Regulations </a:t>
            </a:r>
          </a:p>
          <a:p>
            <a:pPr marL="411162" lvl="1" indent="0" eaLnBrk="1" hangingPunct="1">
              <a:buNone/>
              <a:defRPr/>
            </a:pPr>
            <a:endParaRPr lang="en-US" sz="2000" dirty="0"/>
          </a:p>
          <a:p>
            <a:pPr marL="411162" lvl="1" indent="0">
              <a:buFont typeface="Georgia" panose="02040502050405020303" pitchFamily="18" charset="0"/>
              <a:buNone/>
              <a:defRPr/>
            </a:pPr>
            <a:r>
              <a:rPr lang="es-ES" sz="2000" dirty="0"/>
              <a:t> </a:t>
            </a:r>
          </a:p>
          <a:p>
            <a:pPr lvl="1" eaLnBrk="1" hangingPunct="1">
              <a:defRPr/>
            </a:pPr>
            <a:endParaRPr lang="es-ES" sz="2400" dirty="0"/>
          </a:p>
          <a:p>
            <a:pPr eaLnBrk="1" hangingPunct="1">
              <a:defRPr/>
            </a:pPr>
            <a:endParaRPr lang="nl-NL" sz="2400" dirty="0"/>
          </a:p>
        </p:txBody>
      </p:sp>
      <p:sp>
        <p:nvSpPr>
          <p:cNvPr id="15363" name="Titel 1"/>
          <p:cNvSpPr>
            <a:spLocks noGrp="1"/>
          </p:cNvSpPr>
          <p:nvPr>
            <p:ph type="title"/>
          </p:nvPr>
        </p:nvSpPr>
        <p:spPr>
          <a:xfrm>
            <a:off x="1258888" y="214313"/>
            <a:ext cx="7385050" cy="1066800"/>
          </a:xfrm>
        </p:spPr>
        <p:txBody>
          <a:bodyPr/>
          <a:lstStyle/>
          <a:p>
            <a:pPr eaLnBrk="1" hangingPunct="1"/>
            <a:r>
              <a:rPr lang="nl-BE" altLang="nl-BE"/>
              <a:t>1. Bedrijfsregels</a:t>
            </a:r>
            <a:endParaRPr lang="nl-NL" altLang="nl-BE"/>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jdelijke aanduiding voor inhoud 2"/>
          <p:cNvSpPr>
            <a:spLocks noGrp="1"/>
          </p:cNvSpPr>
          <p:nvPr>
            <p:ph idx="1"/>
          </p:nvPr>
        </p:nvSpPr>
        <p:spPr>
          <a:xfrm>
            <a:off x="428625" y="1428750"/>
            <a:ext cx="8715375" cy="5000625"/>
          </a:xfrm>
        </p:spPr>
        <p:txBody>
          <a:bodyPr/>
          <a:lstStyle/>
          <a:p>
            <a:pPr eaLnBrk="1" hangingPunct="1">
              <a:buFont typeface="Georgia" panose="02040502050405020303" pitchFamily="18" charset="0"/>
              <a:buNone/>
            </a:pPr>
            <a:r>
              <a:rPr lang="es-ES" altLang="nl-BE" sz="2400" b="1" dirty="0"/>
              <a:t>Interne bedrijfsregels </a:t>
            </a:r>
            <a:r>
              <a:rPr lang="es-ES" altLang="nl-BE" sz="2400" b="1" dirty="0">
                <a:sym typeface="Wingdings" panose="05000000000000000000" pitchFamily="2" charset="2"/>
              </a:rPr>
              <a:t> Bedrijfsbeleid</a:t>
            </a:r>
            <a:endParaRPr lang="es-ES" altLang="nl-BE" sz="2400" b="1" dirty="0"/>
          </a:p>
          <a:p>
            <a:pPr eaLnBrk="1" hangingPunct="1"/>
            <a:r>
              <a:rPr lang="es-ES" altLang="nl-BE" sz="2400" dirty="0"/>
              <a:t>Regels afgeleid uit methodologieën als </a:t>
            </a:r>
            <a:r>
              <a:rPr lang="es-ES" altLang="nl-BE" sz="2400" dirty="0">
                <a:hlinkClick r:id="rId3"/>
              </a:rPr>
              <a:t>Lean, Six Sigma</a:t>
            </a:r>
            <a:endParaRPr lang="es-ES" altLang="nl-BE" sz="2400" dirty="0"/>
          </a:p>
          <a:p>
            <a:pPr lvl="1" eaLnBrk="1" hangingPunct="1"/>
            <a:r>
              <a:rPr lang="es-ES" altLang="nl-BE" sz="2200" dirty="0">
                <a:solidFill>
                  <a:schemeClr val="tx1"/>
                </a:solidFill>
              </a:rPr>
              <a:t>Max aantal orders op de werkvloer is 35</a:t>
            </a:r>
          </a:p>
          <a:p>
            <a:pPr lvl="1" eaLnBrk="1" hangingPunct="1"/>
            <a:r>
              <a:rPr lang="es-ES" altLang="nl-BE" sz="2200" dirty="0">
                <a:solidFill>
                  <a:schemeClr val="tx1"/>
                </a:solidFill>
              </a:rPr>
              <a:t>Tussenvoorraad in productie is 0</a:t>
            </a:r>
          </a:p>
          <a:p>
            <a:pPr eaLnBrk="1" hangingPunct="1"/>
            <a:r>
              <a:rPr lang="es-ES" altLang="nl-BE" sz="2400" dirty="0"/>
              <a:t>Regels die het bedrijfsbeleid verwoorden</a:t>
            </a:r>
          </a:p>
          <a:p>
            <a:pPr lvl="1" eaLnBrk="1" hangingPunct="1"/>
            <a:r>
              <a:rPr lang="nl-NL" altLang="nl-BE" sz="2400" dirty="0">
                <a:solidFill>
                  <a:schemeClr val="tx1"/>
                </a:solidFill>
              </a:rPr>
              <a:t>Wanneer de koper niet betaalt na 30 dagen, moet een bericht “nalatigheid betaling”  verstuurd worden</a:t>
            </a:r>
          </a:p>
          <a:p>
            <a:pPr lvl="1" eaLnBrk="1" hangingPunct="1"/>
            <a:r>
              <a:rPr lang="nl-BE" altLang="nl-BE" sz="2400" dirty="0">
                <a:solidFill>
                  <a:schemeClr val="tx1"/>
                </a:solidFill>
              </a:rPr>
              <a:t>Deelleveringen zijn niet toegestaan</a:t>
            </a:r>
          </a:p>
          <a:p>
            <a:pPr lvl="1" eaLnBrk="1" hangingPunct="1"/>
            <a:r>
              <a:rPr lang="nl-BE" altLang="nl-BE" sz="2400" dirty="0">
                <a:solidFill>
                  <a:schemeClr val="tx1"/>
                </a:solidFill>
              </a:rPr>
              <a:t>Een klant krijgt 3% korting bij aankopen van meer dan €1000</a:t>
            </a:r>
          </a:p>
          <a:p>
            <a:pPr lvl="1" eaLnBrk="1" hangingPunct="1"/>
            <a:r>
              <a:rPr lang="nl-BE" altLang="nl-BE" sz="2400" dirty="0"/>
              <a:t>…</a:t>
            </a:r>
            <a:br>
              <a:rPr lang="es-ES" altLang="nl-BE" sz="1800" dirty="0"/>
            </a:br>
            <a:endParaRPr lang="es-ES" altLang="nl-BE" sz="1800" dirty="0"/>
          </a:p>
          <a:p>
            <a:pPr eaLnBrk="1" hangingPunct="1"/>
            <a:endParaRPr lang="nl-NL" altLang="nl-BE" sz="2400" dirty="0"/>
          </a:p>
        </p:txBody>
      </p:sp>
      <p:sp>
        <p:nvSpPr>
          <p:cNvPr id="17411" name="Titel 1"/>
          <p:cNvSpPr>
            <a:spLocks noGrp="1"/>
          </p:cNvSpPr>
          <p:nvPr>
            <p:ph type="title"/>
          </p:nvPr>
        </p:nvSpPr>
        <p:spPr>
          <a:xfrm>
            <a:off x="1258888" y="214313"/>
            <a:ext cx="7385050" cy="1066800"/>
          </a:xfrm>
        </p:spPr>
        <p:txBody>
          <a:bodyPr/>
          <a:lstStyle/>
          <a:p>
            <a:pPr eaLnBrk="1" hangingPunct="1"/>
            <a:r>
              <a:rPr lang="nl-BE" altLang="nl-BE"/>
              <a:t>1. Bedrijfsregels</a:t>
            </a:r>
            <a:endParaRPr lang="nl-NL" altLang="nl-BE"/>
          </a:p>
        </p:txBody>
      </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inhoud 2"/>
          <p:cNvSpPr>
            <a:spLocks noGrp="1"/>
          </p:cNvSpPr>
          <p:nvPr>
            <p:ph idx="1"/>
          </p:nvPr>
        </p:nvSpPr>
        <p:spPr>
          <a:xfrm>
            <a:off x="428625" y="1428750"/>
            <a:ext cx="8464550" cy="5000625"/>
          </a:xfrm>
        </p:spPr>
        <p:txBody>
          <a:bodyPr/>
          <a:lstStyle/>
          <a:p>
            <a:pPr marL="109537" indent="0" eaLnBrk="1" hangingPunct="1">
              <a:buFont typeface="Georgia" panose="02040502050405020303" pitchFamily="18" charset="0"/>
              <a:buNone/>
              <a:defRPr/>
            </a:pPr>
            <a:r>
              <a:rPr lang="nl-NL" altLang="nl-BE" b="1" dirty="0"/>
              <a:t>Bedrijfsregels en IT</a:t>
            </a:r>
          </a:p>
          <a:p>
            <a:pPr eaLnBrk="1" hangingPunct="1">
              <a:defRPr/>
            </a:pPr>
            <a:r>
              <a:rPr lang="nl-NL" altLang="nl-BE" dirty="0"/>
              <a:t>Bedrijfsregels gelden over systemen en applicaties heen</a:t>
            </a:r>
          </a:p>
          <a:p>
            <a:pPr eaLnBrk="1" hangingPunct="1">
              <a:defRPr/>
            </a:pPr>
            <a:r>
              <a:rPr lang="nl-NL" altLang="nl-BE" dirty="0"/>
              <a:t>Streefdoel is dat via applicaties compliance kan gegarandeerd en afgedwongen worden. </a:t>
            </a:r>
          </a:p>
          <a:p>
            <a:pPr marL="109537" indent="0" eaLnBrk="1" hangingPunct="1">
              <a:buFont typeface="Georgia" panose="02040502050405020303" pitchFamily="18" charset="0"/>
              <a:buNone/>
              <a:defRPr/>
            </a:pPr>
            <a:endParaRPr lang="nl-NL" altLang="nl-BE" dirty="0"/>
          </a:p>
        </p:txBody>
      </p:sp>
      <p:sp>
        <p:nvSpPr>
          <p:cNvPr id="19459" name="Titel 1"/>
          <p:cNvSpPr>
            <a:spLocks noGrp="1"/>
          </p:cNvSpPr>
          <p:nvPr>
            <p:ph type="title"/>
          </p:nvPr>
        </p:nvSpPr>
        <p:spPr>
          <a:xfrm>
            <a:off x="1258888" y="214313"/>
            <a:ext cx="7385050" cy="1066800"/>
          </a:xfrm>
        </p:spPr>
        <p:txBody>
          <a:bodyPr/>
          <a:lstStyle/>
          <a:p>
            <a:pPr eaLnBrk="1" hangingPunct="1"/>
            <a:r>
              <a:rPr lang="nl-BE" altLang="nl-BE"/>
              <a:t>1. Bedrijfsregels</a:t>
            </a:r>
            <a:endParaRPr lang="nl-NL" altLang="nl-BE"/>
          </a:p>
        </p:txBody>
      </p:sp>
      <p:grpSp>
        <p:nvGrpSpPr>
          <p:cNvPr id="19460" name="Groep 12"/>
          <p:cNvGrpSpPr>
            <a:grpSpLocks/>
          </p:cNvGrpSpPr>
          <p:nvPr/>
        </p:nvGrpSpPr>
        <p:grpSpPr bwMode="auto">
          <a:xfrm>
            <a:off x="684213" y="4156075"/>
            <a:ext cx="7394575" cy="1801813"/>
            <a:chOff x="777047" y="4018498"/>
            <a:chExt cx="7395353" cy="1800920"/>
          </a:xfrm>
        </p:grpSpPr>
        <p:sp>
          <p:nvSpPr>
            <p:cNvPr id="19461" name="Tekstvak 5"/>
            <p:cNvSpPr txBox="1">
              <a:spLocks noChangeArrowheads="1"/>
            </p:cNvSpPr>
            <p:nvPr/>
          </p:nvSpPr>
          <p:spPr bwMode="auto">
            <a:xfrm>
              <a:off x="777047" y="5092016"/>
              <a:ext cx="2271196" cy="707886"/>
            </a:xfrm>
            <a:prstGeom prst="rect">
              <a:avLst/>
            </a:prstGeom>
            <a:noFill/>
            <a:ln w="28575">
              <a:solidFill>
                <a:srgbClr val="80B23E"/>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nl-BE" altLang="nl-NL" sz="2000" b="1">
                  <a:solidFill>
                    <a:srgbClr val="80B23E"/>
                  </a:solidFill>
                </a:rPr>
                <a:t>Applicatie X (ERP)</a:t>
              </a:r>
            </a:p>
          </p:txBody>
        </p:sp>
        <p:sp>
          <p:nvSpPr>
            <p:cNvPr id="19462" name="Tekstvak 13"/>
            <p:cNvSpPr txBox="1">
              <a:spLocks noChangeArrowheads="1"/>
            </p:cNvSpPr>
            <p:nvPr/>
          </p:nvSpPr>
          <p:spPr bwMode="auto">
            <a:xfrm>
              <a:off x="3275856" y="5109326"/>
              <a:ext cx="2232248" cy="707886"/>
            </a:xfrm>
            <a:prstGeom prst="rect">
              <a:avLst/>
            </a:prstGeom>
            <a:noFill/>
            <a:ln w="28575">
              <a:solidFill>
                <a:srgbClr val="80B23E"/>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nl-BE" altLang="nl-NL" sz="2000" b="1">
                  <a:solidFill>
                    <a:srgbClr val="80B23E"/>
                  </a:solidFill>
                </a:rPr>
                <a:t>Applicatie Y (CRM)</a:t>
              </a:r>
            </a:p>
          </p:txBody>
        </p:sp>
        <p:sp>
          <p:nvSpPr>
            <p:cNvPr id="19463" name="Tekstvak 14"/>
            <p:cNvSpPr txBox="1">
              <a:spLocks noChangeArrowheads="1"/>
            </p:cNvSpPr>
            <p:nvPr/>
          </p:nvSpPr>
          <p:spPr bwMode="auto">
            <a:xfrm>
              <a:off x="5866006" y="5109326"/>
              <a:ext cx="2306394" cy="710092"/>
            </a:xfrm>
            <a:prstGeom prst="rect">
              <a:avLst/>
            </a:prstGeom>
            <a:noFill/>
            <a:ln w="28575">
              <a:solidFill>
                <a:srgbClr val="80B23E"/>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nl-BE" altLang="nl-NL" sz="2000" b="1">
                  <a:solidFill>
                    <a:srgbClr val="80B23E"/>
                  </a:solidFill>
                </a:rPr>
                <a:t>Applicatie Z </a:t>
              </a:r>
              <a:br>
                <a:rPr lang="nl-BE" altLang="nl-NL" sz="2000" b="1">
                  <a:solidFill>
                    <a:srgbClr val="80B23E"/>
                  </a:solidFill>
                </a:rPr>
              </a:br>
              <a:r>
                <a:rPr lang="nl-BE" altLang="nl-NL" sz="2000" b="1">
                  <a:solidFill>
                    <a:srgbClr val="80B23E"/>
                  </a:solidFill>
                </a:rPr>
                <a:t>(SharePoint)</a:t>
              </a:r>
            </a:p>
          </p:txBody>
        </p:sp>
        <p:cxnSp>
          <p:nvCxnSpPr>
            <p:cNvPr id="11" name="Rechte verbindingslijn met pijl 10"/>
            <p:cNvCxnSpPr/>
            <p:nvPr/>
          </p:nvCxnSpPr>
          <p:spPr>
            <a:xfrm>
              <a:off x="1912228" y="4624622"/>
              <a:ext cx="0" cy="433173"/>
            </a:xfrm>
            <a:prstGeom prst="straightConnector1">
              <a:avLst/>
            </a:prstGeom>
            <a:ln w="38100">
              <a:solidFill>
                <a:srgbClr val="80B23E"/>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Rechte verbindingslijn met pijl 17"/>
            <p:cNvCxnSpPr/>
            <p:nvPr/>
          </p:nvCxnSpPr>
          <p:spPr>
            <a:xfrm>
              <a:off x="6876864" y="4624622"/>
              <a:ext cx="0" cy="433173"/>
            </a:xfrm>
            <a:prstGeom prst="straightConnector1">
              <a:avLst/>
            </a:prstGeom>
            <a:ln w="38100">
              <a:solidFill>
                <a:srgbClr val="80B23E"/>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Rechte verbindingslijn met pijl 18"/>
            <p:cNvCxnSpPr/>
            <p:nvPr/>
          </p:nvCxnSpPr>
          <p:spPr>
            <a:xfrm>
              <a:off x="4392164" y="4624622"/>
              <a:ext cx="0" cy="433173"/>
            </a:xfrm>
            <a:prstGeom prst="straightConnector1">
              <a:avLst/>
            </a:prstGeom>
            <a:ln w="38100">
              <a:solidFill>
                <a:srgbClr val="80B23E"/>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467" name="Ovaal 11"/>
            <p:cNvSpPr>
              <a:spLocks noChangeArrowheads="1"/>
            </p:cNvSpPr>
            <p:nvPr/>
          </p:nvSpPr>
          <p:spPr bwMode="auto">
            <a:xfrm>
              <a:off x="1007604" y="4018498"/>
              <a:ext cx="7164796" cy="562630"/>
            </a:xfrm>
            <a:prstGeom prst="ellipse">
              <a:avLst/>
            </a:prstGeom>
            <a:noFill/>
            <a:ln w="28575">
              <a:solidFill>
                <a:srgbClr val="80B23E"/>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nl-BE" altLang="nl-NL" sz="2000" b="1">
                  <a:solidFill>
                    <a:srgbClr val="80B23E"/>
                  </a:solidFill>
                </a:rPr>
                <a:t>Interne en externe bedrijfsregels</a:t>
              </a:r>
            </a:p>
          </p:txBody>
        </p:sp>
      </p:grpSp>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jdelijke aanduiding voor inhoud 2"/>
          <p:cNvSpPr>
            <a:spLocks noGrp="1"/>
          </p:cNvSpPr>
          <p:nvPr>
            <p:ph idx="1"/>
          </p:nvPr>
        </p:nvSpPr>
        <p:spPr>
          <a:xfrm>
            <a:off x="214313" y="1428750"/>
            <a:ext cx="5214937" cy="5000625"/>
          </a:xfrm>
        </p:spPr>
        <p:txBody>
          <a:bodyPr/>
          <a:lstStyle/>
          <a:p>
            <a:pPr eaLnBrk="1" hangingPunct="1">
              <a:defRPr/>
            </a:pPr>
            <a:r>
              <a:rPr lang="nl-BE" dirty="0"/>
              <a:t>Zoek voorbeelden van bedrijfsregels opgelegd door:</a:t>
            </a:r>
          </a:p>
          <a:p>
            <a:pPr lvl="1" eaLnBrk="1" hangingPunct="1">
              <a:defRPr/>
            </a:pPr>
            <a:r>
              <a:rPr lang="nl-BE" dirty="0">
                <a:solidFill>
                  <a:schemeClr val="tx1"/>
                </a:solidFill>
              </a:rPr>
              <a:t>Overheid</a:t>
            </a:r>
          </a:p>
          <a:p>
            <a:pPr lvl="1" eaLnBrk="1" hangingPunct="1">
              <a:defRPr/>
            </a:pPr>
            <a:r>
              <a:rPr lang="nl-BE" dirty="0">
                <a:solidFill>
                  <a:schemeClr val="tx1"/>
                </a:solidFill>
              </a:rPr>
              <a:t>Werknemers</a:t>
            </a:r>
          </a:p>
          <a:p>
            <a:pPr lvl="1" eaLnBrk="1" hangingPunct="1">
              <a:defRPr/>
            </a:pPr>
            <a:r>
              <a:rPr lang="nl-BE" dirty="0">
                <a:solidFill>
                  <a:schemeClr val="tx1"/>
                </a:solidFill>
              </a:rPr>
              <a:t>Vakbonden</a:t>
            </a:r>
          </a:p>
          <a:p>
            <a:pPr lvl="1" eaLnBrk="1" hangingPunct="1">
              <a:defRPr/>
            </a:pPr>
            <a:r>
              <a:rPr lang="nl-BE" dirty="0">
                <a:solidFill>
                  <a:schemeClr val="tx1"/>
                </a:solidFill>
              </a:rPr>
              <a:t>Financiële instellingen</a:t>
            </a:r>
          </a:p>
          <a:p>
            <a:pPr lvl="1" eaLnBrk="1" hangingPunct="1">
              <a:defRPr/>
            </a:pPr>
            <a:r>
              <a:rPr lang="nl-BE" dirty="0">
                <a:solidFill>
                  <a:schemeClr val="tx1"/>
                </a:solidFill>
              </a:rPr>
              <a:t>Leveranciers</a:t>
            </a:r>
          </a:p>
          <a:p>
            <a:pPr lvl="1" eaLnBrk="1" hangingPunct="1">
              <a:defRPr/>
            </a:pPr>
            <a:r>
              <a:rPr lang="nl-BE" dirty="0">
                <a:solidFill>
                  <a:schemeClr val="tx1"/>
                </a:solidFill>
              </a:rPr>
              <a:t>Klanten</a:t>
            </a:r>
          </a:p>
          <a:p>
            <a:pPr lvl="1" eaLnBrk="1" hangingPunct="1">
              <a:defRPr/>
            </a:pPr>
            <a:r>
              <a:rPr lang="nl-BE" dirty="0">
                <a:solidFill>
                  <a:schemeClr val="tx1"/>
                </a:solidFill>
              </a:rPr>
              <a:t>Concurrenten</a:t>
            </a:r>
          </a:p>
          <a:p>
            <a:pPr marL="411162" lvl="1" indent="0">
              <a:buFont typeface="Georgia" panose="02040502050405020303" pitchFamily="18" charset="0"/>
              <a:buNone/>
              <a:defRPr/>
            </a:pPr>
            <a:endParaRPr lang="nl-NL" dirty="0"/>
          </a:p>
        </p:txBody>
      </p:sp>
      <p:sp>
        <p:nvSpPr>
          <p:cNvPr id="21507" name="Titel 1"/>
          <p:cNvSpPr>
            <a:spLocks noGrp="1"/>
          </p:cNvSpPr>
          <p:nvPr>
            <p:ph type="title"/>
          </p:nvPr>
        </p:nvSpPr>
        <p:spPr>
          <a:xfrm>
            <a:off x="1258888" y="214313"/>
            <a:ext cx="7385050" cy="1066800"/>
          </a:xfrm>
        </p:spPr>
        <p:txBody>
          <a:bodyPr/>
          <a:lstStyle/>
          <a:p>
            <a:pPr eaLnBrk="1" hangingPunct="1"/>
            <a:r>
              <a:rPr lang="nl-BE" altLang="nl-BE"/>
              <a:t>Business Research</a:t>
            </a:r>
            <a:endParaRPr lang="nl-NL" altLang="nl-BE"/>
          </a:p>
        </p:txBody>
      </p:sp>
      <p:pic>
        <p:nvPicPr>
          <p:cNvPr id="21508" name="Afbeelding 3" descr="Bedrijfsregel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5763" y="1357313"/>
            <a:ext cx="3678237"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58888" y="214313"/>
            <a:ext cx="7385050" cy="1066800"/>
          </a:xfrm>
        </p:spPr>
        <p:txBody>
          <a:bodyPr/>
          <a:lstStyle/>
          <a:p>
            <a:pPr eaLnBrk="1" hangingPunct="1"/>
            <a:r>
              <a:rPr lang="en-US" altLang="nl-BE"/>
              <a:t>2. Bedrijfsstromen</a:t>
            </a:r>
            <a:endParaRPr lang="nl-NL" altLang="nl-BE"/>
          </a:p>
        </p:txBody>
      </p:sp>
      <p:pic>
        <p:nvPicPr>
          <p:cNvPr id="22531" name="Afbeelding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125538"/>
            <a:ext cx="7056438" cy="528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jdelijke aanduiding voor dianummer 1"/>
          <p:cNvSpPr>
            <a:spLocks noGrp="1"/>
          </p:cNvSpPr>
          <p:nvPr>
            <p:ph type="sldNum" sz="quarter" idx="10"/>
          </p:nvPr>
        </p:nvSpPr>
        <p:spPr/>
        <p:txBody>
          <a:bodyPr/>
          <a:lstStyle/>
          <a:p>
            <a:pPr>
              <a:defRPr/>
            </a:pPr>
            <a:fld id="{9134FE2D-B4E1-423D-8940-1504392323AD}" type="slidenum">
              <a:rPr lang="en-US" smtClean="0"/>
              <a:pPr>
                <a:defRPr/>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aSAP">
  <a:themeElements>
    <a:clrScheme name="Grijswaarden">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8657</TotalTime>
  <Words>1326</Words>
  <Application>Microsoft Office PowerPoint</Application>
  <PresentationFormat>Diavoorstelling (4:3)</PresentationFormat>
  <Paragraphs>296</Paragraphs>
  <Slides>39</Slides>
  <Notes>25</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39</vt:i4>
      </vt:variant>
    </vt:vector>
  </HeadingPairs>
  <TitlesOfParts>
    <vt:vector size="45" baseType="lpstr">
      <vt:lpstr>Arial</vt:lpstr>
      <vt:lpstr>Georgia</vt:lpstr>
      <vt:lpstr>Verdana</vt:lpstr>
      <vt:lpstr>Wingdings</vt:lpstr>
      <vt:lpstr>Wingdings 2</vt:lpstr>
      <vt:lpstr>ThemaSAP</vt:lpstr>
      <vt:lpstr>Businessprocessen  </vt:lpstr>
      <vt:lpstr>Overzicht</vt:lpstr>
      <vt:lpstr>Een bedrijf is geen eiland</vt:lpstr>
      <vt:lpstr>1. Bedrijfsregels</vt:lpstr>
      <vt:lpstr>1. Bedrijfsregels</vt:lpstr>
      <vt:lpstr>1. Bedrijfsregels</vt:lpstr>
      <vt:lpstr>1. Bedrijfsregels</vt:lpstr>
      <vt:lpstr>Business Research</vt:lpstr>
      <vt:lpstr>2. Bedrijfsstromen</vt:lpstr>
      <vt:lpstr>2. Goederenstroom</vt:lpstr>
      <vt:lpstr>2. Geldstroom</vt:lpstr>
      <vt:lpstr>2. Informatiestroom</vt:lpstr>
      <vt:lpstr>2. Informatiestroom</vt:lpstr>
      <vt:lpstr>2. Voorbeeld informatiestroom</vt:lpstr>
      <vt:lpstr>3. Bedrijfsprocessen</vt:lpstr>
      <vt:lpstr>3. Bedrijfsprocessen</vt:lpstr>
      <vt:lpstr>3. Wat is een bedrijfsproces?</vt:lpstr>
      <vt:lpstr>3. Een bedrijfsproces …</vt:lpstr>
      <vt:lpstr>3. Een bedrijfsproces </vt:lpstr>
      <vt:lpstr>Zijn de volgende items bedrijfsprocessen?</vt:lpstr>
      <vt:lpstr>4. Organisatiestructuur</vt:lpstr>
      <vt:lpstr>4. Organisatiestructuur</vt:lpstr>
      <vt:lpstr>4. Organisatiestructuur</vt:lpstr>
      <vt:lpstr>4. Organisatiestructuur</vt:lpstr>
      <vt:lpstr>4. Organisatiestructuur</vt:lpstr>
      <vt:lpstr>4. Organisatiestructuur</vt:lpstr>
      <vt:lpstr>4. Organisatiestructuur</vt:lpstr>
      <vt:lpstr>4. Organisatiestructuur</vt:lpstr>
      <vt:lpstr>4. Organisatiestructuur</vt:lpstr>
      <vt:lpstr>5. Wat is BPM?</vt:lpstr>
      <vt:lpstr>5. Wat is BPM?</vt:lpstr>
      <vt:lpstr>5. Wat is BPR?</vt:lpstr>
      <vt:lpstr>5. Wat is BPR?</vt:lpstr>
      <vt:lpstr>5. Wat is BPR?</vt:lpstr>
      <vt:lpstr> 5. Voorbeeld BPM/BPR </vt:lpstr>
      <vt:lpstr>5. Voorbeeld BPM/BPR</vt:lpstr>
      <vt:lpstr>Besluit</vt:lpstr>
      <vt:lpstr>Business Research</vt:lpstr>
      <vt:lpstr>Business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petejoha</dc:creator>
  <cp:lastModifiedBy>Robbert Van Hove</cp:lastModifiedBy>
  <cp:revision>541</cp:revision>
  <dcterms:created xsi:type="dcterms:W3CDTF">2007-05-07T10:27:21Z</dcterms:created>
  <dcterms:modified xsi:type="dcterms:W3CDTF">2018-02-23T08:26:46Z</dcterms:modified>
</cp:coreProperties>
</file>