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5"/>
  </p:notesMasterIdLst>
  <p:sldIdLst>
    <p:sldId id="291" r:id="rId2"/>
    <p:sldId id="342" r:id="rId3"/>
    <p:sldId id="299" r:id="rId4"/>
    <p:sldId id="341" r:id="rId5"/>
    <p:sldId id="345" r:id="rId6"/>
    <p:sldId id="344" r:id="rId7"/>
    <p:sldId id="313" r:id="rId8"/>
    <p:sldId id="328" r:id="rId9"/>
    <p:sldId id="314" r:id="rId10"/>
    <p:sldId id="315" r:id="rId11"/>
    <p:sldId id="334" r:id="rId12"/>
    <p:sldId id="322" r:id="rId13"/>
    <p:sldId id="337" r:id="rId14"/>
    <p:sldId id="323" r:id="rId15"/>
    <p:sldId id="339" r:id="rId16"/>
    <p:sldId id="324" r:id="rId17"/>
    <p:sldId id="325" r:id="rId18"/>
    <p:sldId id="340" r:id="rId19"/>
    <p:sldId id="326" r:id="rId20"/>
    <p:sldId id="336" r:id="rId21"/>
    <p:sldId id="335" r:id="rId22"/>
    <p:sldId id="333" r:id="rId23"/>
    <p:sldId id="332" r:id="rId24"/>
    <p:sldId id="331" r:id="rId25"/>
    <p:sldId id="321" r:id="rId26"/>
    <p:sldId id="301" r:id="rId27"/>
    <p:sldId id="302" r:id="rId28"/>
    <p:sldId id="309" r:id="rId29"/>
    <p:sldId id="310" r:id="rId30"/>
    <p:sldId id="311" r:id="rId31"/>
    <p:sldId id="312" r:id="rId32"/>
    <p:sldId id="307" r:id="rId33"/>
    <p:sldId id="308"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FF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jl, gemiddeld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5501" autoAdjust="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AFD9BF5-4547-4731-830A-57F85901B2EF}" type="slidenum">
              <a:rPr lang="en-US"/>
              <a:pPr>
                <a:defRPr/>
              </a:pPr>
              <a:t>‹nr.›</a:t>
            </a:fld>
            <a:endParaRPr lang="en-US"/>
          </a:p>
        </p:txBody>
      </p:sp>
    </p:spTree>
    <p:extLst>
      <p:ext uri="{BB962C8B-B14F-4D97-AF65-F5344CB8AC3E}">
        <p14:creationId xmlns:p14="http://schemas.microsoft.com/office/powerpoint/2010/main" val="675663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nl.wikipedia.org/wiki/Collo"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Bron:http</a:t>
            </a:r>
            <a:r>
              <a:rPr lang="nl-BE" dirty="0"/>
              <a:t>://www.europeseaanbestedingen.eu/europeseaanbestedingen/inkoop_binnen_overheid/inkoopproces_en_inkoopfunctie</a:t>
            </a:r>
          </a:p>
          <a:p>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8</a:t>
            </a:fld>
            <a:endParaRPr lang="en-US"/>
          </a:p>
        </p:txBody>
      </p:sp>
    </p:spTree>
    <p:extLst>
      <p:ext uri="{BB962C8B-B14F-4D97-AF65-F5344CB8AC3E}">
        <p14:creationId xmlns:p14="http://schemas.microsoft.com/office/powerpoint/2010/main" val="37506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98575" y="801688"/>
            <a:ext cx="4260850" cy="3195637"/>
          </a:xfrm>
          <a:ln cap="flat"/>
        </p:spPr>
      </p:sp>
      <p:sp>
        <p:nvSpPr>
          <p:cNvPr id="11267" name="Rectangle 3"/>
          <p:cNvSpPr>
            <a:spLocks noGrp="1" noChangeArrowheads="1"/>
          </p:cNvSpPr>
          <p:nvPr>
            <p:ph type="body" idx="1"/>
          </p:nvPr>
        </p:nvSpPr>
        <p:spPr>
          <a:ln/>
        </p:spPr>
        <p:txBody>
          <a:bodyPr/>
          <a:lstStyle/>
          <a:p>
            <a:r>
              <a:rPr lang="en-US" dirty="0" err="1"/>
              <a:t>Zorgen</a:t>
            </a:r>
            <a:r>
              <a:rPr lang="en-US" dirty="0"/>
              <a:t> </a:t>
            </a:r>
            <a:r>
              <a:rPr lang="en-US" dirty="0" err="1"/>
              <a:t>dat</a:t>
            </a:r>
            <a:r>
              <a:rPr lang="en-US" dirty="0"/>
              <a:t> de </a:t>
            </a:r>
            <a:r>
              <a:rPr lang="en-US" dirty="0" err="1"/>
              <a:t>goederen</a:t>
            </a:r>
            <a:r>
              <a:rPr lang="en-US" dirty="0"/>
              <a:t> intern op de </a:t>
            </a:r>
            <a:r>
              <a:rPr lang="en-US" dirty="0" err="1"/>
              <a:t>juiste</a:t>
            </a:r>
            <a:r>
              <a:rPr lang="en-US" dirty="0"/>
              <a:t> </a:t>
            </a:r>
            <a:r>
              <a:rPr lang="en-US" dirty="0" err="1"/>
              <a:t>plek</a:t>
            </a:r>
            <a:r>
              <a:rPr lang="en-US" dirty="0"/>
              <a:t> </a:t>
            </a:r>
            <a:r>
              <a:rPr lang="en-US" dirty="0" err="1"/>
              <a:t>komen</a:t>
            </a:r>
            <a:r>
              <a:rPr lang="en-US" baseline="0" dirty="0"/>
              <a:t> </a:t>
            </a:r>
            <a:r>
              <a:rPr lang="en-US" baseline="0" dirty="0" err="1"/>
              <a:t>en</a:t>
            </a:r>
            <a:r>
              <a:rPr lang="en-US" baseline="0" dirty="0"/>
              <a:t> </a:t>
            </a:r>
            <a:r>
              <a:rPr lang="en-US" baseline="0" dirty="0" err="1"/>
              <a:t>worden</a:t>
            </a:r>
            <a:r>
              <a:rPr lang="en-US" baseline="0" dirty="0"/>
              <a:t> </a:t>
            </a:r>
            <a:r>
              <a:rPr lang="en-US" baseline="0" dirty="0" err="1"/>
              <a:t>geadministreerd</a:t>
            </a:r>
            <a:r>
              <a:rPr lang="en-US" baseline="0" dirty="0"/>
              <a:t> + process van </a:t>
            </a:r>
            <a:r>
              <a:rPr lang="en-US" baseline="0" dirty="0" err="1"/>
              <a:t>archiveren</a:t>
            </a:r>
            <a:r>
              <a:rPr lang="en-US" baseline="0" dirty="0"/>
              <a:t> </a:t>
            </a:r>
            <a:r>
              <a:rPr lang="en-US" baseline="0" dirty="0" err="1"/>
              <a:t>en</a:t>
            </a:r>
            <a:r>
              <a:rPr lang="en-US" baseline="0" dirty="0"/>
              <a:t> </a:t>
            </a:r>
            <a:r>
              <a:rPr lang="en-US" baseline="0" dirty="0" err="1"/>
              <a:t>evalueren</a:t>
            </a:r>
            <a:endParaRPr lang="en-US" baseline="0" dirty="0"/>
          </a:p>
          <a:p>
            <a:endParaRPr lang="en-US" dirty="0"/>
          </a:p>
          <a:p>
            <a:endParaRPr lang="en-US" dirty="0"/>
          </a:p>
          <a:p>
            <a:r>
              <a:rPr lang="en-US" dirty="0" err="1"/>
              <a:t>Belangrijkste</a:t>
            </a:r>
            <a:r>
              <a:rPr lang="en-US" dirty="0"/>
              <a:t> </a:t>
            </a:r>
            <a:r>
              <a:rPr lang="en-US" dirty="0" err="1"/>
              <a:t>prestatie</a:t>
            </a:r>
            <a:r>
              <a:rPr lang="en-US" dirty="0"/>
              <a:t> </a:t>
            </a:r>
            <a:r>
              <a:rPr lang="en-US" dirty="0" err="1"/>
              <a:t>indicatoren</a:t>
            </a:r>
            <a:r>
              <a:rPr lang="en-US" baseline="0" dirty="0"/>
              <a:t> </a:t>
            </a:r>
            <a:r>
              <a:rPr lang="en-US" baseline="0" dirty="0" err="1"/>
              <a:t>zijn</a:t>
            </a:r>
            <a:r>
              <a:rPr lang="en-US" baseline="0" dirty="0"/>
              <a:t> </a:t>
            </a:r>
            <a:r>
              <a:rPr lang="en-US" baseline="0" dirty="0" err="1"/>
              <a:t>levertijd</a:t>
            </a:r>
            <a:r>
              <a:rPr lang="en-US" baseline="0" dirty="0"/>
              <a:t>, </a:t>
            </a:r>
            <a:r>
              <a:rPr lang="en-US" baseline="0" dirty="0" err="1"/>
              <a:t>integrale</a:t>
            </a:r>
            <a:r>
              <a:rPr lang="en-US" baseline="0" dirty="0"/>
              <a:t> </a:t>
            </a:r>
            <a:r>
              <a:rPr lang="en-US" baseline="0" dirty="0" err="1"/>
              <a:t>kosten</a:t>
            </a:r>
            <a:r>
              <a:rPr lang="en-US" baseline="0" dirty="0"/>
              <a:t> TCO, </a:t>
            </a:r>
            <a:r>
              <a:rPr lang="en-US" baseline="0" dirty="0" err="1"/>
              <a:t>gewenste</a:t>
            </a:r>
            <a:r>
              <a:rPr lang="en-US" baseline="0" dirty="0"/>
              <a:t> versus </a:t>
            </a:r>
            <a:r>
              <a:rPr lang="en-US" baseline="0" dirty="0" err="1"/>
              <a:t>geleverde</a:t>
            </a:r>
            <a:r>
              <a:rPr lang="en-US" baseline="0" dirty="0"/>
              <a:t> </a:t>
            </a:r>
            <a:r>
              <a:rPr lang="en-US" baseline="0" dirty="0" err="1"/>
              <a:t>kwaliteit</a:t>
            </a:r>
            <a:r>
              <a:rPr lang="en-US" baseline="0" dirty="0"/>
              <a:t>, </a:t>
            </a:r>
            <a:r>
              <a:rPr lang="en-US" baseline="0" dirty="0" err="1"/>
              <a:t>leverbetrouwbaarheid</a:t>
            </a:r>
            <a:r>
              <a:rPr lang="en-US" baseline="0" dirty="0"/>
              <a:t> in </a:t>
            </a:r>
            <a:r>
              <a:rPr lang="en-US" baseline="0" dirty="0" err="1"/>
              <a:t>tijd</a:t>
            </a:r>
            <a:r>
              <a:rPr lang="en-US" baseline="0" dirty="0"/>
              <a:t> </a:t>
            </a:r>
            <a:r>
              <a:rPr lang="en-US" baseline="0" dirty="0" err="1"/>
              <a:t>en</a:t>
            </a:r>
            <a:r>
              <a:rPr lang="en-US" baseline="0" dirty="0"/>
              <a:t> </a:t>
            </a:r>
            <a:r>
              <a:rPr lang="en-US" baseline="0" dirty="0" err="1"/>
              <a:t>aantallen</a:t>
            </a:r>
            <a:r>
              <a:rPr lang="en-US" baseline="0" dirty="0"/>
              <a:t>, de </a:t>
            </a:r>
            <a:r>
              <a:rPr lang="en-US" baseline="0" dirty="0" err="1"/>
              <a:t>kwaliteit</a:t>
            </a:r>
            <a:r>
              <a:rPr lang="en-US" baseline="0" dirty="0"/>
              <a:t> van </a:t>
            </a:r>
            <a:r>
              <a:rPr lang="en-US" baseline="0" dirty="0" err="1"/>
              <a:t>facturering</a:t>
            </a:r>
            <a:r>
              <a:rPr lang="en-US" baseline="0" dirty="0"/>
              <a:t> </a:t>
            </a:r>
            <a:r>
              <a:rPr lang="en-US" baseline="0" dirty="0" err="1"/>
              <a:t>en</a:t>
            </a:r>
            <a:r>
              <a:rPr lang="en-US" baseline="0" dirty="0"/>
              <a:t> tot slot </a:t>
            </a:r>
            <a:r>
              <a:rPr lang="en-US" baseline="0" dirty="0" err="1"/>
              <a:t>innovatiegraad</a:t>
            </a:r>
            <a:endParaRPr lang="en-US" dirty="0"/>
          </a:p>
        </p:txBody>
      </p:sp>
    </p:spTree>
    <p:extLst>
      <p:ext uri="{BB962C8B-B14F-4D97-AF65-F5344CB8AC3E}">
        <p14:creationId xmlns:p14="http://schemas.microsoft.com/office/powerpoint/2010/main" val="134531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Bron: http://www.adburdias.nl/leveranciersbeoordeling.htm</a:t>
            </a:r>
          </a:p>
          <a:p>
            <a:endParaRPr lang="nl-BE" dirty="0"/>
          </a:p>
          <a:p>
            <a:r>
              <a:rPr lang="nl-BE" sz="1200" b="0" i="1" kern="1200" dirty="0">
                <a:solidFill>
                  <a:schemeClr val="tx1"/>
                </a:solidFill>
                <a:effectLst/>
                <a:latin typeface="Arial" charset="0"/>
                <a:ea typeface="+mn-ea"/>
                <a:cs typeface="+mn-cs"/>
              </a:rPr>
              <a:t>Een voorbeeld uit de praktijk van verzorgingshuizen:</a:t>
            </a:r>
            <a:br>
              <a:rPr lang="nl-BE" dirty="0"/>
            </a:br>
            <a:r>
              <a:rPr lang="nl-BE" sz="1200" b="0" i="0" kern="1200" dirty="0">
                <a:solidFill>
                  <a:schemeClr val="tx1"/>
                </a:solidFill>
                <a:effectLst/>
                <a:latin typeface="Arial" charset="0"/>
                <a:ea typeface="+mn-ea"/>
                <a:cs typeface="+mn-cs"/>
              </a:rPr>
              <a:t>De bloemen die op de afdelingen voor de gezelligheid worden neergezet, hebben geen grote invloed op de tevredenheid van de bewoners. De leverancier van die bloemen zal dus zelden of nooit beoordeeld worden. Wanneer hij wél beoordeeld wordt, zal dat op slechts weinig criteria zijn (vooral prijs waarschijnlijk).</a:t>
            </a:r>
            <a:br>
              <a:rPr lang="nl-BE" dirty="0"/>
            </a:br>
            <a:r>
              <a:rPr lang="nl-BE" sz="1200" b="0" i="0" kern="1200" dirty="0">
                <a:solidFill>
                  <a:schemeClr val="tx1"/>
                </a:solidFill>
                <a:effectLst/>
                <a:latin typeface="Arial" charset="0"/>
                <a:ea typeface="+mn-ea"/>
                <a:cs typeface="+mn-cs"/>
              </a:rPr>
              <a:t>De tuin van het huis heeft een wat grotere invloed op de tevredenheid van de bewoners, en bepaalt mede de uitstraling. Het belang van de diensten van de hovenier is dus al groter. Deze zal waarschijnlijk jaarlijks beoordeeld worden, waarschijnlijk op enkele criteria (onder andere: het resultaat van zijn werk, klachten daarover en prijs).</a:t>
            </a:r>
            <a:br>
              <a:rPr lang="nl-BE" dirty="0"/>
            </a:br>
            <a:r>
              <a:rPr lang="nl-BE" sz="1200" b="0" i="0" kern="1200" dirty="0">
                <a:solidFill>
                  <a:schemeClr val="tx1"/>
                </a:solidFill>
                <a:effectLst/>
                <a:latin typeface="Arial" charset="0"/>
                <a:ea typeface="+mn-ea"/>
                <a:cs typeface="+mn-cs"/>
              </a:rPr>
              <a:t>De apotheek die dagelijks de benodigde medicijnen levert is echter van essentieel belang voor het leveren van een goede zorg. Zowel de apotheek als de leveringen zullen dus geregeld beoordeeld worden. En de beoordeling zal op verscheidene criteria zijn (onder andere: leverbetrouwbaarheid, juiste leveringen, omgaan met klachten en wellicht ook prijs).</a:t>
            </a:r>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20</a:t>
            </a:fld>
            <a:endParaRPr lang="en-US"/>
          </a:p>
        </p:txBody>
      </p:sp>
    </p:spTree>
    <p:extLst>
      <p:ext uri="{BB962C8B-B14F-4D97-AF65-F5344CB8AC3E}">
        <p14:creationId xmlns:p14="http://schemas.microsoft.com/office/powerpoint/2010/main" val="267140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dirty="0" err="1"/>
              <a:t>Responsible</a:t>
            </a:r>
            <a:r>
              <a:rPr lang="nl-BE" dirty="0"/>
              <a:t> – </a:t>
            </a:r>
            <a:r>
              <a:rPr lang="nl-BE" dirty="0" err="1"/>
              <a:t>Accountable</a:t>
            </a:r>
            <a:r>
              <a:rPr lang="nl-BE" dirty="0"/>
              <a:t> –[Support] -</a:t>
            </a:r>
            <a:r>
              <a:rPr lang="nl-BE" dirty="0" err="1"/>
              <a:t>Consulted</a:t>
            </a:r>
            <a:r>
              <a:rPr lang="nl-BE" dirty="0"/>
              <a:t> -</a:t>
            </a:r>
            <a:r>
              <a:rPr lang="nl-BE" dirty="0" err="1"/>
              <a:t>Informed</a:t>
            </a:r>
            <a:r>
              <a:rPr lang="nl-BE" dirty="0"/>
              <a:t>  </a:t>
            </a:r>
          </a:p>
          <a:p>
            <a:endParaRPr lang="nl-NL"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22</a:t>
            </a:fld>
            <a:endParaRPr lang="en-US"/>
          </a:p>
        </p:txBody>
      </p:sp>
    </p:spTree>
    <p:extLst>
      <p:ext uri="{BB962C8B-B14F-4D97-AF65-F5344CB8AC3E}">
        <p14:creationId xmlns:p14="http://schemas.microsoft.com/office/powerpoint/2010/main" val="275790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24</a:t>
            </a:fld>
            <a:endParaRPr lang="en-US"/>
          </a:p>
        </p:txBody>
      </p:sp>
    </p:spTree>
    <p:extLst>
      <p:ext uri="{BB962C8B-B14F-4D97-AF65-F5344CB8AC3E}">
        <p14:creationId xmlns:p14="http://schemas.microsoft.com/office/powerpoint/2010/main" val="346427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1298575" y="801688"/>
            <a:ext cx="4260850" cy="319563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3"/>
          <p:cNvSpPr>
            <a:spLocks noGrp="1" noChangeArrowheads="1"/>
          </p:cNvSpPr>
          <p:nvPr>
            <p:ph type="body" idx="1"/>
          </p:nvPr>
        </p:nvSpPr>
        <p:spPr bwMode="auto">
          <a:xfrm>
            <a:off x="914400" y="4352942"/>
            <a:ext cx="5029200" cy="336829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dirty="0"/>
          </a:p>
        </p:txBody>
      </p:sp>
    </p:spTree>
    <p:extLst>
      <p:ext uri="{BB962C8B-B14F-4D97-AF65-F5344CB8AC3E}">
        <p14:creationId xmlns:p14="http://schemas.microsoft.com/office/powerpoint/2010/main" val="204679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ATB = aanvraag tot bestelling</a:t>
            </a:r>
          </a:p>
          <a:p>
            <a:endParaRPr lang="nl-BE" dirty="0"/>
          </a:p>
          <a:p>
            <a:r>
              <a:rPr lang="nl-BE" dirty="0"/>
              <a:t>Strategisch</a:t>
            </a:r>
            <a:r>
              <a:rPr lang="nl-BE" baseline="0" dirty="0"/>
              <a:t> formuleren en naleven van inkoopuitgangspunten die zijn afgeleid van de algemene strategie en doelstellingen van de organisatie, ze omvatten het optimaal inrichten van de inkooporganisatie, het beheren van strategische leveranciersrelaties en het bewaken van de inkoopkwaliteit</a:t>
            </a:r>
          </a:p>
          <a:p>
            <a:endParaRPr lang="nl-BE" baseline="0" dirty="0"/>
          </a:p>
          <a:p>
            <a:r>
              <a:rPr lang="nl-BE" baseline="0" dirty="0"/>
              <a:t>Tactische inkoop is het specifiëren van de behoeften, selecteren van leveranciers, contracteren van deze leveranciers…</a:t>
            </a:r>
          </a:p>
          <a:p>
            <a:endParaRPr lang="nl-BE" baseline="0" dirty="0"/>
          </a:p>
          <a:p>
            <a:r>
              <a:rPr lang="nl-BE" baseline="0" dirty="0"/>
              <a:t>Operationele inkoop bestellen en bewaken van bestellingen en nazorg en evaluatie.</a:t>
            </a:r>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9</a:t>
            </a:fld>
            <a:endParaRPr lang="en-US"/>
          </a:p>
        </p:txBody>
      </p:sp>
    </p:spTree>
    <p:extLst>
      <p:ext uri="{BB962C8B-B14F-4D97-AF65-F5344CB8AC3E}">
        <p14:creationId xmlns:p14="http://schemas.microsoft.com/office/powerpoint/2010/main" val="358396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98575" y="801688"/>
            <a:ext cx="4260850" cy="3195637"/>
          </a:xfrm>
          <a:ln cap="flat"/>
        </p:spPr>
      </p:sp>
      <p:sp>
        <p:nvSpPr>
          <p:cNvPr id="11267" name="Rectangle 3"/>
          <p:cNvSpPr>
            <a:spLocks noGrp="1" noChangeArrowheads="1"/>
          </p:cNvSpPr>
          <p:nvPr>
            <p:ph type="body" idx="1"/>
          </p:nvPr>
        </p:nvSpPr>
        <p:spPr>
          <a:ln/>
        </p:spPr>
        <p:txBody>
          <a:bodyPr/>
          <a:lstStyle/>
          <a:p>
            <a:r>
              <a:rPr lang="en-US" dirty="0" err="1"/>
              <a:t>Welke</a:t>
            </a:r>
            <a:r>
              <a:rPr lang="en-US" dirty="0"/>
              <a:t> </a:t>
            </a:r>
            <a:r>
              <a:rPr lang="en-US" dirty="0" err="1"/>
              <a:t>goederen</a:t>
            </a:r>
            <a:r>
              <a:rPr lang="en-US" dirty="0"/>
              <a:t> </a:t>
            </a:r>
            <a:r>
              <a:rPr lang="en-US" dirty="0" err="1"/>
              <a:t>en</a:t>
            </a:r>
            <a:r>
              <a:rPr lang="en-US" dirty="0"/>
              <a:t> </a:t>
            </a:r>
            <a:r>
              <a:rPr lang="en-US" dirty="0" err="1"/>
              <a:t>diensten</a:t>
            </a:r>
            <a:r>
              <a:rPr lang="en-US" dirty="0"/>
              <a:t> </a:t>
            </a:r>
            <a:r>
              <a:rPr lang="en-US" dirty="0" err="1"/>
              <a:t>zijn</a:t>
            </a:r>
            <a:r>
              <a:rPr lang="en-US" dirty="0"/>
              <a:t> </a:t>
            </a:r>
            <a:r>
              <a:rPr lang="en-US" dirty="0" err="1"/>
              <a:t>nodig</a:t>
            </a:r>
            <a:r>
              <a:rPr lang="en-US" dirty="0"/>
              <a:t>,</a:t>
            </a:r>
            <a:r>
              <a:rPr lang="en-US" baseline="0" dirty="0"/>
              <a:t> WAT </a:t>
            </a:r>
            <a:r>
              <a:rPr lang="en-US" baseline="0" dirty="0" err="1"/>
              <a:t>zijn</a:t>
            </a:r>
            <a:r>
              <a:rPr lang="en-US" baseline="0" dirty="0"/>
              <a:t> de </a:t>
            </a:r>
            <a:r>
              <a:rPr lang="en-US" baseline="0" dirty="0" err="1"/>
              <a:t>precieze</a:t>
            </a:r>
            <a:r>
              <a:rPr lang="en-US" baseline="0" dirty="0"/>
              <a:t> </a:t>
            </a:r>
            <a:r>
              <a:rPr lang="en-US" baseline="0" dirty="0" err="1"/>
              <a:t>wensen</a:t>
            </a:r>
            <a:endParaRPr lang="en-US" baseline="0" dirty="0"/>
          </a:p>
          <a:p>
            <a:r>
              <a:rPr lang="en-US" baseline="0" dirty="0" err="1"/>
              <a:t>Bepalen</a:t>
            </a:r>
            <a:r>
              <a:rPr lang="en-US" baseline="0" dirty="0"/>
              <a:t> van de </a:t>
            </a:r>
            <a:r>
              <a:rPr lang="en-US" baseline="0" dirty="0" err="1"/>
              <a:t>behoeft</a:t>
            </a:r>
            <a:r>
              <a:rPr lang="en-US" baseline="0" dirty="0"/>
              <a:t> van de </a:t>
            </a:r>
            <a:r>
              <a:rPr lang="en-US" baseline="0" dirty="0" err="1"/>
              <a:t>gebruiker</a:t>
            </a:r>
            <a:endParaRPr lang="en-US" baseline="0" dirty="0"/>
          </a:p>
          <a:p>
            <a:endParaRPr lang="en-US" baseline="0" dirty="0"/>
          </a:p>
          <a:p>
            <a:r>
              <a:rPr lang="en-US" baseline="0" dirty="0" err="1"/>
              <a:t>Functionele</a:t>
            </a:r>
            <a:r>
              <a:rPr lang="en-US" baseline="0" dirty="0"/>
              <a:t> </a:t>
            </a:r>
            <a:r>
              <a:rPr lang="en-US" baseline="0" dirty="0" err="1"/>
              <a:t>specificatie</a:t>
            </a:r>
            <a:endParaRPr lang="en-US" baseline="0" dirty="0"/>
          </a:p>
          <a:p>
            <a:r>
              <a:rPr lang="en-US" baseline="0" dirty="0" err="1"/>
              <a:t>Beschrijft</a:t>
            </a:r>
            <a:r>
              <a:rPr lang="en-US" baseline="0" dirty="0"/>
              <a:t> de </a:t>
            </a:r>
            <a:r>
              <a:rPr lang="en-US" baseline="0" dirty="0" err="1"/>
              <a:t>funtionaliteit</a:t>
            </a:r>
            <a:r>
              <a:rPr lang="en-US" baseline="0" dirty="0"/>
              <a:t> die </a:t>
            </a:r>
            <a:r>
              <a:rPr lang="en-US" baseline="0" dirty="0" err="1"/>
              <a:t>een</a:t>
            </a:r>
            <a:r>
              <a:rPr lang="en-US" baseline="0" dirty="0"/>
              <a:t> </a:t>
            </a:r>
            <a:r>
              <a:rPr lang="en-US" baseline="0" dirty="0" err="1"/>
              <a:t>dienst</a:t>
            </a:r>
            <a:r>
              <a:rPr lang="en-US" baseline="0" dirty="0"/>
              <a:t> of product </a:t>
            </a:r>
            <a:r>
              <a:rPr lang="en-US" baseline="0" dirty="0" err="1"/>
              <a:t>moet</a:t>
            </a:r>
            <a:r>
              <a:rPr lang="en-US" baseline="0" dirty="0"/>
              <a:t> </a:t>
            </a:r>
            <a:r>
              <a:rPr lang="en-US" baseline="0" dirty="0" err="1"/>
              <a:t>hebben</a:t>
            </a:r>
            <a:r>
              <a:rPr lang="en-US" baseline="0" dirty="0"/>
              <a:t> </a:t>
            </a:r>
            <a:r>
              <a:rPr lang="en-US" baseline="0" dirty="0" err="1"/>
              <a:t>voor</a:t>
            </a:r>
            <a:r>
              <a:rPr lang="en-US" baseline="0" dirty="0"/>
              <a:t> de </a:t>
            </a:r>
            <a:r>
              <a:rPr lang="en-US" baseline="0" dirty="0" err="1"/>
              <a:t>gebruiker</a:t>
            </a:r>
            <a:r>
              <a:rPr lang="en-US" baseline="0" dirty="0"/>
              <a:t>, </a:t>
            </a:r>
            <a:r>
              <a:rPr lang="en-US" baseline="0" dirty="0" err="1"/>
              <a:t>een</a:t>
            </a:r>
            <a:r>
              <a:rPr lang="en-US" baseline="0" dirty="0"/>
              <a:t> </a:t>
            </a:r>
            <a:r>
              <a:rPr lang="en-US" baseline="0" dirty="0" err="1"/>
              <a:t>voorwerp</a:t>
            </a:r>
            <a:r>
              <a:rPr lang="en-US" baseline="0" dirty="0"/>
              <a:t> </a:t>
            </a:r>
            <a:r>
              <a:rPr lang="en-US" baseline="0" dirty="0" err="1"/>
              <a:t>waar</a:t>
            </a:r>
            <a:r>
              <a:rPr lang="en-US" baseline="0" dirty="0"/>
              <a:t> </a:t>
            </a:r>
            <a:r>
              <a:rPr lang="en-US" baseline="0" dirty="0" err="1"/>
              <a:t>ik</a:t>
            </a:r>
            <a:r>
              <a:rPr lang="en-US" baseline="0" dirty="0"/>
              <a:t> </a:t>
            </a:r>
            <a:r>
              <a:rPr lang="en-US" baseline="0" dirty="0" err="1"/>
              <a:t>mee</a:t>
            </a:r>
            <a:r>
              <a:rPr lang="en-US" baseline="0" dirty="0"/>
              <a:t> </a:t>
            </a:r>
            <a:r>
              <a:rPr lang="en-US" baseline="0" dirty="0" err="1"/>
              <a:t>kan</a:t>
            </a:r>
            <a:r>
              <a:rPr lang="en-US" baseline="0" dirty="0"/>
              <a:t> </a:t>
            </a:r>
            <a:r>
              <a:rPr lang="en-US" baseline="0" dirty="0" err="1"/>
              <a:t>schrijven</a:t>
            </a:r>
            <a:endParaRPr lang="en-US" baseline="0" dirty="0"/>
          </a:p>
          <a:p>
            <a:endParaRPr lang="en-US" baseline="0" dirty="0"/>
          </a:p>
          <a:p>
            <a:r>
              <a:rPr lang="en-US" baseline="0" dirty="0" err="1"/>
              <a:t>Technische</a:t>
            </a:r>
            <a:r>
              <a:rPr lang="en-US" baseline="0" dirty="0"/>
              <a:t> </a:t>
            </a:r>
            <a:r>
              <a:rPr lang="en-US" baseline="0" dirty="0" err="1"/>
              <a:t>specificatie</a:t>
            </a:r>
            <a:endParaRPr lang="en-US" baseline="0" dirty="0"/>
          </a:p>
          <a:p>
            <a:r>
              <a:rPr lang="en-US" baseline="0" dirty="0" err="1"/>
              <a:t>Beschrijft</a:t>
            </a:r>
            <a:r>
              <a:rPr lang="en-US" baseline="0" dirty="0"/>
              <a:t> de </a:t>
            </a:r>
            <a:r>
              <a:rPr lang="en-US" baseline="0" dirty="0" err="1"/>
              <a:t>technische</a:t>
            </a:r>
            <a:r>
              <a:rPr lang="en-US" baseline="0" dirty="0"/>
              <a:t> </a:t>
            </a:r>
            <a:r>
              <a:rPr lang="en-US" baseline="0" dirty="0" err="1"/>
              <a:t>eigenschappen</a:t>
            </a:r>
            <a:r>
              <a:rPr lang="en-US" baseline="0" dirty="0"/>
              <a:t> van </a:t>
            </a:r>
            <a:r>
              <a:rPr lang="en-US" baseline="0" dirty="0" err="1"/>
              <a:t>een</a:t>
            </a:r>
            <a:r>
              <a:rPr lang="en-US" baseline="0" dirty="0"/>
              <a:t> product of </a:t>
            </a:r>
            <a:r>
              <a:rPr lang="en-US" baseline="0" dirty="0" err="1"/>
              <a:t>dienst</a:t>
            </a:r>
            <a:r>
              <a:rPr lang="en-US" baseline="0" dirty="0"/>
              <a:t> </a:t>
            </a:r>
            <a:r>
              <a:rPr lang="en-US" baseline="0" dirty="0" err="1"/>
              <a:t>bv</a:t>
            </a:r>
            <a:r>
              <a:rPr lang="en-US" baseline="0" dirty="0"/>
              <a:t> </a:t>
            </a:r>
            <a:r>
              <a:rPr lang="en-US" baseline="0" dirty="0" err="1"/>
              <a:t>een</a:t>
            </a:r>
            <a:r>
              <a:rPr lang="en-US" baseline="0" dirty="0"/>
              <a:t> </a:t>
            </a:r>
            <a:r>
              <a:rPr lang="en-US" baseline="0" dirty="0" err="1"/>
              <a:t>blauwe</a:t>
            </a:r>
            <a:r>
              <a:rPr lang="en-US" baseline="0" dirty="0"/>
              <a:t> pen van </a:t>
            </a:r>
            <a:r>
              <a:rPr lang="en-US" baseline="0" dirty="0" err="1"/>
              <a:t>merk</a:t>
            </a:r>
            <a:r>
              <a:rPr lang="en-US" baseline="0" dirty="0"/>
              <a:t> x met </a:t>
            </a:r>
            <a:r>
              <a:rPr lang="en-US" baseline="0" dirty="0" err="1"/>
              <a:t>een</a:t>
            </a:r>
            <a:r>
              <a:rPr lang="en-US" baseline="0" dirty="0"/>
              <a:t> rode </a:t>
            </a:r>
            <a:r>
              <a:rPr lang="en-US" baseline="0" dirty="0" err="1"/>
              <a:t>dop</a:t>
            </a:r>
            <a:endParaRPr lang="en-US" baseline="0" dirty="0"/>
          </a:p>
        </p:txBody>
      </p:sp>
    </p:spTree>
    <p:extLst>
      <p:ext uri="{BB962C8B-B14F-4D97-AF65-F5344CB8AC3E}">
        <p14:creationId xmlns:p14="http://schemas.microsoft.com/office/powerpoint/2010/main" val="46598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Alleen technische en functionele specificaties</a:t>
            </a:r>
          </a:p>
          <a:p>
            <a:r>
              <a:rPr lang="nl-BE" dirty="0"/>
              <a:t>Geen commerciële en logistieke specificaties</a:t>
            </a:r>
          </a:p>
          <a:p>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11</a:t>
            </a:fld>
            <a:endParaRPr lang="en-US"/>
          </a:p>
        </p:txBody>
      </p:sp>
    </p:spTree>
    <p:extLst>
      <p:ext uri="{BB962C8B-B14F-4D97-AF65-F5344CB8AC3E}">
        <p14:creationId xmlns:p14="http://schemas.microsoft.com/office/powerpoint/2010/main" val="295849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98575" y="801688"/>
            <a:ext cx="4260850" cy="3195637"/>
          </a:xfrm>
          <a:ln cap="flat"/>
        </p:spPr>
      </p:sp>
      <p:sp>
        <p:nvSpPr>
          <p:cNvPr id="11267" name="Rectangle 3"/>
          <p:cNvSpPr>
            <a:spLocks noGrp="1" noChangeArrowheads="1"/>
          </p:cNvSpPr>
          <p:nvPr>
            <p:ph type="body" idx="1"/>
          </p:nvPr>
        </p:nvSpPr>
        <p:spPr>
          <a:ln/>
        </p:spPr>
        <p:txBody>
          <a:bodyPr/>
          <a:lstStyle/>
          <a:p>
            <a:r>
              <a:rPr lang="en-US" dirty="0" err="1"/>
              <a:t>Aan</a:t>
            </a:r>
            <a:r>
              <a:rPr lang="en-US" dirty="0"/>
              <a:t> de hand van </a:t>
            </a:r>
            <a:r>
              <a:rPr lang="en-US" dirty="0" err="1"/>
              <a:t>onderzoek</a:t>
            </a:r>
            <a:r>
              <a:rPr lang="en-US" baseline="0" dirty="0"/>
              <a:t> </a:t>
            </a:r>
            <a:r>
              <a:rPr lang="en-US" baseline="0" dirty="0" err="1"/>
              <a:t>kijken</a:t>
            </a:r>
            <a:r>
              <a:rPr lang="en-US" baseline="0" dirty="0"/>
              <a:t> </a:t>
            </a:r>
            <a:r>
              <a:rPr lang="en-US" baseline="0" dirty="0" err="1"/>
              <a:t>welke</a:t>
            </a:r>
            <a:r>
              <a:rPr lang="en-US" baseline="0" dirty="0"/>
              <a:t> </a:t>
            </a:r>
            <a:r>
              <a:rPr lang="en-US" baseline="0" dirty="0" err="1"/>
              <a:t>leveranciers</a:t>
            </a:r>
            <a:r>
              <a:rPr lang="en-US" baseline="0" dirty="0"/>
              <a:t>, de </a:t>
            </a:r>
            <a:r>
              <a:rPr lang="en-US" baseline="0" dirty="0" err="1"/>
              <a:t>beste</a:t>
            </a:r>
            <a:r>
              <a:rPr lang="en-US" baseline="0" dirty="0"/>
              <a:t> </a:t>
            </a:r>
            <a:r>
              <a:rPr lang="en-US" baseline="0" dirty="0" err="1"/>
              <a:t>producten</a:t>
            </a:r>
            <a:r>
              <a:rPr lang="en-US" baseline="0" dirty="0"/>
              <a:t> </a:t>
            </a:r>
            <a:r>
              <a:rPr lang="en-US" baseline="0" dirty="0" err="1"/>
              <a:t>tegen</a:t>
            </a:r>
            <a:r>
              <a:rPr lang="en-US" baseline="0" dirty="0"/>
              <a:t> de </a:t>
            </a:r>
            <a:r>
              <a:rPr lang="en-US" baseline="0" dirty="0" err="1"/>
              <a:t>beste</a:t>
            </a:r>
            <a:r>
              <a:rPr lang="en-US" baseline="0" dirty="0"/>
              <a:t> </a:t>
            </a:r>
            <a:r>
              <a:rPr lang="en-US" baseline="0" dirty="0" err="1"/>
              <a:t>prijs</a:t>
            </a:r>
            <a:r>
              <a:rPr lang="en-US" baseline="0" dirty="0"/>
              <a:t> </a:t>
            </a:r>
            <a:r>
              <a:rPr lang="en-US" baseline="0" dirty="0" err="1"/>
              <a:t>aanbiedt</a:t>
            </a:r>
            <a:endParaRPr lang="en-US" dirty="0"/>
          </a:p>
        </p:txBody>
      </p:sp>
    </p:spTree>
    <p:extLst>
      <p:ext uri="{BB962C8B-B14F-4D97-AF65-F5344CB8AC3E}">
        <p14:creationId xmlns:p14="http://schemas.microsoft.com/office/powerpoint/2010/main" val="88553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98575" y="801688"/>
            <a:ext cx="4260850" cy="3195637"/>
          </a:xfrm>
          <a:ln cap="flat"/>
        </p:spPr>
      </p:sp>
      <p:sp>
        <p:nvSpPr>
          <p:cNvPr id="11267" name="Rectangle 3"/>
          <p:cNvSpPr>
            <a:spLocks noGrp="1" noChangeArrowheads="1"/>
          </p:cNvSpPr>
          <p:nvPr>
            <p:ph type="body" idx="1"/>
          </p:nvPr>
        </p:nvSpPr>
        <p:spPr>
          <a:ln/>
        </p:spPr>
        <p:txBody>
          <a:bodyPr/>
          <a:lstStyle/>
          <a:p>
            <a:r>
              <a:rPr lang="en-US" dirty="0"/>
              <a:t>Het </a:t>
            </a:r>
            <a:r>
              <a:rPr lang="en-US" dirty="0" err="1"/>
              <a:t>contracteren</a:t>
            </a:r>
            <a:r>
              <a:rPr lang="en-US" baseline="0" dirty="0"/>
              <a:t> van de </a:t>
            </a:r>
            <a:r>
              <a:rPr lang="en-US" baseline="0" dirty="0" err="1"/>
              <a:t>juiste</a:t>
            </a:r>
            <a:r>
              <a:rPr lang="en-US" baseline="0" dirty="0"/>
              <a:t> </a:t>
            </a:r>
            <a:r>
              <a:rPr lang="en-US" baseline="0" dirty="0" err="1"/>
              <a:t>leverancier</a:t>
            </a:r>
            <a:r>
              <a:rPr lang="en-US" baseline="0" dirty="0"/>
              <a:t> + </a:t>
            </a:r>
            <a:r>
              <a:rPr lang="en-US" baseline="0" dirty="0" err="1"/>
              <a:t>onderhandelen</a:t>
            </a:r>
            <a:r>
              <a:rPr lang="en-US" baseline="0" dirty="0"/>
              <a:t> over de </a:t>
            </a:r>
            <a:r>
              <a:rPr lang="en-US" baseline="0" dirty="0" err="1"/>
              <a:t>condities</a:t>
            </a:r>
            <a:endParaRPr lang="en-US" baseline="0" dirty="0"/>
          </a:p>
          <a:p>
            <a:r>
              <a:rPr lang="en-US" baseline="0" dirty="0"/>
              <a:t>Contract is </a:t>
            </a:r>
            <a:r>
              <a:rPr lang="en-US" baseline="0" dirty="0" err="1"/>
              <a:t>een</a:t>
            </a:r>
            <a:r>
              <a:rPr lang="en-US" baseline="0" dirty="0"/>
              <a:t> </a:t>
            </a:r>
            <a:r>
              <a:rPr lang="en-US" baseline="0" dirty="0" err="1"/>
              <a:t>schriftelijk</a:t>
            </a:r>
            <a:r>
              <a:rPr lang="en-US" baseline="0" dirty="0"/>
              <a:t> </a:t>
            </a:r>
            <a:r>
              <a:rPr lang="en-US" baseline="0" dirty="0" err="1"/>
              <a:t>overeenkomst</a:t>
            </a:r>
            <a:r>
              <a:rPr lang="en-US" baseline="0" dirty="0"/>
              <a:t> </a:t>
            </a:r>
            <a:r>
              <a:rPr lang="en-US" baseline="0" dirty="0" err="1"/>
              <a:t>tussen</a:t>
            </a:r>
            <a:r>
              <a:rPr lang="en-US" baseline="0" dirty="0"/>
              <a:t> twee of </a:t>
            </a:r>
            <a:r>
              <a:rPr lang="en-US" baseline="0" dirty="0" err="1"/>
              <a:t>meer</a:t>
            </a:r>
            <a:r>
              <a:rPr lang="en-US" baseline="0" dirty="0"/>
              <a:t> </a:t>
            </a:r>
            <a:r>
              <a:rPr lang="en-US" baseline="0" dirty="0" err="1"/>
              <a:t>partijen</a:t>
            </a:r>
            <a:r>
              <a:rPr lang="en-US" baseline="0" dirty="0"/>
              <a:t> </a:t>
            </a:r>
            <a:r>
              <a:rPr lang="en-US" baseline="0" dirty="0" err="1"/>
              <a:t>voor</a:t>
            </a:r>
            <a:r>
              <a:rPr lang="en-US" baseline="0" dirty="0"/>
              <a:t> het </a:t>
            </a:r>
            <a:r>
              <a:rPr lang="en-US" baseline="0" dirty="0" err="1"/>
              <a:t>leveren</a:t>
            </a:r>
            <a:r>
              <a:rPr lang="en-US" baseline="0" dirty="0"/>
              <a:t> van </a:t>
            </a:r>
            <a:r>
              <a:rPr lang="en-US" baseline="0" dirty="0" err="1"/>
              <a:t>producten</a:t>
            </a:r>
            <a:r>
              <a:rPr lang="en-US" baseline="0" dirty="0"/>
              <a:t> </a:t>
            </a:r>
            <a:r>
              <a:rPr lang="en-US" baseline="0" dirty="0" err="1"/>
              <a:t>en</a:t>
            </a:r>
            <a:r>
              <a:rPr lang="en-US" baseline="0" dirty="0"/>
              <a:t> of </a:t>
            </a:r>
            <a:r>
              <a:rPr lang="en-US" baseline="0" dirty="0" err="1"/>
              <a:t>diensten</a:t>
            </a:r>
            <a:r>
              <a:rPr lang="en-US" baseline="0" dirty="0"/>
              <a:t> door </a:t>
            </a:r>
            <a:r>
              <a:rPr lang="en-US" baseline="0" dirty="0" err="1"/>
              <a:t>een</a:t>
            </a:r>
            <a:r>
              <a:rPr lang="en-US" baseline="0" dirty="0"/>
              <a:t> </a:t>
            </a:r>
            <a:r>
              <a:rPr lang="en-US" baseline="0" dirty="0" err="1"/>
              <a:t>leverancier</a:t>
            </a:r>
            <a:endParaRPr lang="en-US" baseline="0" dirty="0"/>
          </a:p>
          <a:p>
            <a:endParaRPr lang="en-US" dirty="0"/>
          </a:p>
        </p:txBody>
      </p:sp>
    </p:spTree>
    <p:extLst>
      <p:ext uri="{BB962C8B-B14F-4D97-AF65-F5344CB8AC3E}">
        <p14:creationId xmlns:p14="http://schemas.microsoft.com/office/powerpoint/2010/main" val="363664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98575" y="801688"/>
            <a:ext cx="4260850" cy="3195637"/>
          </a:xfrm>
          <a:ln cap="flat"/>
        </p:spPr>
      </p:sp>
      <p:sp>
        <p:nvSpPr>
          <p:cNvPr id="11267" name="Rectangle 3"/>
          <p:cNvSpPr>
            <a:spLocks noGrp="1" noChangeArrowheads="1"/>
          </p:cNvSpPr>
          <p:nvPr>
            <p:ph type="body" idx="1"/>
          </p:nvPr>
        </p:nvSpPr>
        <p:spPr>
          <a:ln/>
        </p:spPr>
        <p:txBody>
          <a:bodyPr/>
          <a:lstStyle/>
          <a:p>
            <a:r>
              <a:rPr lang="en-US" dirty="0"/>
              <a:t>Het </a:t>
            </a:r>
            <a:r>
              <a:rPr lang="en-US" dirty="0" err="1"/>
              <a:t>daadwerkelijk</a:t>
            </a:r>
            <a:r>
              <a:rPr lang="en-US" dirty="0"/>
              <a:t> </a:t>
            </a:r>
            <a:r>
              <a:rPr lang="en-US" dirty="0" err="1"/>
              <a:t>bestellen</a:t>
            </a:r>
            <a:r>
              <a:rPr lang="en-US" dirty="0"/>
              <a:t> van de </a:t>
            </a:r>
            <a:r>
              <a:rPr lang="en-US" dirty="0" err="1"/>
              <a:t>goederen</a:t>
            </a:r>
            <a:r>
              <a:rPr lang="en-US" dirty="0"/>
              <a:t> die </a:t>
            </a:r>
            <a:r>
              <a:rPr lang="en-US" dirty="0" err="1"/>
              <a:t>nodig</a:t>
            </a:r>
            <a:r>
              <a:rPr lang="en-US" dirty="0"/>
              <a:t> </a:t>
            </a:r>
            <a:r>
              <a:rPr lang="en-US" dirty="0" err="1"/>
              <a:t>zijn</a:t>
            </a:r>
            <a:endParaRPr lang="en-US" dirty="0"/>
          </a:p>
          <a:p>
            <a:endParaRPr lang="en-US" dirty="0"/>
          </a:p>
          <a:p>
            <a:r>
              <a:rPr lang="en-US" dirty="0" err="1"/>
              <a:t>Integrale</a:t>
            </a:r>
            <a:r>
              <a:rPr lang="en-US" dirty="0"/>
              <a:t> </a:t>
            </a:r>
            <a:r>
              <a:rPr lang="en-US" dirty="0" err="1"/>
              <a:t>kosten</a:t>
            </a:r>
            <a:r>
              <a:rPr lang="en-US" dirty="0"/>
              <a:t> </a:t>
            </a:r>
            <a:r>
              <a:rPr lang="en-US" dirty="0" err="1"/>
              <a:t>alle</a:t>
            </a:r>
            <a:r>
              <a:rPr lang="en-US" dirty="0"/>
              <a:t> </a:t>
            </a:r>
            <a:r>
              <a:rPr lang="en-US" dirty="0" err="1"/>
              <a:t>kosten</a:t>
            </a:r>
            <a:r>
              <a:rPr lang="en-US" dirty="0"/>
              <a:t> die </a:t>
            </a:r>
            <a:r>
              <a:rPr lang="en-US" dirty="0" err="1"/>
              <a:t>gemaakt</a:t>
            </a:r>
            <a:r>
              <a:rPr lang="en-US" dirty="0"/>
              <a:t> </a:t>
            </a:r>
            <a:r>
              <a:rPr lang="en-US" dirty="0" err="1"/>
              <a:t>moeten</a:t>
            </a:r>
            <a:r>
              <a:rPr lang="en-US" baseline="0" dirty="0"/>
              <a:t> </a:t>
            </a:r>
            <a:r>
              <a:rPr lang="en-US" baseline="0" dirty="0" err="1"/>
              <a:t>worden</a:t>
            </a:r>
            <a:r>
              <a:rPr lang="en-US" baseline="0" dirty="0"/>
              <a:t> om </a:t>
            </a:r>
            <a:r>
              <a:rPr lang="en-US" baseline="0" dirty="0" err="1"/>
              <a:t>een</a:t>
            </a:r>
            <a:r>
              <a:rPr lang="en-US" baseline="0" dirty="0"/>
              <a:t> product of </a:t>
            </a:r>
            <a:r>
              <a:rPr lang="en-US" baseline="0" dirty="0" err="1"/>
              <a:t>dienst</a:t>
            </a:r>
            <a:r>
              <a:rPr lang="en-US" baseline="0" dirty="0"/>
              <a:t> </a:t>
            </a:r>
            <a:r>
              <a:rPr lang="en-US" baseline="0" dirty="0" err="1"/>
              <a:t>te</a:t>
            </a:r>
            <a:r>
              <a:rPr lang="en-US" baseline="0" dirty="0"/>
              <a:t> </a:t>
            </a:r>
            <a:r>
              <a:rPr lang="en-US" baseline="0" dirty="0" err="1"/>
              <a:t>verwerven</a:t>
            </a:r>
            <a:r>
              <a:rPr lang="en-US" baseline="0" dirty="0"/>
              <a:t> -&gt; total cost of ownership  </a:t>
            </a:r>
            <a:r>
              <a:rPr lang="en-US" baseline="0" dirty="0" err="1"/>
              <a:t>niet</a:t>
            </a:r>
            <a:r>
              <a:rPr lang="en-US" baseline="0" dirty="0"/>
              <a:t> </a:t>
            </a:r>
            <a:r>
              <a:rPr lang="en-US" baseline="0" dirty="0" err="1"/>
              <a:t>alleen</a:t>
            </a:r>
            <a:r>
              <a:rPr lang="en-US" baseline="0" dirty="0"/>
              <a:t> de </a:t>
            </a:r>
            <a:r>
              <a:rPr lang="en-US" baseline="0" dirty="0" err="1"/>
              <a:t>inkoopprijs</a:t>
            </a:r>
            <a:endParaRPr lang="en-US" baseline="0" dirty="0"/>
          </a:p>
          <a:p>
            <a:r>
              <a:rPr lang="en-US" baseline="0" dirty="0" err="1"/>
              <a:t>Zie</a:t>
            </a:r>
            <a:r>
              <a:rPr lang="en-US" baseline="0" dirty="0"/>
              <a:t> printer </a:t>
            </a:r>
            <a:r>
              <a:rPr lang="en-US" baseline="0" dirty="0" err="1"/>
              <a:t>inkoopprijs</a:t>
            </a:r>
            <a:r>
              <a:rPr lang="en-US" baseline="0" dirty="0"/>
              <a:t> maar </a:t>
            </a:r>
            <a:r>
              <a:rPr lang="en-US" baseline="0" dirty="0" err="1"/>
              <a:t>nood</a:t>
            </a:r>
            <a:r>
              <a:rPr lang="en-US" baseline="0" dirty="0"/>
              <a:t> </a:t>
            </a:r>
            <a:r>
              <a:rPr lang="en-US" baseline="0" dirty="0" err="1"/>
              <a:t>aan</a:t>
            </a:r>
            <a:r>
              <a:rPr lang="en-US" baseline="0" dirty="0"/>
              <a:t> </a:t>
            </a:r>
            <a:r>
              <a:rPr lang="en-US" baseline="0" dirty="0" err="1"/>
              <a:t>cardrigdes</a:t>
            </a:r>
            <a:r>
              <a:rPr lang="en-US" baseline="0" dirty="0"/>
              <a:t> die heel </a:t>
            </a:r>
            <a:r>
              <a:rPr lang="en-US" baseline="0" dirty="0" err="1"/>
              <a:t>duur</a:t>
            </a:r>
            <a:r>
              <a:rPr lang="en-US" baseline="0" dirty="0"/>
              <a:t> </a:t>
            </a:r>
            <a:r>
              <a:rPr lang="en-US" baseline="0" dirty="0" err="1"/>
              <a:t>kunnen</a:t>
            </a:r>
            <a:r>
              <a:rPr lang="en-US" baseline="0" dirty="0"/>
              <a:t> </a:t>
            </a:r>
            <a:r>
              <a:rPr lang="en-US" baseline="0" dirty="0" err="1"/>
              <a:t>zijn</a:t>
            </a:r>
            <a:endParaRPr lang="en-US" baseline="0" dirty="0"/>
          </a:p>
          <a:p>
            <a:endParaRPr lang="en-US" baseline="0" dirty="0"/>
          </a:p>
          <a:p>
            <a:r>
              <a:rPr lang="nl-NL" sz="1200" b="0" i="0" kern="1200" dirty="0">
                <a:solidFill>
                  <a:schemeClr val="tx1"/>
                </a:solidFill>
                <a:effectLst/>
                <a:latin typeface="Arial" charset="0"/>
                <a:ea typeface="+mn-ea"/>
                <a:cs typeface="+mn-cs"/>
              </a:rPr>
              <a:t>Goedkope printer hebben een lage aanschafwaarde maar vaak weer hele dure inktcartridges. Afhankelijk van de hoeveelheid die geprint wordt is het soms goedkoper om een duurdere printer aan te schaffen.</a:t>
            </a:r>
          </a:p>
          <a:p>
            <a:r>
              <a:rPr lang="nl-NL" sz="1200" b="0" i="0" kern="1200" dirty="0">
                <a:solidFill>
                  <a:schemeClr val="tx1"/>
                </a:solidFill>
                <a:effectLst/>
                <a:latin typeface="Arial" charset="0"/>
                <a:ea typeface="+mn-ea"/>
                <a:cs typeface="+mn-cs"/>
              </a:rPr>
              <a:t>Een super zuinige AAA wasmachine gebruikt wellicht heel weinig energie, maar als je één wasmachine per week draait dan verdien je die zuinigheid nooit terug.</a:t>
            </a:r>
          </a:p>
          <a:p>
            <a:endParaRPr lang="en-US" baseline="0" dirty="0"/>
          </a:p>
          <a:p>
            <a:endParaRPr lang="en-US" dirty="0"/>
          </a:p>
        </p:txBody>
      </p:sp>
    </p:spTree>
    <p:extLst>
      <p:ext uri="{BB962C8B-B14F-4D97-AF65-F5344CB8AC3E}">
        <p14:creationId xmlns:p14="http://schemas.microsoft.com/office/powerpoint/2010/main" val="207638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298575" y="801688"/>
            <a:ext cx="4260850" cy="3195637"/>
          </a:xfrm>
          <a:ln cap="flat"/>
        </p:spPr>
      </p:sp>
      <p:sp>
        <p:nvSpPr>
          <p:cNvPr id="11267" name="Rectangle 3"/>
          <p:cNvSpPr>
            <a:spLocks noGrp="1" noChangeArrowheads="1"/>
          </p:cNvSpPr>
          <p:nvPr>
            <p:ph type="body" idx="1"/>
          </p:nvPr>
        </p:nvSpPr>
        <p:spPr>
          <a:ln/>
        </p:spPr>
        <p:txBody>
          <a:bodyPr/>
          <a:lstStyle/>
          <a:p>
            <a:r>
              <a:rPr lang="en-US" dirty="0" err="1"/>
              <a:t>Bewaken</a:t>
            </a:r>
            <a:r>
              <a:rPr lang="en-US" dirty="0"/>
              <a:t> van de </a:t>
            </a:r>
            <a:r>
              <a:rPr lang="en-US" dirty="0" err="1"/>
              <a:t>leverancier</a:t>
            </a:r>
            <a:r>
              <a:rPr lang="en-US" dirty="0"/>
              <a:t>, </a:t>
            </a:r>
            <a:r>
              <a:rPr lang="en-US" dirty="0" err="1"/>
              <a:t>kijken</a:t>
            </a:r>
            <a:r>
              <a:rPr lang="en-US" baseline="0" dirty="0"/>
              <a:t> </a:t>
            </a:r>
            <a:r>
              <a:rPr lang="en-US" baseline="0" dirty="0" err="1"/>
              <a:t>naar</a:t>
            </a:r>
            <a:r>
              <a:rPr lang="en-US" baseline="0" dirty="0"/>
              <a:t> </a:t>
            </a:r>
            <a:r>
              <a:rPr lang="en-US" baseline="0" dirty="0" err="1"/>
              <a:t>beveiliging</a:t>
            </a:r>
            <a:r>
              <a:rPr lang="en-US" baseline="0" dirty="0"/>
              <a:t> </a:t>
            </a:r>
            <a:r>
              <a:rPr lang="en-US" baseline="0" dirty="0" err="1"/>
              <a:t>en</a:t>
            </a:r>
            <a:r>
              <a:rPr lang="en-US" baseline="0" dirty="0"/>
              <a:t> </a:t>
            </a:r>
            <a:r>
              <a:rPr lang="en-US" baseline="0" dirty="0" err="1"/>
              <a:t>controle</a:t>
            </a:r>
            <a:r>
              <a:rPr lang="en-US" baseline="0" dirty="0"/>
              <a:t> van de </a:t>
            </a:r>
            <a:r>
              <a:rPr lang="en-US" baseline="0" dirty="0" err="1"/>
              <a:t>goederen</a:t>
            </a:r>
            <a:endParaRPr lang="en-US" baseline="0" dirty="0"/>
          </a:p>
          <a:p>
            <a:r>
              <a:rPr lang="en-US" baseline="0" dirty="0"/>
              <a:t>Contract </a:t>
            </a:r>
            <a:r>
              <a:rPr lang="en-US" baseline="0" dirty="0" err="1"/>
              <a:t>en</a:t>
            </a:r>
            <a:r>
              <a:rPr lang="en-US" baseline="0" dirty="0"/>
              <a:t> </a:t>
            </a:r>
            <a:r>
              <a:rPr lang="en-US" baseline="0" dirty="0" err="1"/>
              <a:t>bestelling</a:t>
            </a:r>
            <a:r>
              <a:rPr lang="en-US" baseline="0" dirty="0"/>
              <a:t> </a:t>
            </a:r>
            <a:r>
              <a:rPr lang="en-US" baseline="0" dirty="0" err="1"/>
              <a:t>dienen</a:t>
            </a:r>
            <a:r>
              <a:rPr lang="en-US" baseline="0" dirty="0"/>
              <a:t> </a:t>
            </a:r>
            <a:r>
              <a:rPr lang="en-US" baseline="0" dirty="0" err="1"/>
              <a:t>bewaakt</a:t>
            </a:r>
            <a:r>
              <a:rPr lang="en-US" baseline="0" dirty="0"/>
              <a:t> </a:t>
            </a:r>
            <a:r>
              <a:rPr lang="en-US" baseline="0" dirty="0" err="1"/>
              <a:t>te</a:t>
            </a:r>
            <a:r>
              <a:rPr lang="en-US" baseline="0" dirty="0"/>
              <a:t> </a:t>
            </a:r>
            <a:r>
              <a:rPr lang="en-US" baseline="0" dirty="0" err="1"/>
              <a:t>worden</a:t>
            </a:r>
            <a:endParaRPr lang="en-US" baseline="0" dirty="0"/>
          </a:p>
          <a:p>
            <a:r>
              <a:rPr lang="en-US" baseline="0" dirty="0" err="1"/>
              <a:t>Bijvoorbeeld</a:t>
            </a:r>
            <a:r>
              <a:rPr lang="en-US" baseline="0" dirty="0"/>
              <a:t> </a:t>
            </a:r>
            <a:r>
              <a:rPr lang="en-US" baseline="0" dirty="0" err="1"/>
              <a:t>bestel</a:t>
            </a:r>
            <a:r>
              <a:rPr lang="en-US" baseline="0" dirty="0"/>
              <a:t>, lever </a:t>
            </a:r>
            <a:r>
              <a:rPr lang="en-US" baseline="0" dirty="0" err="1"/>
              <a:t>en</a:t>
            </a:r>
            <a:r>
              <a:rPr lang="en-US" baseline="0" dirty="0"/>
              <a:t> </a:t>
            </a:r>
            <a:r>
              <a:rPr lang="en-US" baseline="0" dirty="0" err="1"/>
              <a:t>betalingscondities</a:t>
            </a:r>
            <a:endParaRPr lang="en-US" baseline="0" dirty="0"/>
          </a:p>
          <a:p>
            <a:r>
              <a:rPr lang="en-US" baseline="0" dirty="0" err="1"/>
              <a:t>Bijvoorbeeld</a:t>
            </a:r>
            <a:r>
              <a:rPr lang="en-US" baseline="0" dirty="0"/>
              <a:t> </a:t>
            </a:r>
            <a:r>
              <a:rPr lang="en-US" baseline="0" dirty="0" err="1"/>
              <a:t>leverdatum</a:t>
            </a:r>
            <a:r>
              <a:rPr lang="en-US" baseline="0" dirty="0"/>
              <a:t> </a:t>
            </a:r>
            <a:r>
              <a:rPr lang="en-US" baseline="0" dirty="0" err="1"/>
              <a:t>en</a:t>
            </a:r>
            <a:r>
              <a:rPr lang="en-US" baseline="0" dirty="0"/>
              <a:t> </a:t>
            </a:r>
            <a:r>
              <a:rPr lang="en-US" baseline="0" dirty="0" err="1"/>
              <a:t>kwaliteit</a:t>
            </a:r>
            <a:endParaRPr lang="en-US" baseline="0" dirty="0"/>
          </a:p>
          <a:p>
            <a:endParaRPr lang="en-US" baseline="0" dirty="0"/>
          </a:p>
          <a:p>
            <a:endParaRPr lang="en-US" dirty="0"/>
          </a:p>
        </p:txBody>
      </p:sp>
    </p:spTree>
    <p:extLst>
      <p:ext uri="{BB962C8B-B14F-4D97-AF65-F5344CB8AC3E}">
        <p14:creationId xmlns:p14="http://schemas.microsoft.com/office/powerpoint/2010/main" val="292925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a:t>
            </a:r>
            <a:r>
              <a:rPr lang="nl-NL" b="1" dirty="0"/>
              <a:t>pakbon</a:t>
            </a:r>
            <a:r>
              <a:rPr lang="nl-NL" dirty="0"/>
              <a:t> is een bij een verzonden </a:t>
            </a:r>
            <a:r>
              <a:rPr lang="nl-NL" dirty="0">
                <a:hlinkClick r:id="rId3" tooltip="Collo"/>
              </a:rPr>
              <a:t>collo</a:t>
            </a:r>
            <a:r>
              <a:rPr lang="nl-NL" dirty="0"/>
              <a:t> gevoegde omschrijving van de inhoud. De pakbon wordt door leveranciers bij de uitlevering van het collo toegevoegd. De pakbon bevat informatie over de in de collo aanwezige producten of materialen en in veel gevallen informatie over de afzender.</a:t>
            </a:r>
            <a:endParaRPr lang="nl-BE" dirty="0"/>
          </a:p>
          <a:p>
            <a:endParaRPr lang="nl-BE" dirty="0"/>
          </a:p>
          <a:p>
            <a:r>
              <a:rPr lang="nl-BE" dirty="0"/>
              <a:t>Ter info: </a:t>
            </a:r>
            <a:r>
              <a:rPr lang="nl-BE" baseline="0" dirty="0"/>
              <a:t> een pakbon is geen vrachtbrief.</a:t>
            </a:r>
          </a:p>
          <a:p>
            <a:r>
              <a:rPr lang="nl-BE" sz="1200" b="0" i="0" kern="1200" dirty="0">
                <a:solidFill>
                  <a:schemeClr val="tx1"/>
                </a:solidFill>
                <a:effectLst/>
                <a:latin typeface="Arial" charset="0"/>
                <a:ea typeface="+mn-ea"/>
                <a:cs typeface="+mn-cs"/>
              </a:rPr>
              <a:t>De vrachtbrief wordt alleen gebruikt als de leverancier het bezorgen van de goederen uitbesteedt aan een vervoersbedrijf. Als de leverancier zelf het transport verzorgt, is er geen vrachtbrief. Een </a:t>
            </a:r>
            <a:r>
              <a:rPr lang="nl-BE" dirty="0"/>
              <a:t>vrachtbrief</a:t>
            </a:r>
            <a:r>
              <a:rPr lang="nl-BE" sz="1200" b="0" i="0" kern="1200" dirty="0">
                <a:solidFill>
                  <a:schemeClr val="tx1"/>
                </a:solidFill>
                <a:effectLst/>
                <a:latin typeface="Arial" charset="0"/>
                <a:ea typeface="+mn-ea"/>
                <a:cs typeface="+mn-cs"/>
              </a:rPr>
              <a:t> is een lijst van de geplaatste bestellingen waarop is ingevuld welke goederen geleverd zijn. Bij aflevering moet aan de hand van de ontvangen vrachtbrief gecontroleerd worden of het aantal colli klopt. De medewerker controleert daarbij ook op zichtbare beschadigingen. </a:t>
            </a:r>
          </a:p>
          <a:p>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Op de vrachtbrief staat het aantal colli vermeld, op de </a:t>
            </a:r>
            <a:r>
              <a:rPr lang="nl-BE" dirty="0"/>
              <a:t>pakbon</a:t>
            </a:r>
            <a:r>
              <a:rPr lang="nl-BE" sz="1200" b="0" i="0" kern="1200" dirty="0">
                <a:solidFill>
                  <a:schemeClr val="tx1"/>
                </a:solidFill>
                <a:effectLst/>
                <a:latin typeface="Arial" charset="0"/>
                <a:ea typeface="+mn-ea"/>
                <a:cs typeface="+mn-cs"/>
              </a:rPr>
              <a:t> van de leverancier staat het aantal geleverde stuks</a:t>
            </a:r>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18</a:t>
            </a:fld>
            <a:endParaRPr lang="en-US"/>
          </a:p>
        </p:txBody>
      </p:sp>
    </p:spTree>
    <p:extLst>
      <p:ext uri="{BB962C8B-B14F-4D97-AF65-F5344CB8AC3E}">
        <p14:creationId xmlns:p14="http://schemas.microsoft.com/office/powerpoint/2010/main" val="4219471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
        <p:nvSpPr>
          <p:cNvPr id="5" name="Tijdelijke aanduiding voor dianummer 28"/>
          <p:cNvSpPr>
            <a:spLocks noGrp="1"/>
          </p:cNvSpPr>
          <p:nvPr>
            <p:ph type="sldNum" sz="quarter" idx="10"/>
          </p:nvPr>
        </p:nvSpPr>
        <p:spPr>
          <a:xfrm>
            <a:off x="8320088" y="1588"/>
            <a:ext cx="747712" cy="365125"/>
          </a:xfrm>
          <a:prstGeom prst="rect">
            <a:avLst/>
          </a:prstGeom>
          <a:solidFill>
            <a:schemeClr val="bg1"/>
          </a:solidFill>
        </p:spPr>
        <p:txBody>
          <a:bodyPr vert="horz" wrap="square" lIns="91440" tIns="45720" rIns="91440" bIns="45720" numCol="1" anchor="t" anchorCtr="0" compatLnSpc="1">
            <a:prstTxWarp prst="textNoShape">
              <a:avLst/>
            </a:prstTxWarp>
          </a:bodyPr>
          <a:lstStyle>
            <a:lvl1pPr algn="r" eaLnBrk="1" hangingPunct="1">
              <a:defRPr>
                <a:solidFill>
                  <a:srgbClr val="2B4A5E"/>
                </a:solidFill>
              </a:defRPr>
            </a:lvl1pPr>
          </a:lstStyle>
          <a:p>
            <a:pPr>
              <a:defRPr/>
            </a:pPr>
            <a:fld id="{25DC0A1C-0799-4875-811C-5B96FB888E61}" type="slidenum">
              <a:rPr lang="en-US" smtClean="0"/>
              <a:pPr>
                <a:defRPr/>
              </a:pPr>
              <a:t>‹nr.›</a:t>
            </a:fld>
            <a:endParaRPr lang="en-US"/>
          </a:p>
        </p:txBody>
      </p:sp>
    </p:spTree>
    <p:extLst>
      <p:ext uri="{BB962C8B-B14F-4D97-AF65-F5344CB8AC3E}">
        <p14:creationId xmlns:p14="http://schemas.microsoft.com/office/powerpoint/2010/main" val="334689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B18AA0F-7E17-41F0-8F39-5CA63A40AADE}" type="slidenum">
              <a:rPr lang="en-US" smtClean="0"/>
              <a:pPr>
                <a:defRPr/>
              </a:pPr>
              <a:t>‹nr.›</a:t>
            </a:fld>
            <a:endParaRPr lang="en-US"/>
          </a:p>
        </p:txBody>
      </p:sp>
    </p:spTree>
    <p:extLst>
      <p:ext uri="{BB962C8B-B14F-4D97-AF65-F5344CB8AC3E}">
        <p14:creationId xmlns:p14="http://schemas.microsoft.com/office/powerpoint/2010/main" val="403572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a:t>Klik om de stijl te bewerken</a:t>
            </a:r>
            <a:endParaRPr lang="nl-BE" dirty="0"/>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4EF2D9B-8187-4886-9365-FB8DEB3AD95A}" type="slidenum">
              <a:rPr lang="en-US" smtClean="0"/>
              <a:pPr>
                <a:defRPr/>
              </a:pPr>
              <a:t>‹nr.›</a:t>
            </a:fld>
            <a:endParaRPr lang="en-US"/>
          </a:p>
        </p:txBody>
      </p:sp>
    </p:spTree>
    <p:extLst>
      <p:ext uri="{BB962C8B-B14F-4D97-AF65-F5344CB8AC3E}">
        <p14:creationId xmlns:p14="http://schemas.microsoft.com/office/powerpoint/2010/main" val="330919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Tijdelijke aanduiding voor dianummer 26"/>
          <p:cNvSpPr>
            <a:spLocks noGrp="1"/>
          </p:cNvSpPr>
          <p:nvPr>
            <p:ph type="sldNum" sz="quarter" idx="10"/>
          </p:nvPr>
        </p:nvSpPr>
        <p:spPr>
          <a:xfrm>
            <a:off x="8382000"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7333DE2-3091-4B22-917C-5354981E24A0}" type="slidenum">
              <a:rPr lang="en-US" smtClean="0"/>
              <a:pPr>
                <a:defRPr/>
              </a:pPr>
              <a:t>‹nr.›</a:t>
            </a:fld>
            <a:endParaRPr lang="en-US"/>
          </a:p>
        </p:txBody>
      </p:sp>
    </p:spTree>
    <p:extLst>
      <p:ext uri="{BB962C8B-B14F-4D97-AF65-F5344CB8AC3E}">
        <p14:creationId xmlns:p14="http://schemas.microsoft.com/office/powerpoint/2010/main" val="334315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827213" y="6443663"/>
            <a:ext cx="2133600" cy="277812"/>
          </a:xfrm>
          <a:prstGeom prst="rect">
            <a:avLst/>
          </a:prstGeom>
        </p:spPr>
        <p:txBody>
          <a:bodyPr/>
          <a:lstStyle>
            <a:lvl1pPr eaLnBrk="1" hangingPunct="1">
              <a:defRPr>
                <a:latin typeface="Arial" pitchFamily="34" charset="0"/>
              </a:defRPr>
            </a:lvl1pPr>
          </a:lstStyle>
          <a:p>
            <a:pPr>
              <a:defRPr/>
            </a:pPr>
            <a:endParaRPr lang="en-US"/>
          </a:p>
        </p:txBody>
      </p:sp>
      <p:sp>
        <p:nvSpPr>
          <p:cNvPr id="3" name="Rectangle 6"/>
          <p:cNvSpPr>
            <a:spLocks noGrp="1" noChangeArrowheads="1"/>
          </p:cNvSpPr>
          <p:nvPr>
            <p:ph type="ftr" sz="quarter" idx="11"/>
          </p:nvPr>
        </p:nvSpPr>
        <p:spPr>
          <a:xfrm>
            <a:off x="5292725" y="6443663"/>
            <a:ext cx="2895600" cy="277812"/>
          </a:xfrm>
          <a:prstGeom prst="rect">
            <a:avLst/>
          </a:prstGeom>
        </p:spPr>
        <p:txBody>
          <a:bodyPr/>
          <a:lstStyle>
            <a:lvl1pPr eaLnBrk="1" hangingPunct="1">
              <a:defRPr>
                <a:latin typeface="Arial" pitchFamily="34" charset="0"/>
              </a:defRPr>
            </a:lvl1pPr>
          </a:lstStyle>
          <a:p>
            <a:pPr>
              <a:defRPr/>
            </a:pPr>
            <a:endParaRPr lang="en-US"/>
          </a:p>
        </p:txBody>
      </p:sp>
      <p:sp>
        <p:nvSpPr>
          <p:cNvPr id="4" name="Rectangle 7"/>
          <p:cNvSpPr>
            <a:spLocks noGrp="1" noChangeArrowheads="1"/>
          </p:cNvSpPr>
          <p:nvPr>
            <p:ph type="sldNum" sz="quarter" idx="12"/>
          </p:nvPr>
        </p:nvSpPr>
        <p:spPr>
          <a:xfrm>
            <a:off x="8361363" y="6443663"/>
            <a:ext cx="649287" cy="2778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BBF6B83-A025-4B9D-8083-80CA8DC0310F}" type="slidenum">
              <a:rPr lang="en-US" smtClean="0"/>
              <a:pPr>
                <a:defRPr/>
              </a:pPr>
              <a:t>‹nr.›</a:t>
            </a:fld>
            <a:endParaRPr lang="en-US"/>
          </a:p>
        </p:txBody>
      </p:sp>
    </p:spTree>
    <p:extLst>
      <p:ext uri="{BB962C8B-B14F-4D97-AF65-F5344CB8AC3E}">
        <p14:creationId xmlns:p14="http://schemas.microsoft.com/office/powerpoint/2010/main" val="177019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Rectangle 5"/>
          <p:cNvSpPr>
            <a:spLocks noGrp="1" noChangeArrowheads="1"/>
          </p:cNvSpPr>
          <p:nvPr>
            <p:ph type="dt" sz="half" idx="10"/>
          </p:nvPr>
        </p:nvSpPr>
        <p:spPr>
          <a:xfrm>
            <a:off x="1827213" y="6443663"/>
            <a:ext cx="2133600" cy="277812"/>
          </a:xfrm>
          <a:prstGeom prst="rect">
            <a:avLst/>
          </a:prstGeom>
          <a:ln/>
        </p:spPr>
        <p:txBody>
          <a:bodyPr/>
          <a:lstStyle>
            <a:lvl1pPr>
              <a:defRPr/>
            </a:lvl1pPr>
          </a:lstStyle>
          <a:p>
            <a:pPr>
              <a:defRPr/>
            </a:pPr>
            <a:endParaRPr lang="en-US"/>
          </a:p>
        </p:txBody>
      </p:sp>
      <p:sp>
        <p:nvSpPr>
          <p:cNvPr id="4" name="Rectangle 6"/>
          <p:cNvSpPr>
            <a:spLocks noGrp="1" noChangeArrowheads="1"/>
          </p:cNvSpPr>
          <p:nvPr>
            <p:ph type="ftr" sz="quarter" idx="11"/>
          </p:nvPr>
        </p:nvSpPr>
        <p:spPr>
          <a:xfrm>
            <a:off x="5292725" y="6443663"/>
            <a:ext cx="2895600" cy="277812"/>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xfrm>
            <a:off x="8361363" y="6443663"/>
            <a:ext cx="649287" cy="277812"/>
          </a:xfrm>
          <a:prstGeom prst="rect">
            <a:avLst/>
          </a:prstGeom>
          <a:ln/>
        </p:spPr>
        <p:txBody>
          <a:bodyPr/>
          <a:lstStyle>
            <a:lvl1pPr>
              <a:defRPr/>
            </a:lvl1pPr>
          </a:lstStyle>
          <a:p>
            <a:pPr>
              <a:defRPr/>
            </a:pPr>
            <a:fld id="{D351A07D-1605-4512-8F03-47CADDD1A050}" type="slidenum">
              <a:rPr lang="en-US"/>
              <a:pPr>
                <a:defRPr/>
              </a:pPr>
              <a:t>‹nr.›</a:t>
            </a:fld>
            <a:endParaRPr lang="en-US"/>
          </a:p>
        </p:txBody>
      </p:sp>
    </p:spTree>
    <p:extLst>
      <p:ext uri="{BB962C8B-B14F-4D97-AF65-F5344CB8AC3E}">
        <p14:creationId xmlns:p14="http://schemas.microsoft.com/office/powerpoint/2010/main" val="266630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2ITF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649826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Lst>
  <p:txStyles>
    <p:titleStyle>
      <a:lvl1pPr algn="l" rtl="0" eaLnBrk="1" fontAlgn="base" hangingPunct="1">
        <a:spcBef>
          <a:spcPct val="0"/>
        </a:spcBef>
        <a:spcAft>
          <a:spcPct val="0"/>
        </a:spcAft>
        <a:defRPr sz="4000" kern="1200">
          <a:solidFill>
            <a:srgbClr val="80B23E"/>
          </a:solidFill>
          <a:latin typeface="+mj-lt"/>
          <a:ea typeface="+mj-ea"/>
          <a:cs typeface="+mj-cs"/>
        </a:defRPr>
      </a:lvl1pPr>
      <a:lvl2pPr algn="l" rtl="0" eaLnBrk="1" fontAlgn="base" hangingPunct="1">
        <a:spcBef>
          <a:spcPct val="0"/>
        </a:spcBef>
        <a:spcAft>
          <a:spcPct val="0"/>
        </a:spcAft>
        <a:defRPr sz="4000">
          <a:solidFill>
            <a:srgbClr val="80B23E"/>
          </a:solidFill>
          <a:latin typeface="Verdana" pitchFamily="34" charset="0"/>
        </a:defRPr>
      </a:lvl2pPr>
      <a:lvl3pPr algn="l" rtl="0" eaLnBrk="1" fontAlgn="base" hangingPunct="1">
        <a:spcBef>
          <a:spcPct val="0"/>
        </a:spcBef>
        <a:spcAft>
          <a:spcPct val="0"/>
        </a:spcAft>
        <a:defRPr sz="4000">
          <a:solidFill>
            <a:srgbClr val="80B23E"/>
          </a:solidFill>
          <a:latin typeface="Verdana" pitchFamily="34" charset="0"/>
        </a:defRPr>
      </a:lvl3pPr>
      <a:lvl4pPr algn="l" rtl="0" eaLnBrk="1" fontAlgn="base" hangingPunct="1">
        <a:spcBef>
          <a:spcPct val="0"/>
        </a:spcBef>
        <a:spcAft>
          <a:spcPct val="0"/>
        </a:spcAft>
        <a:defRPr sz="4000">
          <a:solidFill>
            <a:srgbClr val="80B23E"/>
          </a:solidFill>
          <a:latin typeface="Verdana" pitchFamily="34" charset="0"/>
        </a:defRPr>
      </a:lvl4pPr>
      <a:lvl5pPr algn="l" rtl="0" eaLnBrk="1" fontAlgn="base" hangingPunct="1">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1" fontAlgn="base" hangingPunct="1">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inkoopportal.com/inkoopportal/inkoopkennis/inkoopproc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8.hp.com/be/nl/products/printers/product-detail.html?oid=7835684#!tab=spe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adburdias.nl/leveranciersbeoordeling.htm" TargetMode="Externa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youtube.com/watch?v=eB_1Z6oC5Z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eaLnBrk="1" hangingPunct="1">
              <a:defRPr/>
            </a:pPr>
            <a:r>
              <a:rPr lang="fr-BE" dirty="0" err="1"/>
              <a:t>Businessprocessen</a:t>
            </a:r>
            <a:endParaRPr lang="nl-NL" dirty="0"/>
          </a:p>
        </p:txBody>
      </p:sp>
      <p:sp>
        <p:nvSpPr>
          <p:cNvPr id="6147" name="Ondertitel 2"/>
          <p:cNvSpPr>
            <a:spLocks noGrp="1"/>
          </p:cNvSpPr>
          <p:nvPr>
            <p:ph type="subTitle" idx="1"/>
          </p:nvPr>
        </p:nvSpPr>
        <p:spPr/>
        <p:txBody>
          <a:bodyPr/>
          <a:lstStyle/>
          <a:p>
            <a:pPr marL="63500" eaLnBrk="1" hangingPunct="1"/>
            <a:r>
              <a:rPr lang="fr-BE" dirty="0" err="1"/>
              <a:t>Hoofdstuk</a:t>
            </a:r>
            <a:r>
              <a:rPr lang="fr-BE" dirty="0"/>
              <a:t> 3</a:t>
            </a:r>
            <a:br>
              <a:rPr lang="fr-BE" dirty="0"/>
            </a:br>
            <a:r>
              <a:rPr lang="fr-BE" dirty="0" err="1"/>
              <a:t>Inkopen</a:t>
            </a:r>
            <a:r>
              <a:rPr lang="fr-BE" dirty="0"/>
              <a:t> – </a:t>
            </a:r>
            <a:r>
              <a:rPr lang="fr-BE" dirty="0" err="1"/>
              <a:t>Purchasing</a:t>
            </a:r>
            <a:r>
              <a:rPr lang="fr-BE" dirty="0"/>
              <a:t> – </a:t>
            </a:r>
            <a:r>
              <a:rPr lang="fr-BE" dirty="0" err="1"/>
              <a:t>Procurement</a:t>
            </a:r>
            <a:endParaRPr lang="fr-BE" dirty="0"/>
          </a:p>
          <a:p>
            <a:pPr marL="63500" eaLnBrk="1" hangingPunct="1"/>
            <a:br>
              <a:rPr lang="fr-BE" dirty="0"/>
            </a:br>
            <a:br>
              <a:rPr lang="fr-BE" sz="2000" dirty="0"/>
            </a:br>
            <a:r>
              <a:rPr lang="fr-BE" sz="1600" dirty="0">
                <a:hlinkClick r:id="rId2"/>
              </a:rPr>
              <a:t>http://www.inkoopportal.com/inkoopportal/inkoopkennis/inkoopproces</a:t>
            </a:r>
            <a:endParaRPr lang="nl-NL"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285750" indent="-285750">
              <a:spcBef>
                <a:spcPct val="20000"/>
              </a:spcBef>
              <a:buSzPct val="75000"/>
            </a:pPr>
            <a:r>
              <a:rPr lang="nl-BE" sz="2200" dirty="0"/>
              <a:t>H</a:t>
            </a:r>
            <a:r>
              <a:rPr lang="nl-BE" sz="2200" dirty="0">
                <a:solidFill>
                  <a:schemeClr val="tx1"/>
                </a:solidFill>
              </a:rPr>
              <a:t>et omschrijven van de eigenschappen waaraan het product of dienst moet voldoen:</a:t>
            </a:r>
          </a:p>
          <a:p>
            <a:pPr marL="1008063" lvl="2" indent="-285750">
              <a:spcBef>
                <a:spcPct val="20000"/>
              </a:spcBef>
              <a:buClr>
                <a:schemeClr val="folHlink"/>
              </a:buClr>
              <a:buSzPct val="100000"/>
            </a:pPr>
            <a:r>
              <a:rPr lang="nl-BE" sz="1800" dirty="0"/>
              <a:t>functionele specificatie: gewenste prestaties, output, gebruiksdoel</a:t>
            </a:r>
          </a:p>
          <a:p>
            <a:pPr marL="1008063" lvl="2" indent="-285750">
              <a:spcBef>
                <a:spcPct val="20000"/>
              </a:spcBef>
              <a:buClr>
                <a:schemeClr val="folHlink"/>
              </a:buClr>
              <a:buSzPct val="100000"/>
            </a:pPr>
            <a:r>
              <a:rPr lang="nl-BE" sz="1800" dirty="0"/>
              <a:t>technische specificatie: omgeving, systeem waarbinnen het product dienst moet passen</a:t>
            </a:r>
          </a:p>
          <a:p>
            <a:pPr marL="1008063" lvl="2" indent="-285750">
              <a:spcBef>
                <a:spcPct val="20000"/>
              </a:spcBef>
              <a:buClr>
                <a:schemeClr val="folHlink"/>
              </a:buClr>
              <a:buSzPct val="100000"/>
            </a:pPr>
            <a:r>
              <a:rPr lang="nl-BE" sz="1800" dirty="0"/>
              <a:t>commerciële specificatie: budget, kosten</a:t>
            </a:r>
          </a:p>
          <a:p>
            <a:pPr marL="1008063" lvl="2" indent="-285750">
              <a:spcBef>
                <a:spcPct val="20000"/>
              </a:spcBef>
              <a:buClr>
                <a:schemeClr val="folHlink"/>
              </a:buClr>
              <a:buSzPct val="100000"/>
            </a:pPr>
            <a:r>
              <a:rPr lang="nl-BE" sz="1800" dirty="0"/>
              <a:t>logistieke specificatie: verpakking, eenheid, artikelnummer</a:t>
            </a:r>
            <a:br>
              <a:rPr lang="nl-BE" sz="1800" dirty="0"/>
            </a:br>
            <a:endParaRPr lang="nl-BE" sz="1800" dirty="0"/>
          </a:p>
          <a:p>
            <a:pPr marL="285750" indent="-285750">
              <a:spcBef>
                <a:spcPct val="20000"/>
              </a:spcBef>
              <a:buSzPct val="75000"/>
            </a:pPr>
            <a:r>
              <a:rPr lang="nl-BE" sz="2400" dirty="0"/>
              <a:t>Specificeren is de multifunctionele verantwoordelijkheid van én technologen én gebruikers én inkopers.</a:t>
            </a:r>
          </a:p>
          <a:p>
            <a:endParaRPr lang="nl-BE" sz="3600" dirty="0"/>
          </a:p>
        </p:txBody>
      </p:sp>
      <p:sp>
        <p:nvSpPr>
          <p:cNvPr id="5" name="Titel 4"/>
          <p:cNvSpPr>
            <a:spLocks noGrp="1"/>
          </p:cNvSpPr>
          <p:nvPr>
            <p:ph type="title"/>
          </p:nvPr>
        </p:nvSpPr>
        <p:spPr/>
        <p:txBody>
          <a:bodyPr/>
          <a:lstStyle/>
          <a:p>
            <a:r>
              <a:rPr lang="nl-BE" dirty="0"/>
              <a:t>Fase 1: Specificeren</a:t>
            </a:r>
          </a:p>
        </p:txBody>
      </p:sp>
    </p:spTree>
    <p:extLst>
      <p:ext uri="{BB962C8B-B14F-4D97-AF65-F5344CB8AC3E}">
        <p14:creationId xmlns:p14="http://schemas.microsoft.com/office/powerpoint/2010/main" val="140393090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28596" y="1428736"/>
            <a:ext cx="4575452" cy="5000660"/>
          </a:xfrm>
        </p:spPr>
        <p:txBody>
          <a:bodyPr/>
          <a:lstStyle/>
          <a:p>
            <a:r>
              <a:rPr lang="nl-BE" dirty="0"/>
              <a:t>Bekijk de </a:t>
            </a:r>
            <a:r>
              <a:rPr lang="nl-BE" dirty="0">
                <a:hlinkClick r:id="rId3"/>
              </a:rPr>
              <a:t>productspecificaties </a:t>
            </a:r>
            <a:r>
              <a:rPr lang="nl-BE" dirty="0"/>
              <a:t>van de printer.</a:t>
            </a:r>
          </a:p>
          <a:p>
            <a:r>
              <a:rPr lang="nl-BE" dirty="0"/>
              <a:t>Welke specificaties zijn </a:t>
            </a:r>
          </a:p>
          <a:p>
            <a:pPr lvl="1"/>
            <a:r>
              <a:rPr lang="nl-BE" dirty="0"/>
              <a:t>Functioneel?</a:t>
            </a:r>
          </a:p>
          <a:p>
            <a:pPr lvl="1"/>
            <a:r>
              <a:rPr lang="nl-BE" dirty="0"/>
              <a:t>Technisch?</a:t>
            </a:r>
          </a:p>
          <a:p>
            <a:pPr lvl="1"/>
            <a:r>
              <a:rPr lang="nl-BE" dirty="0"/>
              <a:t>Commercieel?</a:t>
            </a:r>
          </a:p>
          <a:p>
            <a:pPr lvl="1"/>
            <a:r>
              <a:rPr lang="nl-BE" dirty="0"/>
              <a:t>Logistiek?</a:t>
            </a:r>
          </a:p>
          <a:p>
            <a:pPr lvl="1"/>
            <a:endParaRPr lang="nl-BE" dirty="0"/>
          </a:p>
        </p:txBody>
      </p:sp>
      <p:sp>
        <p:nvSpPr>
          <p:cNvPr id="3" name="Titel 2"/>
          <p:cNvSpPr>
            <a:spLocks noGrp="1"/>
          </p:cNvSpPr>
          <p:nvPr>
            <p:ph type="title"/>
          </p:nvPr>
        </p:nvSpPr>
        <p:spPr/>
        <p:txBody>
          <a:bodyPr/>
          <a:lstStyle/>
          <a:p>
            <a:r>
              <a:rPr lang="nl-BE" dirty="0"/>
              <a:t>Fase 1: Specificeren</a:t>
            </a:r>
          </a:p>
        </p:txBody>
      </p:sp>
      <p:pic>
        <p:nvPicPr>
          <p:cNvPr id="5" name="Afbeelding 4"/>
          <p:cNvPicPr>
            <a:picLocks noChangeAspect="1"/>
          </p:cNvPicPr>
          <p:nvPr/>
        </p:nvPicPr>
        <p:blipFill>
          <a:blip r:embed="rId4"/>
          <a:stretch>
            <a:fillRect/>
          </a:stretch>
        </p:blipFill>
        <p:spPr>
          <a:xfrm>
            <a:off x="5004048" y="1428736"/>
            <a:ext cx="3752850" cy="2324100"/>
          </a:xfrm>
          <a:prstGeom prst="rect">
            <a:avLst/>
          </a:prstGeom>
        </p:spPr>
      </p:pic>
      <p:pic>
        <p:nvPicPr>
          <p:cNvPr id="6" name="Afbeelding 5"/>
          <p:cNvPicPr>
            <a:picLocks noChangeAspect="1"/>
          </p:cNvPicPr>
          <p:nvPr/>
        </p:nvPicPr>
        <p:blipFill>
          <a:blip r:embed="rId5"/>
          <a:stretch>
            <a:fillRect/>
          </a:stretch>
        </p:blipFill>
        <p:spPr>
          <a:xfrm>
            <a:off x="6588224" y="3140968"/>
            <a:ext cx="1841718" cy="3421993"/>
          </a:xfrm>
          <a:prstGeom prst="rect">
            <a:avLst/>
          </a:prstGeom>
        </p:spPr>
      </p:pic>
    </p:spTree>
    <p:extLst>
      <p:ext uri="{BB962C8B-B14F-4D97-AF65-F5344CB8AC3E}">
        <p14:creationId xmlns:p14="http://schemas.microsoft.com/office/powerpoint/2010/main" val="249771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sz="2200" dirty="0"/>
              <a:t>Onderzoeken welke leveranciers en dienstverleners op basis van eisen en wensen vastgelegd in selectie- en gunningscriteria het meest in aanmerking komen.</a:t>
            </a:r>
            <a:br>
              <a:rPr lang="nl-BE" sz="2200" dirty="0"/>
            </a:br>
            <a:endParaRPr lang="nl-BE" sz="2200" dirty="0"/>
          </a:p>
          <a:p>
            <a:r>
              <a:rPr lang="nl-BE" sz="2200" dirty="0"/>
              <a:t>Doel is firma’s selecteren die aantoonbaar een kwaliteitssysteem hebben geïmplementeerd. </a:t>
            </a:r>
            <a:br>
              <a:rPr lang="nl-BE" sz="2200" dirty="0"/>
            </a:br>
            <a:endParaRPr lang="nl-BE" sz="2200" dirty="0"/>
          </a:p>
          <a:p>
            <a:r>
              <a:rPr lang="nl-BE" sz="2200" dirty="0"/>
              <a:t>Selecteren leidt tot een vaste </a:t>
            </a:r>
            <a:r>
              <a:rPr lang="nl-BE" sz="2200" dirty="0" err="1"/>
              <a:t>vendorlist</a:t>
            </a:r>
            <a:r>
              <a:rPr lang="nl-BE" sz="2200" dirty="0"/>
              <a:t>.</a:t>
            </a:r>
            <a:br>
              <a:rPr lang="nl-BE" sz="2000" dirty="0"/>
            </a:br>
            <a:endParaRPr lang="nl-BE" sz="2000" dirty="0"/>
          </a:p>
          <a:p>
            <a:r>
              <a:rPr lang="nl-BE" sz="2200" dirty="0"/>
              <a:t>Bij het selectieproces moeten gebruikers, technische specialisten, productiemedewerkers, financiële experts, juristen, marketeers én inkopers betrokken zijn.</a:t>
            </a:r>
          </a:p>
          <a:p>
            <a:endParaRPr lang="nl-BE" sz="2000" dirty="0"/>
          </a:p>
        </p:txBody>
      </p:sp>
      <p:sp>
        <p:nvSpPr>
          <p:cNvPr id="5" name="Titel 4"/>
          <p:cNvSpPr>
            <a:spLocks noGrp="1"/>
          </p:cNvSpPr>
          <p:nvPr>
            <p:ph type="title"/>
          </p:nvPr>
        </p:nvSpPr>
        <p:spPr>
          <a:xfrm>
            <a:off x="1273890" y="260648"/>
            <a:ext cx="7384306" cy="1066800"/>
          </a:xfrm>
        </p:spPr>
        <p:txBody>
          <a:bodyPr/>
          <a:lstStyle/>
          <a:p>
            <a:r>
              <a:rPr lang="nl-BE" dirty="0"/>
              <a:t>Fase 2: Selecteren</a:t>
            </a:r>
          </a:p>
        </p:txBody>
      </p:sp>
    </p:spTree>
    <p:extLst>
      <p:ext uri="{BB962C8B-B14F-4D97-AF65-F5344CB8AC3E}">
        <p14:creationId xmlns:p14="http://schemas.microsoft.com/office/powerpoint/2010/main" val="279973845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Voorbeeld van een </a:t>
            </a:r>
            <a:r>
              <a:rPr lang="nl-BE" dirty="0" err="1"/>
              <a:t>Approved</a:t>
            </a:r>
            <a:r>
              <a:rPr lang="nl-BE" dirty="0"/>
              <a:t> </a:t>
            </a:r>
            <a:r>
              <a:rPr lang="nl-BE" dirty="0" err="1"/>
              <a:t>Vendorlist</a:t>
            </a:r>
            <a:r>
              <a:rPr lang="nl-BE" dirty="0"/>
              <a:t>:</a:t>
            </a:r>
          </a:p>
        </p:txBody>
      </p:sp>
      <p:sp>
        <p:nvSpPr>
          <p:cNvPr id="3" name="Titel 2"/>
          <p:cNvSpPr>
            <a:spLocks noGrp="1"/>
          </p:cNvSpPr>
          <p:nvPr>
            <p:ph type="title"/>
          </p:nvPr>
        </p:nvSpPr>
        <p:spPr/>
        <p:txBody>
          <a:bodyPr/>
          <a:lstStyle/>
          <a:p>
            <a:r>
              <a:rPr lang="nl-BE" dirty="0"/>
              <a:t>Fase 2: Selecteren</a:t>
            </a:r>
          </a:p>
        </p:txBody>
      </p:sp>
      <p:pic>
        <p:nvPicPr>
          <p:cNvPr id="4" name="Afbeelding 3"/>
          <p:cNvPicPr>
            <a:picLocks noChangeAspect="1"/>
          </p:cNvPicPr>
          <p:nvPr/>
        </p:nvPicPr>
        <p:blipFill rotWithShape="1">
          <a:blip r:embed="rId2"/>
          <a:srcRect r="990"/>
          <a:stretch/>
        </p:blipFill>
        <p:spPr>
          <a:xfrm>
            <a:off x="899592" y="2204864"/>
            <a:ext cx="7200800" cy="3715300"/>
          </a:xfrm>
          <a:prstGeom prst="rect">
            <a:avLst/>
          </a:prstGeom>
        </p:spPr>
      </p:pic>
    </p:spTree>
    <p:extLst>
      <p:ext uri="{BB962C8B-B14F-4D97-AF65-F5344CB8AC3E}">
        <p14:creationId xmlns:p14="http://schemas.microsoft.com/office/powerpoint/2010/main" val="147244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sz="2200" dirty="0"/>
              <a:t>Onderhandelen over de vastgelegde specificaties:</a:t>
            </a:r>
          </a:p>
          <a:p>
            <a:pPr marL="962025" lvl="2" indent="-285750"/>
            <a:r>
              <a:rPr lang="nl-BE" sz="1800" dirty="0"/>
              <a:t>technisch</a:t>
            </a:r>
          </a:p>
          <a:p>
            <a:pPr marL="962025" lvl="2" indent="-285750"/>
            <a:r>
              <a:rPr lang="nl-BE" sz="1800" dirty="0"/>
              <a:t>functioneel</a:t>
            </a:r>
          </a:p>
          <a:p>
            <a:pPr marL="962025" lvl="2" indent="-285750"/>
            <a:r>
              <a:rPr lang="nl-BE" sz="1800" dirty="0"/>
              <a:t>commercieel</a:t>
            </a:r>
          </a:p>
          <a:p>
            <a:pPr marL="962025" lvl="2" indent="-285750"/>
            <a:r>
              <a:rPr lang="nl-BE" sz="1800" dirty="0"/>
              <a:t>juridisch</a:t>
            </a:r>
            <a:br>
              <a:rPr lang="nl-BE" sz="1800" dirty="0"/>
            </a:br>
            <a:endParaRPr lang="nl-BE" sz="1800" dirty="0"/>
          </a:p>
          <a:p>
            <a:r>
              <a:rPr lang="nl-BE" sz="2200" dirty="0"/>
              <a:t>Leveringscondities, betalingscondities, afwijkingen rondom de vastgelegde specificaties, doorlooptijd, afroeporders, raamcontracten, prijzen en prijsschommelingen dienen contractueel geregeld te zijn.</a:t>
            </a:r>
          </a:p>
          <a:p>
            <a:pPr marL="411162" lvl="1" indent="0">
              <a:buNone/>
            </a:pPr>
            <a:br>
              <a:rPr lang="nl-BE" sz="2000" dirty="0"/>
            </a:br>
            <a:endParaRPr lang="nl-BE" sz="2000" dirty="0"/>
          </a:p>
        </p:txBody>
      </p:sp>
      <p:sp>
        <p:nvSpPr>
          <p:cNvPr id="5" name="Titel 4"/>
          <p:cNvSpPr>
            <a:spLocks noGrp="1"/>
          </p:cNvSpPr>
          <p:nvPr>
            <p:ph type="title"/>
          </p:nvPr>
        </p:nvSpPr>
        <p:spPr/>
        <p:txBody>
          <a:bodyPr/>
          <a:lstStyle/>
          <a:p>
            <a:r>
              <a:rPr lang="nl-BE" dirty="0"/>
              <a:t>Fase 3: Contracteren</a:t>
            </a:r>
          </a:p>
        </p:txBody>
      </p:sp>
    </p:spTree>
    <p:extLst>
      <p:ext uri="{BB962C8B-B14F-4D97-AF65-F5344CB8AC3E}">
        <p14:creationId xmlns:p14="http://schemas.microsoft.com/office/powerpoint/2010/main" val="298330210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Zie voorbeeld inkoopcontract op Toledo</a:t>
            </a:r>
          </a:p>
          <a:p>
            <a:r>
              <a:rPr lang="nl-BE" dirty="0"/>
              <a:t>Volgende aspecten worden behandeld:</a:t>
            </a:r>
          </a:p>
          <a:p>
            <a:pPr lvl="1"/>
            <a:endParaRPr lang="nl-BE" sz="2000" dirty="0"/>
          </a:p>
          <a:p>
            <a:endParaRPr lang="nl-BE" sz="2000" dirty="0"/>
          </a:p>
        </p:txBody>
      </p:sp>
      <p:sp>
        <p:nvSpPr>
          <p:cNvPr id="3" name="Titel 2"/>
          <p:cNvSpPr>
            <a:spLocks noGrp="1"/>
          </p:cNvSpPr>
          <p:nvPr>
            <p:ph type="title"/>
          </p:nvPr>
        </p:nvSpPr>
        <p:spPr/>
        <p:txBody>
          <a:bodyPr/>
          <a:lstStyle/>
          <a:p>
            <a:r>
              <a:rPr lang="nl-BE" dirty="0"/>
              <a:t>Fase 3: Contracteren</a:t>
            </a:r>
          </a:p>
        </p:txBody>
      </p:sp>
      <p:graphicFrame>
        <p:nvGraphicFramePr>
          <p:cNvPr id="4" name="Tabel 3"/>
          <p:cNvGraphicFramePr>
            <a:graphicFrameLocks noGrp="1"/>
          </p:cNvGraphicFramePr>
          <p:nvPr>
            <p:extLst>
              <p:ext uri="{D42A27DB-BD31-4B8C-83A1-F6EECF244321}">
                <p14:modId xmlns:p14="http://schemas.microsoft.com/office/powerpoint/2010/main" val="3117740270"/>
              </p:ext>
            </p:extLst>
          </p:nvPr>
        </p:nvGraphicFramePr>
        <p:xfrm>
          <a:off x="899592" y="2636912"/>
          <a:ext cx="7416824" cy="3383280"/>
        </p:xfrm>
        <a:graphic>
          <a:graphicData uri="http://schemas.openxmlformats.org/drawingml/2006/table">
            <a:tbl>
              <a:tblPr bandRow="1">
                <a:tableStyleId>{69CF1AB2-1976-4502-BF36-3FF5EA218861}</a:tableStyleId>
              </a:tblPr>
              <a:tblGrid>
                <a:gridCol w="302433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tblGrid>
              <a:tr h="72008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Overdracht van verplichtingen aan 3den</a:t>
                      </a:r>
                      <a:endParaRPr lang="nl-BE" sz="1600"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Prijs Prijsherzieningen</a:t>
                      </a:r>
                    </a:p>
                    <a:p>
                      <a:endParaRPr lang="nl-BE" sz="1600"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Levering en tijdstip van levering</a:t>
                      </a:r>
                    </a:p>
                    <a:p>
                      <a:endParaRPr lang="nl-BE" sz="1600" b="0" dirty="0"/>
                    </a:p>
                  </a:txBody>
                  <a:tcPr/>
                </a:tc>
                <a:extLst>
                  <a:ext uri="{0D108BD9-81ED-4DB2-BD59-A6C34878D82A}">
                    <a16:rowId xmlns:a16="http://schemas.microsoft.com/office/drawing/2014/main" val="10000"/>
                  </a:ext>
                </a:extLst>
              </a:tr>
              <a:tr h="5451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Facturering en betaling</a:t>
                      </a:r>
                    </a:p>
                    <a:p>
                      <a:endParaRPr lang="nl-BE" sz="1600" b="0" dirty="0"/>
                    </a:p>
                  </a:txBody>
                  <a:tcPr/>
                </a:tc>
                <a:tc>
                  <a:txBody>
                    <a:bodyPr/>
                    <a:lstStyle/>
                    <a:p>
                      <a:r>
                        <a:rPr lang="nl-BE" sz="1600" dirty="0"/>
                        <a:t>Verpakking</a:t>
                      </a:r>
                      <a:endParaRPr lang="nl-BE" sz="1600"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Tekortkoming</a:t>
                      </a:r>
                    </a:p>
                    <a:p>
                      <a:endParaRPr lang="nl-BE" sz="1600" b="0" dirty="0"/>
                    </a:p>
                  </a:txBody>
                  <a:tcPr/>
                </a:tc>
                <a:extLst>
                  <a:ext uri="{0D108BD9-81ED-4DB2-BD59-A6C34878D82A}">
                    <a16:rowId xmlns:a16="http://schemas.microsoft.com/office/drawing/2014/main" val="10001"/>
                  </a:ext>
                </a:extLst>
              </a:tr>
              <a:tr h="38884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Documentatie</a:t>
                      </a:r>
                    </a:p>
                    <a:p>
                      <a:endParaRPr lang="nl-BE" sz="1600"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Garantie</a:t>
                      </a:r>
                    </a:p>
                    <a:p>
                      <a:endParaRPr lang="nl-BE" sz="1600" b="0" dirty="0"/>
                    </a:p>
                  </a:txBody>
                  <a:tcPr/>
                </a:tc>
                <a:tc>
                  <a:txBody>
                    <a:bodyPr/>
                    <a:lstStyle/>
                    <a:p>
                      <a:r>
                        <a:rPr lang="nl-BE" sz="1600" dirty="0"/>
                        <a:t>Keuring</a:t>
                      </a:r>
                      <a:endParaRPr lang="nl-BE" sz="1600" b="0" dirty="0"/>
                    </a:p>
                  </a:txBody>
                  <a:tcPr/>
                </a:tc>
                <a:extLst>
                  <a:ext uri="{0D108BD9-81ED-4DB2-BD59-A6C34878D82A}">
                    <a16:rowId xmlns:a16="http://schemas.microsoft.com/office/drawing/2014/main" val="10002"/>
                  </a:ext>
                </a:extLst>
              </a:tr>
              <a:tr h="385787">
                <a:tc>
                  <a:txBody>
                    <a:bodyPr/>
                    <a:lstStyle/>
                    <a:p>
                      <a:r>
                        <a:rPr lang="nl-BE" sz="1600" b="0" dirty="0"/>
                        <a:t>Ontbinding contract</a:t>
                      </a:r>
                    </a:p>
                    <a:p>
                      <a:endParaRPr lang="nl-BE" sz="1600"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Aansprakelijkheid</a:t>
                      </a:r>
                    </a:p>
                    <a:p>
                      <a:endParaRPr lang="nl-BE" sz="1600" b="0" dirty="0"/>
                    </a:p>
                  </a:txBody>
                  <a:tcPr/>
                </a:tc>
                <a:tc>
                  <a:txBody>
                    <a:bodyPr/>
                    <a:lstStyle/>
                    <a:p>
                      <a:r>
                        <a:rPr lang="nl-BE" sz="1600" dirty="0"/>
                        <a:t>Geschillen</a:t>
                      </a:r>
                    </a:p>
                    <a:p>
                      <a:endParaRPr lang="nl-BE" sz="1600" b="0" dirty="0"/>
                    </a:p>
                  </a:txBody>
                  <a:tcPr/>
                </a:tc>
                <a:extLst>
                  <a:ext uri="{0D108BD9-81ED-4DB2-BD59-A6C34878D82A}">
                    <a16:rowId xmlns:a16="http://schemas.microsoft.com/office/drawing/2014/main" val="10003"/>
                  </a:ext>
                </a:extLst>
              </a:tr>
              <a:tr h="59875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Eigendomsoverdracht (</a:t>
                      </a:r>
                      <a:r>
                        <a:rPr lang="nl-BE" sz="1600" dirty="0" err="1"/>
                        <a:t>incotermen</a:t>
                      </a:r>
                      <a:r>
                        <a:rPr lang="nl-BE" sz="1600" dirty="0"/>
                        <a:t>)</a:t>
                      </a:r>
                    </a:p>
                    <a:p>
                      <a:endParaRPr lang="nl-BE" sz="1600" b="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l-BE" sz="1600" dirty="0"/>
                        <a:t>Geheimhouding</a:t>
                      </a:r>
                    </a:p>
                    <a:p>
                      <a:endParaRPr lang="nl-BE" sz="1600" b="0" dirty="0"/>
                    </a:p>
                  </a:txBody>
                  <a:tcPr/>
                </a:tc>
                <a:tc>
                  <a:txBody>
                    <a:bodyPr/>
                    <a:lstStyle/>
                    <a:p>
                      <a:r>
                        <a:rPr lang="nl-BE" sz="1600" dirty="0"/>
                        <a:t>Orde, veiligheid en milieu</a:t>
                      </a:r>
                      <a:endParaRPr lang="nl-BE" sz="1600" b="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101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sz="2000" dirty="0"/>
              <a:t>Interne aanvraag tot bestelling (ATB) omzetten in externe order.</a:t>
            </a:r>
          </a:p>
          <a:p>
            <a:r>
              <a:rPr lang="nl-BE" sz="2000" dirty="0"/>
              <a:t>De opdracht geven aan de leverancier om de gespecificeerde goederen of diensten volgens de in het contract vastgelegde voorwaarden te leveren, ook wel </a:t>
            </a:r>
            <a:r>
              <a:rPr lang="nl-BE" sz="2000" b="1" dirty="0"/>
              <a:t>afroepen</a:t>
            </a:r>
            <a:r>
              <a:rPr lang="nl-BE" sz="2000" dirty="0"/>
              <a:t> genoemd.</a:t>
            </a:r>
          </a:p>
          <a:p>
            <a:r>
              <a:rPr lang="nl-BE" sz="2000" dirty="0"/>
              <a:t>Streven naar minimale integrale kosten - </a:t>
            </a:r>
            <a:r>
              <a:rPr lang="nl-BE" sz="2000" b="1" dirty="0"/>
              <a:t>Total </a:t>
            </a:r>
            <a:r>
              <a:rPr lang="nl-BE" sz="2000" b="1" dirty="0" err="1"/>
              <a:t>Cost</a:t>
            </a:r>
            <a:r>
              <a:rPr lang="nl-BE" sz="2000" b="1" dirty="0"/>
              <a:t> of </a:t>
            </a:r>
            <a:r>
              <a:rPr lang="nl-BE" sz="2000" b="1" dirty="0" err="1"/>
              <a:t>ownership</a:t>
            </a:r>
            <a:r>
              <a:rPr lang="nl-BE" sz="2000" dirty="0"/>
              <a:t>. </a:t>
            </a:r>
            <a:br>
              <a:rPr lang="nl-BE" sz="2000" dirty="0"/>
            </a:br>
            <a:r>
              <a:rPr lang="nl-BE" sz="2000" dirty="0"/>
              <a:t>Integrale kost bestaat uit:</a:t>
            </a:r>
          </a:p>
          <a:p>
            <a:pPr lvl="2"/>
            <a:r>
              <a:rPr lang="nl-BE" sz="1600" dirty="0"/>
              <a:t>bestelkosten</a:t>
            </a:r>
          </a:p>
          <a:p>
            <a:pPr lvl="2"/>
            <a:r>
              <a:rPr lang="nl-BE" sz="1600" dirty="0"/>
              <a:t>transportkosten</a:t>
            </a:r>
          </a:p>
          <a:p>
            <a:pPr lvl="2"/>
            <a:r>
              <a:rPr lang="nl-BE" sz="1600" dirty="0"/>
              <a:t>voorraadkosten</a:t>
            </a:r>
          </a:p>
          <a:p>
            <a:pPr lvl="2"/>
            <a:r>
              <a:rPr lang="nl-BE" sz="1600" dirty="0"/>
              <a:t>handlingkosten</a:t>
            </a:r>
          </a:p>
          <a:p>
            <a:pPr lvl="2"/>
            <a:r>
              <a:rPr lang="nl-BE" sz="1600" dirty="0"/>
              <a:t>systeemkosten</a:t>
            </a:r>
          </a:p>
          <a:p>
            <a:pPr lvl="2"/>
            <a:r>
              <a:rPr lang="nl-BE" sz="1600" dirty="0"/>
              <a:t>administratiekosten</a:t>
            </a:r>
          </a:p>
        </p:txBody>
      </p:sp>
      <p:sp>
        <p:nvSpPr>
          <p:cNvPr id="5" name="Titel 4"/>
          <p:cNvSpPr>
            <a:spLocks noGrp="1"/>
          </p:cNvSpPr>
          <p:nvPr>
            <p:ph type="title"/>
          </p:nvPr>
        </p:nvSpPr>
        <p:spPr/>
        <p:txBody>
          <a:bodyPr/>
          <a:lstStyle/>
          <a:p>
            <a:r>
              <a:rPr lang="nl-BE" dirty="0"/>
              <a:t>Fase 4: Bestellen</a:t>
            </a:r>
          </a:p>
        </p:txBody>
      </p:sp>
    </p:spTree>
    <p:extLst>
      <p:ext uri="{BB962C8B-B14F-4D97-AF65-F5344CB8AC3E}">
        <p14:creationId xmlns:p14="http://schemas.microsoft.com/office/powerpoint/2010/main" val="61522354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sz="2400" dirty="0"/>
              <a:t>Controleren of de gemaakte afspraken in het contract nagekomen worden door de betrokken partijen: kwaliteit, levertijden, verpakking,  prijzen, …</a:t>
            </a:r>
          </a:p>
          <a:p>
            <a:pPr marL="119062" indent="0">
              <a:buNone/>
            </a:pPr>
            <a:endParaRPr lang="nl-BE" sz="2400" dirty="0"/>
          </a:p>
          <a:p>
            <a:r>
              <a:rPr lang="nl-BE" sz="2400" dirty="0"/>
              <a:t>Kwalitatief en kwantitatief vergelijken of de levering overeenkomt met de order. Dit gebeurt door de pakbon (</a:t>
            </a:r>
            <a:r>
              <a:rPr lang="nl-BE" sz="2400" dirty="0" err="1"/>
              <a:t>verzendbon</a:t>
            </a:r>
            <a:r>
              <a:rPr lang="nl-BE" sz="2400" dirty="0"/>
              <a:t>) en de uiteindelijke factuur te vergelijken met de originele order. </a:t>
            </a:r>
          </a:p>
          <a:p>
            <a:endParaRPr lang="nl-BE" sz="2400" dirty="0"/>
          </a:p>
          <a:p>
            <a:pPr marL="411162" lvl="1" indent="0">
              <a:buNone/>
            </a:pPr>
            <a:br>
              <a:rPr lang="nl-BE" sz="1600" dirty="0"/>
            </a:br>
            <a:endParaRPr lang="nl-BE" sz="1600" dirty="0"/>
          </a:p>
        </p:txBody>
      </p:sp>
      <p:sp>
        <p:nvSpPr>
          <p:cNvPr id="5" name="Titel 4"/>
          <p:cNvSpPr>
            <a:spLocks noGrp="1"/>
          </p:cNvSpPr>
          <p:nvPr>
            <p:ph type="title"/>
          </p:nvPr>
        </p:nvSpPr>
        <p:spPr/>
        <p:txBody>
          <a:bodyPr/>
          <a:lstStyle/>
          <a:p>
            <a:r>
              <a:rPr lang="nl-BE" dirty="0"/>
              <a:t>Fase 5: Bewaken</a:t>
            </a:r>
          </a:p>
        </p:txBody>
      </p:sp>
    </p:spTree>
    <p:extLst>
      <p:ext uri="{BB962C8B-B14F-4D97-AF65-F5344CB8AC3E}">
        <p14:creationId xmlns:p14="http://schemas.microsoft.com/office/powerpoint/2010/main" val="67971853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28596" y="1428736"/>
            <a:ext cx="4647460" cy="5000660"/>
          </a:xfrm>
        </p:spPr>
        <p:txBody>
          <a:bodyPr/>
          <a:lstStyle/>
          <a:p>
            <a:pPr marL="109537" indent="0">
              <a:buNone/>
            </a:pPr>
            <a:r>
              <a:rPr lang="nl-BE" dirty="0"/>
              <a:t>Voorbeeld van een pakbon opgemaakt door leverancier Hema bij het </a:t>
            </a:r>
            <a:r>
              <a:rPr lang="nl-BE" dirty="0" err="1"/>
              <a:t>pick</a:t>
            </a:r>
            <a:r>
              <a:rPr lang="nl-BE" dirty="0"/>
              <a:t> </a:t>
            </a:r>
            <a:r>
              <a:rPr lang="nl-BE" dirty="0" err="1"/>
              <a:t>packen</a:t>
            </a:r>
            <a:r>
              <a:rPr lang="nl-BE" dirty="0"/>
              <a:t> van de goederen die op de order van de afnemer staan. </a:t>
            </a:r>
          </a:p>
        </p:txBody>
      </p:sp>
      <p:sp>
        <p:nvSpPr>
          <p:cNvPr id="3" name="Titel 2"/>
          <p:cNvSpPr>
            <a:spLocks noGrp="1"/>
          </p:cNvSpPr>
          <p:nvPr>
            <p:ph type="title"/>
          </p:nvPr>
        </p:nvSpPr>
        <p:spPr/>
        <p:txBody>
          <a:bodyPr/>
          <a:lstStyle/>
          <a:p>
            <a:r>
              <a:rPr lang="nl-BE" dirty="0"/>
              <a:t>Fase 5: Bewaken</a:t>
            </a:r>
          </a:p>
        </p:txBody>
      </p:sp>
      <p:pic>
        <p:nvPicPr>
          <p:cNvPr id="4" name="Afbeelding 3"/>
          <p:cNvPicPr>
            <a:picLocks noChangeAspect="1"/>
          </p:cNvPicPr>
          <p:nvPr/>
        </p:nvPicPr>
        <p:blipFill>
          <a:blip r:embed="rId3"/>
          <a:stretch>
            <a:fillRect/>
          </a:stretch>
        </p:blipFill>
        <p:spPr>
          <a:xfrm>
            <a:off x="5102696" y="1488033"/>
            <a:ext cx="3750399" cy="4882066"/>
          </a:xfrm>
          <a:prstGeom prst="rect">
            <a:avLst/>
          </a:prstGeom>
        </p:spPr>
      </p:pic>
      <p:sp>
        <p:nvSpPr>
          <p:cNvPr id="8" name="PIJL-RECHTS 7"/>
          <p:cNvSpPr/>
          <p:nvPr/>
        </p:nvSpPr>
        <p:spPr>
          <a:xfrm>
            <a:off x="3923928" y="5661248"/>
            <a:ext cx="877416" cy="432048"/>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45199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535892" cy="5000660"/>
          </a:xfrm>
        </p:spPr>
        <p:txBody>
          <a:bodyPr/>
          <a:lstStyle/>
          <a:p>
            <a:r>
              <a:rPr lang="nl-BE" sz="2200" dirty="0"/>
              <a:t>Meten van prestaties van leveranciers: </a:t>
            </a:r>
          </a:p>
          <a:p>
            <a:pPr lvl="2"/>
            <a:r>
              <a:rPr lang="nl-BE" sz="1800" dirty="0"/>
              <a:t>kwaliteit (aantal afkeuringen, aantal niet conform specificaties)</a:t>
            </a:r>
          </a:p>
          <a:p>
            <a:pPr lvl="2"/>
            <a:r>
              <a:rPr lang="nl-BE" sz="1800" dirty="0"/>
              <a:t>leverbetrouwbaarheid (te laat, te vroeg, te veel, te weinig)</a:t>
            </a:r>
          </a:p>
          <a:p>
            <a:pPr lvl="2"/>
            <a:r>
              <a:rPr lang="nl-BE" sz="1800" dirty="0"/>
              <a:t>innoverend vermogen leverancier</a:t>
            </a:r>
          </a:p>
          <a:p>
            <a:r>
              <a:rPr lang="nl-BE" sz="2200" dirty="0"/>
              <a:t>Eventueel claims opstellen indien leveranciers niet aan de verwachte prestaties voldoen.</a:t>
            </a:r>
            <a:endParaRPr lang="nl-BE" sz="1800" dirty="0"/>
          </a:p>
          <a:p>
            <a:r>
              <a:rPr lang="nl-BE" sz="2200" dirty="0"/>
              <a:t>Auditing is een instrument om naast de prestaties ook de processen van de leverancier te toetsen.</a:t>
            </a:r>
          </a:p>
          <a:p>
            <a:r>
              <a:rPr lang="nl-BE" sz="2200" dirty="0"/>
              <a:t>Resultaat van al deze metingen is een ‘</a:t>
            </a:r>
            <a:r>
              <a:rPr lang="nl-BE" sz="2200" dirty="0" err="1"/>
              <a:t>vendorrating</a:t>
            </a:r>
            <a:r>
              <a:rPr lang="nl-BE" sz="2200" dirty="0"/>
              <a:t>’ of een ABC-ranking van de leveranciers.</a:t>
            </a:r>
            <a:endParaRPr lang="nl-BE" sz="2000" dirty="0"/>
          </a:p>
          <a:p>
            <a:r>
              <a:rPr lang="nl-BE" sz="2200" dirty="0"/>
              <a:t>Wanneer een leverancier een slechte rating krijgt, kan een herziening of een stopzetting van het contract nodig zijn.</a:t>
            </a:r>
            <a:br>
              <a:rPr lang="nl-BE" sz="1800" dirty="0"/>
            </a:br>
            <a:endParaRPr lang="nl-BE" sz="1800" dirty="0"/>
          </a:p>
          <a:p>
            <a:endParaRPr lang="nl-BE" sz="1800" dirty="0"/>
          </a:p>
          <a:p>
            <a:pPr marL="411162" lvl="1" indent="0">
              <a:buNone/>
            </a:pPr>
            <a:br>
              <a:rPr lang="nl-BE" sz="1200" dirty="0"/>
            </a:br>
            <a:endParaRPr lang="nl-BE" sz="1800" dirty="0"/>
          </a:p>
        </p:txBody>
      </p:sp>
      <p:sp>
        <p:nvSpPr>
          <p:cNvPr id="5" name="Titel 4"/>
          <p:cNvSpPr>
            <a:spLocks noGrp="1"/>
          </p:cNvSpPr>
          <p:nvPr>
            <p:ph type="title"/>
          </p:nvPr>
        </p:nvSpPr>
        <p:spPr/>
        <p:txBody>
          <a:bodyPr/>
          <a:lstStyle/>
          <a:p>
            <a:r>
              <a:rPr lang="nl-BE" dirty="0"/>
              <a:t>Fase 6: Nazorg</a:t>
            </a:r>
          </a:p>
        </p:txBody>
      </p:sp>
    </p:spTree>
    <p:extLst>
      <p:ext uri="{BB962C8B-B14F-4D97-AF65-F5344CB8AC3E}">
        <p14:creationId xmlns:p14="http://schemas.microsoft.com/office/powerpoint/2010/main" val="311821018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encrypted-tbn1.gstatic.com/images?q=tbn:ANd9GcRkxaeK5m8ijqcxTq2P9PZiwCfQ5ordWji2W_cYU5CBNEnhl7_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24744"/>
            <a:ext cx="6448109" cy="2036245"/>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3"/>
          <a:stretch>
            <a:fillRect/>
          </a:stretch>
        </p:blipFill>
        <p:spPr>
          <a:xfrm>
            <a:off x="1979712" y="3645024"/>
            <a:ext cx="6696744" cy="2077154"/>
          </a:xfrm>
          <a:prstGeom prst="rect">
            <a:avLst/>
          </a:prstGeom>
        </p:spPr>
      </p:pic>
    </p:spTree>
    <p:extLst>
      <p:ext uri="{BB962C8B-B14F-4D97-AF65-F5344CB8AC3E}">
        <p14:creationId xmlns:p14="http://schemas.microsoft.com/office/powerpoint/2010/main" val="381179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6"/>
          <p:cNvPicPr>
            <a:picLocks noGrp="1" noChangeAspect="1"/>
          </p:cNvPicPr>
          <p:nvPr>
            <p:ph idx="1"/>
          </p:nvPr>
        </p:nvPicPr>
        <p:blipFill rotWithShape="1">
          <a:blip r:embed="rId3"/>
          <a:srcRect b="19658"/>
          <a:stretch/>
        </p:blipFill>
        <p:spPr>
          <a:xfrm>
            <a:off x="500209" y="1424292"/>
            <a:ext cx="4419600" cy="3451321"/>
          </a:xfrm>
          <a:prstGeom prst="rect">
            <a:avLst/>
          </a:prstGeom>
        </p:spPr>
      </p:pic>
      <p:sp>
        <p:nvSpPr>
          <p:cNvPr id="3" name="Titel 2"/>
          <p:cNvSpPr>
            <a:spLocks noGrp="1"/>
          </p:cNvSpPr>
          <p:nvPr>
            <p:ph type="title"/>
          </p:nvPr>
        </p:nvSpPr>
        <p:spPr/>
        <p:txBody>
          <a:bodyPr/>
          <a:lstStyle/>
          <a:p>
            <a:r>
              <a:rPr lang="nl-BE" dirty="0"/>
              <a:t>Fase 6: Nazorg</a:t>
            </a:r>
          </a:p>
        </p:txBody>
      </p:sp>
      <p:pic>
        <p:nvPicPr>
          <p:cNvPr id="6" name="Afbeelding 5"/>
          <p:cNvPicPr>
            <a:picLocks noChangeAspect="1"/>
          </p:cNvPicPr>
          <p:nvPr/>
        </p:nvPicPr>
        <p:blipFill>
          <a:blip r:embed="rId4"/>
          <a:stretch>
            <a:fillRect/>
          </a:stretch>
        </p:blipFill>
        <p:spPr>
          <a:xfrm>
            <a:off x="473568" y="4827815"/>
            <a:ext cx="8670432" cy="2000869"/>
          </a:xfrm>
          <a:prstGeom prst="rect">
            <a:avLst/>
          </a:prstGeom>
        </p:spPr>
      </p:pic>
      <p:sp>
        <p:nvSpPr>
          <p:cNvPr id="8" name="Tekstvak 7"/>
          <p:cNvSpPr txBox="1"/>
          <p:nvPr/>
        </p:nvSpPr>
        <p:spPr>
          <a:xfrm>
            <a:off x="5059532" y="2707505"/>
            <a:ext cx="3942041" cy="461665"/>
          </a:xfrm>
          <a:prstGeom prst="rect">
            <a:avLst/>
          </a:prstGeom>
          <a:noFill/>
        </p:spPr>
        <p:txBody>
          <a:bodyPr wrap="none" rtlCol="0">
            <a:spAutoFit/>
          </a:bodyPr>
          <a:lstStyle/>
          <a:p>
            <a:r>
              <a:rPr lang="nl-BE" sz="2400" dirty="0">
                <a:latin typeface="+mj-lt"/>
                <a:hlinkClick r:id="rId5"/>
              </a:rPr>
              <a:t>Leveranciersbeoordeling</a:t>
            </a:r>
            <a:endParaRPr lang="nl-BE" sz="2400" dirty="0">
              <a:latin typeface="+mj-lt"/>
            </a:endParaRPr>
          </a:p>
        </p:txBody>
      </p:sp>
    </p:spTree>
    <p:extLst>
      <p:ext uri="{BB962C8B-B14F-4D97-AF65-F5344CB8AC3E}">
        <p14:creationId xmlns:p14="http://schemas.microsoft.com/office/powerpoint/2010/main" val="2640571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pPr marL="109537" indent="0">
              <a:buNone/>
            </a:pPr>
            <a:r>
              <a:rPr lang="nl-BE" dirty="0"/>
              <a:t>Resultaat beoordeling:</a:t>
            </a:r>
          </a:p>
          <a:p>
            <a:r>
              <a:rPr lang="nl-BE" dirty="0"/>
              <a:t>ABC-ranking van de leverancier</a:t>
            </a:r>
          </a:p>
          <a:p>
            <a:r>
              <a:rPr lang="nl-BE" dirty="0"/>
              <a:t>Voortaan alleen bij leverancier X bestellen als er haast is geboden. Leverancier Y levert beter en goedkoper, maar heeft daarvoor iets meer tijd nodig.</a:t>
            </a:r>
          </a:p>
          <a:p>
            <a:r>
              <a:rPr lang="nl-BE" dirty="0"/>
              <a:t>Materialen van leverancier Z moeten bij ontvangst volledig worden gecontroleerd, voordat ze worden gebruikt.</a:t>
            </a:r>
          </a:p>
          <a:p>
            <a:r>
              <a:rPr lang="nl-BE" dirty="0"/>
              <a:t>Bij leverancier Q mag niet meer besteld worden.</a:t>
            </a:r>
          </a:p>
          <a:p>
            <a:pPr lvl="1"/>
            <a:endParaRPr lang="nl-BE" dirty="0"/>
          </a:p>
          <a:p>
            <a:pPr lvl="1"/>
            <a:endParaRPr lang="nl-BE" dirty="0"/>
          </a:p>
          <a:p>
            <a:pPr lvl="1"/>
            <a:endParaRPr lang="nl-BE" dirty="0"/>
          </a:p>
        </p:txBody>
      </p:sp>
      <p:sp>
        <p:nvSpPr>
          <p:cNvPr id="3" name="Titel 2"/>
          <p:cNvSpPr>
            <a:spLocks noGrp="1"/>
          </p:cNvSpPr>
          <p:nvPr>
            <p:ph type="title"/>
          </p:nvPr>
        </p:nvSpPr>
        <p:spPr/>
        <p:txBody>
          <a:bodyPr/>
          <a:lstStyle/>
          <a:p>
            <a:r>
              <a:rPr lang="nl-BE" dirty="0"/>
              <a:t>Fase 6: Nazorg</a:t>
            </a:r>
          </a:p>
        </p:txBody>
      </p:sp>
    </p:spTree>
    <p:extLst>
      <p:ext uri="{BB962C8B-B14F-4D97-AF65-F5344CB8AC3E}">
        <p14:creationId xmlns:p14="http://schemas.microsoft.com/office/powerpoint/2010/main" val="101183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Het inkoopproces is een bron van fraude!</a:t>
            </a:r>
          </a:p>
          <a:p>
            <a:pPr lvl="2"/>
            <a:r>
              <a:rPr lang="nl-BE" dirty="0"/>
              <a:t>Inkopen </a:t>
            </a:r>
            <a:r>
              <a:rPr lang="nl-BE" dirty="0">
                <a:sym typeface="Wingdings" panose="05000000000000000000" pitchFamily="2" charset="2"/>
              </a:rPr>
              <a:t></a:t>
            </a:r>
            <a:r>
              <a:rPr lang="nl-BE" dirty="0"/>
              <a:t> uitgaande geldstromen.</a:t>
            </a:r>
            <a:br>
              <a:rPr lang="nl-BE" dirty="0"/>
            </a:br>
            <a:endParaRPr lang="nl-BE" dirty="0"/>
          </a:p>
          <a:p>
            <a:r>
              <a:rPr lang="nl-BE" dirty="0"/>
              <a:t>Bij een inkoopproces moet het dus duidelijk zijn wie verantwoordelijk is voor welk resultaat en wie welke activiteiten verricht.</a:t>
            </a:r>
            <a:br>
              <a:rPr lang="nl-BE" dirty="0"/>
            </a:br>
            <a:endParaRPr lang="nl-BE" dirty="0"/>
          </a:p>
          <a:p>
            <a:r>
              <a:rPr lang="nl-BE" dirty="0"/>
              <a:t>Voor het beschrijven van deze taken, bevoegdheden en verantwoordelijkheden gebruikt men de </a:t>
            </a:r>
            <a:r>
              <a:rPr lang="nl-BE" dirty="0">
                <a:solidFill>
                  <a:srgbClr val="C00000"/>
                </a:solidFill>
              </a:rPr>
              <a:t>RASCI/RACI methode</a:t>
            </a:r>
            <a:r>
              <a:rPr lang="nl-BE" dirty="0"/>
              <a:t>.</a:t>
            </a:r>
          </a:p>
          <a:p>
            <a:endParaRPr lang="nl-BE" dirty="0"/>
          </a:p>
        </p:txBody>
      </p:sp>
      <p:sp>
        <p:nvSpPr>
          <p:cNvPr id="3" name="Titel 2"/>
          <p:cNvSpPr>
            <a:spLocks noGrp="1"/>
          </p:cNvSpPr>
          <p:nvPr>
            <p:ph type="title"/>
          </p:nvPr>
        </p:nvSpPr>
        <p:spPr>
          <a:xfrm>
            <a:off x="1259632" y="214313"/>
            <a:ext cx="7704856" cy="1066800"/>
          </a:xfrm>
        </p:spPr>
        <p:txBody>
          <a:bodyPr/>
          <a:lstStyle/>
          <a:p>
            <a:r>
              <a:rPr lang="en-GB" sz="3200" dirty="0"/>
              <a:t>1.4 Het </a:t>
            </a:r>
            <a:r>
              <a:rPr lang="en-GB" sz="3200" dirty="0" err="1"/>
              <a:t>inkoopproces</a:t>
            </a:r>
            <a:r>
              <a:rPr lang="en-GB" sz="3200" dirty="0"/>
              <a:t> &amp; RASCI/RACI</a:t>
            </a:r>
            <a:endParaRPr lang="nl-BE" sz="3200" dirty="0"/>
          </a:p>
        </p:txBody>
      </p:sp>
    </p:spTree>
    <p:extLst>
      <p:ext uri="{BB962C8B-B14F-4D97-AF65-F5344CB8AC3E}">
        <p14:creationId xmlns:p14="http://schemas.microsoft.com/office/powerpoint/2010/main" val="1603656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79512" y="1628800"/>
            <a:ext cx="8607900" cy="5000660"/>
          </a:xfrm>
        </p:spPr>
        <p:txBody>
          <a:bodyPr/>
          <a:lstStyle/>
          <a:p>
            <a:r>
              <a:rPr lang="nl-BE" b="1" dirty="0"/>
              <a:t>RACI of RASCI? </a:t>
            </a:r>
            <a:endParaRPr lang="nl-BE" dirty="0"/>
          </a:p>
          <a:p>
            <a:pPr marL="109537" indent="0">
              <a:buNone/>
            </a:pPr>
            <a:r>
              <a:rPr lang="nl-BE" dirty="0"/>
              <a:t>	Er zijn twee methoden in omloop.</a:t>
            </a:r>
          </a:p>
          <a:p>
            <a:pPr marL="109537" indent="0">
              <a:buNone/>
            </a:pPr>
            <a:r>
              <a:rPr lang="nl-BE" dirty="0"/>
              <a:t>	De RASCI-methode hanteert een extra 	rol </a:t>
            </a:r>
            <a:r>
              <a:rPr lang="nl-BE" dirty="0" err="1"/>
              <a:t>Supportive</a:t>
            </a:r>
            <a:r>
              <a:rPr lang="nl-BE" dirty="0"/>
              <a:t>. </a:t>
            </a:r>
          </a:p>
          <a:p>
            <a:pPr marL="109537" indent="0">
              <a:buNone/>
            </a:pPr>
            <a:endParaRPr lang="nl-BE" dirty="0"/>
          </a:p>
          <a:p>
            <a:r>
              <a:rPr lang="nl-BE" dirty="0" err="1"/>
              <a:t>Responsible</a:t>
            </a:r>
            <a:r>
              <a:rPr lang="nl-BE" dirty="0"/>
              <a:t> – </a:t>
            </a:r>
            <a:r>
              <a:rPr lang="nl-BE" dirty="0" err="1"/>
              <a:t>Accountable</a:t>
            </a:r>
            <a:r>
              <a:rPr lang="nl-BE" dirty="0"/>
              <a:t> –[Support] -</a:t>
            </a:r>
            <a:r>
              <a:rPr lang="nl-BE" dirty="0" err="1"/>
              <a:t>Consulted</a:t>
            </a:r>
            <a:r>
              <a:rPr lang="nl-BE" dirty="0"/>
              <a:t> -</a:t>
            </a:r>
            <a:r>
              <a:rPr lang="nl-BE" dirty="0" err="1"/>
              <a:t>Informed</a:t>
            </a:r>
            <a:r>
              <a:rPr lang="nl-BE" dirty="0"/>
              <a:t>  </a:t>
            </a:r>
          </a:p>
          <a:p>
            <a:endParaRPr lang="nl-BE" dirty="0"/>
          </a:p>
        </p:txBody>
      </p:sp>
      <p:sp>
        <p:nvSpPr>
          <p:cNvPr id="3" name="Titel 2"/>
          <p:cNvSpPr>
            <a:spLocks noGrp="1"/>
          </p:cNvSpPr>
          <p:nvPr>
            <p:ph type="title"/>
          </p:nvPr>
        </p:nvSpPr>
        <p:spPr>
          <a:xfrm>
            <a:off x="1259632" y="214313"/>
            <a:ext cx="7704856" cy="1066800"/>
          </a:xfrm>
        </p:spPr>
        <p:txBody>
          <a:bodyPr/>
          <a:lstStyle/>
          <a:p>
            <a:r>
              <a:rPr lang="en-GB" sz="3200" dirty="0"/>
              <a:t>1.4 Het </a:t>
            </a:r>
            <a:r>
              <a:rPr lang="en-GB" sz="3200" dirty="0" err="1"/>
              <a:t>inkoopproces</a:t>
            </a:r>
            <a:r>
              <a:rPr lang="en-GB" sz="3200" dirty="0"/>
              <a:t> &amp; RASCI/RACI</a:t>
            </a:r>
            <a:endParaRPr lang="nl-BE" sz="3200" dirty="0"/>
          </a:p>
        </p:txBody>
      </p:sp>
    </p:spTree>
    <p:extLst>
      <p:ext uri="{BB962C8B-B14F-4D97-AF65-F5344CB8AC3E}">
        <p14:creationId xmlns:p14="http://schemas.microsoft.com/office/powerpoint/2010/main" val="3253039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3" y="1700808"/>
            <a:ext cx="7405673" cy="4464496"/>
          </a:xfrm>
        </p:spPr>
      </p:pic>
      <p:sp>
        <p:nvSpPr>
          <p:cNvPr id="3" name="Titel 2"/>
          <p:cNvSpPr>
            <a:spLocks noGrp="1"/>
          </p:cNvSpPr>
          <p:nvPr>
            <p:ph type="title"/>
          </p:nvPr>
        </p:nvSpPr>
        <p:spPr>
          <a:xfrm>
            <a:off x="1259632" y="214313"/>
            <a:ext cx="7776864" cy="1066800"/>
          </a:xfrm>
        </p:spPr>
        <p:txBody>
          <a:bodyPr/>
          <a:lstStyle/>
          <a:p>
            <a:r>
              <a:rPr lang="en-GB" sz="3200" dirty="0"/>
              <a:t>1.4 Het </a:t>
            </a:r>
            <a:r>
              <a:rPr lang="en-GB" sz="3200" dirty="0" err="1"/>
              <a:t>inkoopproces</a:t>
            </a:r>
            <a:r>
              <a:rPr lang="en-GB" sz="3200" dirty="0"/>
              <a:t> &amp; RASCI/RACI</a:t>
            </a:r>
            <a:endParaRPr lang="nl-BE" sz="3200" dirty="0"/>
          </a:p>
        </p:txBody>
      </p:sp>
    </p:spTree>
    <p:extLst>
      <p:ext uri="{BB962C8B-B14F-4D97-AF65-F5344CB8AC3E}">
        <p14:creationId xmlns:p14="http://schemas.microsoft.com/office/powerpoint/2010/main" val="325653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626762" y="4581128"/>
            <a:ext cx="4625758" cy="1704252"/>
          </a:xfrm>
        </p:spPr>
        <p:txBody>
          <a:bodyPr/>
          <a:lstStyle/>
          <a:p>
            <a:pPr marL="109537" indent="0">
              <a:buNone/>
            </a:pPr>
            <a:r>
              <a:rPr lang="nl-BE" dirty="0"/>
              <a:t>Vastleggen van verantwoordelijkheden en scheiding van taken gaat fraude tegen!</a:t>
            </a:r>
          </a:p>
        </p:txBody>
      </p:sp>
      <p:sp>
        <p:nvSpPr>
          <p:cNvPr id="25602" name="Rectangle 2"/>
          <p:cNvSpPr>
            <a:spLocks noGrp="1" noChangeArrowheads="1"/>
          </p:cNvSpPr>
          <p:nvPr>
            <p:ph type="title"/>
          </p:nvPr>
        </p:nvSpPr>
        <p:spPr>
          <a:noFill/>
          <a:ln/>
        </p:spPr>
        <p:txBody>
          <a:bodyPr/>
          <a:lstStyle/>
          <a:p>
            <a:r>
              <a:rPr lang="en-GB" sz="2800" dirty="0"/>
              <a:t>1.4 Het </a:t>
            </a:r>
            <a:r>
              <a:rPr lang="en-GB" sz="2800" dirty="0" err="1"/>
              <a:t>inkoopproces</a:t>
            </a:r>
            <a:r>
              <a:rPr lang="en-GB" sz="2800" dirty="0"/>
              <a:t> &amp; RASCI/RACI</a:t>
            </a:r>
            <a:endParaRPr lang="en-GB" sz="2800" dirty="0">
              <a:latin typeface="+mn-lt"/>
            </a:endParaRPr>
          </a:p>
        </p:txBody>
      </p:sp>
      <p:graphicFrame>
        <p:nvGraphicFramePr>
          <p:cNvPr id="25605" name="Object 5"/>
          <p:cNvGraphicFramePr>
            <a:graphicFrameLocks noChangeAspect="1"/>
          </p:cNvGraphicFramePr>
          <p:nvPr/>
        </p:nvGraphicFramePr>
        <p:xfrm>
          <a:off x="914400" y="1600200"/>
          <a:ext cx="3581400" cy="4648200"/>
        </p:xfrm>
        <a:graphic>
          <a:graphicData uri="http://schemas.openxmlformats.org/presentationml/2006/ole">
            <mc:AlternateContent xmlns:mc="http://schemas.openxmlformats.org/markup-compatibility/2006">
              <mc:Choice xmlns:v="urn:schemas-microsoft-com:vml" Requires="v">
                <p:oleObj spid="_x0000_s2150" name="Worksheet" r:id="rId4" imgW="4467510" imgH="7277363" progId="Excel.Sheet.8">
                  <p:embed/>
                </p:oleObj>
              </mc:Choice>
              <mc:Fallback>
                <p:oleObj name="Worksheet" r:id="rId4" imgW="4467510" imgH="727736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3581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1244073653"/>
              </p:ext>
            </p:extLst>
          </p:nvPr>
        </p:nvGraphicFramePr>
        <p:xfrm>
          <a:off x="4499992" y="2348880"/>
          <a:ext cx="4467225" cy="1855837"/>
        </p:xfrm>
        <a:graphic>
          <a:graphicData uri="http://schemas.openxmlformats.org/presentationml/2006/ole">
            <mc:AlternateContent xmlns:mc="http://schemas.openxmlformats.org/markup-compatibility/2006">
              <mc:Choice xmlns:v="urn:schemas-microsoft-com:vml" Requires="v">
                <p:oleObj spid="_x0000_s2151" name="Worksheet" r:id="rId6" imgW="4467510" imgH="1457635" progId="Excel.Sheet.8">
                  <p:embed/>
                </p:oleObj>
              </mc:Choice>
              <mc:Fallback>
                <p:oleObj name="Worksheet" r:id="rId6" imgW="4467510" imgH="1457635"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2348880"/>
                        <a:ext cx="4467225" cy="18558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037683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descr="kraljic_matrix.jpg"/>
          <p:cNvPicPr>
            <a:picLocks noGrp="1" noChangeAspect="1"/>
          </p:cNvPicPr>
          <p:nvPr>
            <p:ph idx="1"/>
          </p:nvPr>
        </p:nvPicPr>
        <p:blipFill>
          <a:blip r:embed="rId2"/>
          <a:stretch>
            <a:fillRect/>
          </a:stretch>
        </p:blipFill>
        <p:spPr>
          <a:xfrm>
            <a:off x="857224" y="1285860"/>
            <a:ext cx="7358114" cy="4915846"/>
          </a:xfrm>
        </p:spPr>
      </p:pic>
      <p:sp>
        <p:nvSpPr>
          <p:cNvPr id="2" name="Titel 1"/>
          <p:cNvSpPr>
            <a:spLocks noGrp="1"/>
          </p:cNvSpPr>
          <p:nvPr>
            <p:ph type="title"/>
          </p:nvPr>
        </p:nvSpPr>
        <p:spPr/>
        <p:txBody>
          <a:bodyPr/>
          <a:lstStyle/>
          <a:p>
            <a:r>
              <a:rPr lang="nl-BE" dirty="0"/>
              <a:t>2. Inkoop en strategie</a:t>
            </a:r>
            <a:endParaRPr lang="nl-NL"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descr="kraljic_matrix.jpg"/>
          <p:cNvPicPr>
            <a:picLocks noGrp="1" noChangeAspect="1"/>
          </p:cNvPicPr>
          <p:nvPr>
            <p:ph idx="1"/>
          </p:nvPr>
        </p:nvPicPr>
        <p:blipFill>
          <a:blip r:embed="rId2"/>
          <a:stretch>
            <a:fillRect/>
          </a:stretch>
        </p:blipFill>
        <p:spPr>
          <a:xfrm>
            <a:off x="857224" y="1285860"/>
            <a:ext cx="7358114" cy="4915846"/>
          </a:xfrm>
        </p:spPr>
      </p:pic>
      <p:sp>
        <p:nvSpPr>
          <p:cNvPr id="2" name="Titel 1"/>
          <p:cNvSpPr>
            <a:spLocks noGrp="1"/>
          </p:cNvSpPr>
          <p:nvPr>
            <p:ph type="title"/>
          </p:nvPr>
        </p:nvSpPr>
        <p:spPr/>
        <p:txBody>
          <a:bodyPr/>
          <a:lstStyle/>
          <a:p>
            <a:r>
              <a:rPr lang="nl-BE" dirty="0"/>
              <a:t>2. Inkoop en strategie</a:t>
            </a:r>
            <a:endParaRPr lang="nl-NL" dirty="0"/>
          </a:p>
        </p:txBody>
      </p:sp>
      <p:sp>
        <p:nvSpPr>
          <p:cNvPr id="5" name="Rechthoek 4"/>
          <p:cNvSpPr/>
          <p:nvPr/>
        </p:nvSpPr>
        <p:spPr>
          <a:xfrm>
            <a:off x="1571604" y="2000240"/>
            <a:ext cx="3071834" cy="1500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solidFill>
                  <a:schemeClr val="tx1"/>
                </a:solidFill>
              </a:rPr>
              <a:t>?</a:t>
            </a:r>
            <a:endParaRPr lang="nl-NL" sz="3200" dirty="0">
              <a:solidFill>
                <a:schemeClr val="tx1"/>
              </a:solidFill>
            </a:endParaRPr>
          </a:p>
        </p:txBody>
      </p:sp>
      <p:sp>
        <p:nvSpPr>
          <p:cNvPr id="6" name="Rechthoek 5"/>
          <p:cNvSpPr/>
          <p:nvPr/>
        </p:nvSpPr>
        <p:spPr>
          <a:xfrm>
            <a:off x="4786314" y="2000240"/>
            <a:ext cx="3357586" cy="15001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solidFill>
                  <a:schemeClr val="tx1"/>
                </a:solidFill>
              </a:rPr>
              <a:t>?</a:t>
            </a:r>
            <a:endParaRPr lang="nl-NL" sz="3200" dirty="0">
              <a:solidFill>
                <a:schemeClr val="tx1"/>
              </a:solidFill>
            </a:endParaRPr>
          </a:p>
        </p:txBody>
      </p:sp>
      <p:sp>
        <p:nvSpPr>
          <p:cNvPr id="7" name="Rechthoek 6"/>
          <p:cNvSpPr/>
          <p:nvPr/>
        </p:nvSpPr>
        <p:spPr>
          <a:xfrm>
            <a:off x="1571604" y="3857628"/>
            <a:ext cx="3071834"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solidFill>
                  <a:schemeClr val="tx1"/>
                </a:solidFill>
              </a:rPr>
              <a:t>?</a:t>
            </a:r>
            <a:endParaRPr lang="nl-NL" dirty="0">
              <a:solidFill>
                <a:schemeClr val="tx1"/>
              </a:solidFill>
            </a:endParaRPr>
          </a:p>
        </p:txBody>
      </p:sp>
      <p:sp>
        <p:nvSpPr>
          <p:cNvPr id="8" name="Rechthoek 7"/>
          <p:cNvSpPr/>
          <p:nvPr/>
        </p:nvSpPr>
        <p:spPr>
          <a:xfrm>
            <a:off x="4786314" y="3857628"/>
            <a:ext cx="3071834"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solidFill>
                  <a:schemeClr val="tx1"/>
                </a:solidFill>
              </a:rPr>
              <a:t>?</a:t>
            </a:r>
            <a:endParaRPr lang="nl-NL"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BE" sz="3600" dirty="0"/>
              <a:t>3.  </a:t>
            </a:r>
            <a:r>
              <a:rPr lang="fr-BE" sz="3600" dirty="0" err="1"/>
              <a:t>Het</a:t>
            </a:r>
            <a:r>
              <a:rPr lang="fr-BE" sz="3600" dirty="0"/>
              <a:t> </a:t>
            </a:r>
            <a:r>
              <a:rPr lang="fr-BE" sz="3600" dirty="0" err="1"/>
              <a:t>inkoopproces</a:t>
            </a:r>
            <a:r>
              <a:rPr lang="fr-BE" sz="3600" dirty="0"/>
              <a:t> in BPMN</a:t>
            </a:r>
            <a:endParaRPr lang="nl-NL" sz="3600" dirty="0"/>
          </a:p>
        </p:txBody>
      </p:sp>
      <p:pic>
        <p:nvPicPr>
          <p:cNvPr id="103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b="13896"/>
          <a:stretch/>
        </p:blipFill>
        <p:spPr bwMode="auto">
          <a:xfrm>
            <a:off x="292110" y="1412776"/>
            <a:ext cx="8269827" cy="5323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419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BE" sz="3600" dirty="0"/>
              <a:t>3.  </a:t>
            </a:r>
            <a:r>
              <a:rPr lang="fr-BE" sz="3600" dirty="0" err="1"/>
              <a:t>Het</a:t>
            </a:r>
            <a:r>
              <a:rPr lang="fr-BE" sz="3600" dirty="0"/>
              <a:t> </a:t>
            </a:r>
            <a:r>
              <a:rPr lang="fr-BE" sz="3600" dirty="0" err="1"/>
              <a:t>inkoopproces</a:t>
            </a:r>
            <a:r>
              <a:rPr lang="fr-BE" sz="3600" dirty="0"/>
              <a:t> in BPMN</a:t>
            </a:r>
            <a:endParaRPr lang="nl-NL"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41120"/>
            <a:ext cx="6984776" cy="417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45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623887" indent="-514350">
              <a:buFont typeface="+mj-lt"/>
              <a:buAutoNum type="arabicPeriod"/>
            </a:pPr>
            <a:r>
              <a:rPr lang="nl-BE" dirty="0"/>
              <a:t>Het inkoopproces: </a:t>
            </a:r>
          </a:p>
          <a:p>
            <a:pPr marL="1181100" lvl="2" indent="-514350"/>
            <a:r>
              <a:rPr lang="nl-BE" dirty="0"/>
              <a:t>1.1 Terminologie</a:t>
            </a:r>
          </a:p>
          <a:p>
            <a:pPr marL="1181100" lvl="2" indent="-514350"/>
            <a:r>
              <a:rPr lang="nl-BE" dirty="0"/>
              <a:t>1.2 Definitie</a:t>
            </a:r>
          </a:p>
          <a:p>
            <a:pPr marL="1181100" lvl="2" indent="-514350"/>
            <a:r>
              <a:rPr lang="nl-BE" dirty="0"/>
              <a:t>1.3 6 fasen</a:t>
            </a:r>
          </a:p>
          <a:p>
            <a:pPr marL="1181100" lvl="2" indent="-514350"/>
            <a:r>
              <a:rPr lang="nl-BE" dirty="0"/>
              <a:t>1.4 RASCI</a:t>
            </a:r>
          </a:p>
          <a:p>
            <a:pPr marL="623887" indent="-514350">
              <a:buFont typeface="+mj-lt"/>
              <a:buAutoNum type="arabicPeriod"/>
            </a:pPr>
            <a:r>
              <a:rPr lang="nl-BE" dirty="0"/>
              <a:t>Inkoop en strategie: de </a:t>
            </a:r>
            <a:r>
              <a:rPr lang="nl-BE" dirty="0" err="1"/>
              <a:t>Kraljic</a:t>
            </a:r>
            <a:r>
              <a:rPr lang="nl-BE" dirty="0"/>
              <a:t>-matrix</a:t>
            </a:r>
          </a:p>
          <a:p>
            <a:pPr marL="623887" indent="-514350">
              <a:buFont typeface="+mj-lt"/>
              <a:buAutoNum type="arabicPeriod"/>
            </a:pPr>
            <a:r>
              <a:rPr lang="nl-BE" dirty="0"/>
              <a:t>Het inkoopproces in BPMN</a:t>
            </a:r>
          </a:p>
          <a:p>
            <a:pPr marL="623887" indent="-514350">
              <a:buFont typeface="+mj-lt"/>
              <a:buAutoNum type="arabicPeriod"/>
            </a:pPr>
            <a:r>
              <a:rPr lang="nl-BE" dirty="0"/>
              <a:t>Link met andere processen</a:t>
            </a:r>
          </a:p>
          <a:p>
            <a:pPr marL="623887" indent="-514350">
              <a:buFont typeface="+mj-lt"/>
              <a:buAutoNum type="arabicPeriod"/>
            </a:pPr>
            <a:r>
              <a:rPr lang="nl-BE" dirty="0"/>
              <a:t>Business Research</a:t>
            </a:r>
            <a:endParaRPr lang="nl-NL" dirty="0"/>
          </a:p>
        </p:txBody>
      </p:sp>
      <p:sp>
        <p:nvSpPr>
          <p:cNvPr id="2" name="Titel 1"/>
          <p:cNvSpPr>
            <a:spLocks noGrp="1"/>
          </p:cNvSpPr>
          <p:nvPr>
            <p:ph type="title"/>
          </p:nvPr>
        </p:nvSpPr>
        <p:spPr/>
        <p:txBody>
          <a:bodyPr/>
          <a:lstStyle/>
          <a:p>
            <a:r>
              <a:rPr lang="nl-BE" dirty="0"/>
              <a:t>Overzicht</a:t>
            </a:r>
            <a:endParaRPr lang="nl-NL"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332656"/>
            <a:ext cx="2304256" cy="267637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nl-NL"/>
          </a:p>
        </p:txBody>
      </p:sp>
      <p:sp>
        <p:nvSpPr>
          <p:cNvPr id="2" name="Titel 1"/>
          <p:cNvSpPr>
            <a:spLocks noGrp="1"/>
          </p:cNvSpPr>
          <p:nvPr>
            <p:ph type="title"/>
          </p:nvPr>
        </p:nvSpPr>
        <p:spPr/>
        <p:txBody>
          <a:bodyPr/>
          <a:lstStyle/>
          <a:p>
            <a:r>
              <a:rPr lang="fr-BE" sz="3600" dirty="0"/>
              <a:t>3.  </a:t>
            </a:r>
            <a:r>
              <a:rPr lang="fr-BE" sz="3600" dirty="0" err="1"/>
              <a:t>Het</a:t>
            </a:r>
            <a:r>
              <a:rPr lang="fr-BE" sz="3600" dirty="0"/>
              <a:t> </a:t>
            </a:r>
            <a:r>
              <a:rPr lang="fr-BE" sz="3600" dirty="0" err="1"/>
              <a:t>inkoopproces</a:t>
            </a:r>
            <a:r>
              <a:rPr lang="fr-BE" sz="3600" dirty="0"/>
              <a:t> in BPMN</a:t>
            </a:r>
            <a:endParaRPr lang="nl-NL" sz="3600" dirty="0"/>
          </a:p>
        </p:txBody>
      </p:sp>
      <p:pic>
        <p:nvPicPr>
          <p:cNvPr id="1026" name="Picture 2" descr="C:\KHK\1011 Businessprocessen met SAP\1011 Presentaties\H4 Inkopen\BPM Modellering\Inkoopor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94" y="1315026"/>
            <a:ext cx="8546685" cy="553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384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endParaRPr lang="nl-NL"/>
          </a:p>
        </p:txBody>
      </p:sp>
      <p:sp>
        <p:nvSpPr>
          <p:cNvPr id="2" name="Titel 1"/>
          <p:cNvSpPr>
            <a:spLocks noGrp="1"/>
          </p:cNvSpPr>
          <p:nvPr>
            <p:ph type="title"/>
          </p:nvPr>
        </p:nvSpPr>
        <p:spPr/>
        <p:txBody>
          <a:bodyPr/>
          <a:lstStyle/>
          <a:p>
            <a:r>
              <a:rPr lang="fr-BE" sz="3600" dirty="0"/>
              <a:t>3.  </a:t>
            </a:r>
            <a:r>
              <a:rPr lang="fr-BE" sz="3600" dirty="0" err="1"/>
              <a:t>Het</a:t>
            </a:r>
            <a:r>
              <a:rPr lang="fr-BE" sz="3600" dirty="0"/>
              <a:t> </a:t>
            </a:r>
            <a:r>
              <a:rPr lang="fr-BE" sz="3600" dirty="0" err="1"/>
              <a:t>inkoopproces</a:t>
            </a:r>
            <a:r>
              <a:rPr lang="fr-BE" sz="3600" dirty="0"/>
              <a:t> in BPMN</a:t>
            </a:r>
            <a:endParaRPr lang="nl-NL" sz="36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5775"/>
          <a:stretch/>
        </p:blipFill>
        <p:spPr bwMode="auto">
          <a:xfrm>
            <a:off x="395536" y="1196753"/>
            <a:ext cx="7632848" cy="551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790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43013" y="214313"/>
            <a:ext cx="7865491" cy="1066800"/>
          </a:xfrm>
        </p:spPr>
        <p:txBody>
          <a:bodyPr/>
          <a:lstStyle/>
          <a:p>
            <a:r>
              <a:rPr lang="nl-BE" dirty="0"/>
              <a:t>4. Link met andere processen</a:t>
            </a:r>
            <a:endParaRPr lang="nl-NL" dirty="0"/>
          </a:p>
        </p:txBody>
      </p:sp>
      <p:pic>
        <p:nvPicPr>
          <p:cNvPr id="1027" name="Picture 3"/>
          <p:cNvPicPr>
            <a:picLocks noChangeAspect="1" noChangeArrowheads="1"/>
          </p:cNvPicPr>
          <p:nvPr/>
        </p:nvPicPr>
        <p:blipFill>
          <a:blip r:embed="rId2"/>
          <a:srcRect/>
          <a:stretch>
            <a:fillRect/>
          </a:stretch>
        </p:blipFill>
        <p:spPr bwMode="auto">
          <a:xfrm>
            <a:off x="184694" y="2357430"/>
            <a:ext cx="8745024" cy="287179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inhoud 4"/>
          <p:cNvSpPr>
            <a:spLocks noGrp="1"/>
          </p:cNvSpPr>
          <p:nvPr>
            <p:ph idx="1"/>
          </p:nvPr>
        </p:nvSpPr>
        <p:spPr>
          <a:xfrm>
            <a:off x="179511" y="1428736"/>
            <a:ext cx="5300191" cy="5000660"/>
          </a:xfrm>
        </p:spPr>
        <p:txBody>
          <a:bodyPr/>
          <a:lstStyle/>
          <a:p>
            <a:r>
              <a:rPr lang="nl-BE" dirty="0"/>
              <a:t>Case inkoop bij TU Delft</a:t>
            </a:r>
          </a:p>
          <a:p>
            <a:endParaRPr lang="nl-BE" dirty="0"/>
          </a:p>
          <a:p>
            <a:r>
              <a:rPr lang="nl-BE" dirty="0"/>
              <a:t>Bespreek het vernieuwde inkoopproces bij TU Delft aan de hand van de vragenlijst</a:t>
            </a:r>
            <a:endParaRPr lang="nl-NL" dirty="0"/>
          </a:p>
        </p:txBody>
      </p:sp>
      <p:sp>
        <p:nvSpPr>
          <p:cNvPr id="2" name="Titel 1"/>
          <p:cNvSpPr>
            <a:spLocks noGrp="1"/>
          </p:cNvSpPr>
          <p:nvPr>
            <p:ph type="title"/>
          </p:nvPr>
        </p:nvSpPr>
        <p:spPr/>
        <p:txBody>
          <a:bodyPr/>
          <a:lstStyle/>
          <a:p>
            <a:r>
              <a:rPr lang="nl-BE" dirty="0"/>
              <a:t>Business </a:t>
            </a:r>
            <a:br>
              <a:rPr lang="nl-BE" dirty="0"/>
            </a:br>
            <a:r>
              <a:rPr lang="nl-BE" dirty="0"/>
              <a:t>Research</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6711950" cy="154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80" t="4610" r="7372" b="3520"/>
          <a:stretch/>
        </p:blipFill>
        <p:spPr bwMode="auto">
          <a:xfrm>
            <a:off x="5580112" y="635170"/>
            <a:ext cx="3494314" cy="378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pPr marL="109537" indent="0">
              <a:buNone/>
            </a:pPr>
            <a:r>
              <a:rPr lang="nl-BE" dirty="0"/>
              <a:t>Bekijk en beluister de eerste video van de </a:t>
            </a:r>
            <a:r>
              <a:rPr lang="nl-BE" dirty="0" err="1"/>
              <a:t>Purchasing</a:t>
            </a:r>
            <a:r>
              <a:rPr lang="nl-BE" dirty="0"/>
              <a:t> College Tour gegeven door Prof. Dr. Arjan Van Weele.</a:t>
            </a:r>
          </a:p>
          <a:p>
            <a:pPr marL="109537" indent="0">
              <a:buNone/>
            </a:pPr>
            <a:endParaRPr lang="nl-BE" dirty="0"/>
          </a:p>
          <a:p>
            <a:pPr marL="109537" indent="0">
              <a:buNone/>
            </a:pPr>
            <a:r>
              <a:rPr lang="en-US" dirty="0">
                <a:hlinkClick r:id="rId2"/>
              </a:rPr>
              <a:t>College Tour Purchasing Video 1: What is Purchasing?</a:t>
            </a:r>
            <a:endParaRPr lang="en-US" dirty="0"/>
          </a:p>
          <a:p>
            <a:pPr marL="109537" indent="0">
              <a:buNone/>
            </a:pPr>
            <a:endParaRPr lang="en-US" dirty="0"/>
          </a:p>
          <a:p>
            <a:pPr marL="109537" indent="0">
              <a:buNone/>
            </a:pPr>
            <a:endParaRPr lang="en-US" dirty="0"/>
          </a:p>
          <a:p>
            <a:pPr marL="109537" indent="0">
              <a:buNone/>
            </a:pPr>
            <a:endParaRPr lang="en-US" dirty="0"/>
          </a:p>
          <a:p>
            <a:pPr marL="109537" indent="0">
              <a:buNone/>
            </a:pPr>
            <a:r>
              <a:rPr lang="en-US" dirty="0" err="1"/>
              <a:t>Interesse</a:t>
            </a:r>
            <a:r>
              <a:rPr lang="en-US" dirty="0"/>
              <a:t> </a:t>
            </a:r>
            <a:r>
              <a:rPr lang="en-US" dirty="0" err="1"/>
              <a:t>gewekt</a:t>
            </a:r>
            <a:r>
              <a:rPr lang="en-US" dirty="0"/>
              <a:t>?  Nog 14 video’s </a:t>
            </a:r>
            <a:r>
              <a:rPr lang="en-US" dirty="0" err="1"/>
              <a:t>te</a:t>
            </a:r>
            <a:r>
              <a:rPr lang="en-US" dirty="0"/>
              <a:t> </a:t>
            </a:r>
            <a:r>
              <a:rPr lang="en-US" dirty="0" err="1"/>
              <a:t>gaan</a:t>
            </a:r>
            <a:endParaRPr lang="nl-BE" dirty="0"/>
          </a:p>
        </p:txBody>
      </p:sp>
      <p:sp>
        <p:nvSpPr>
          <p:cNvPr id="3" name="Titel 2"/>
          <p:cNvSpPr>
            <a:spLocks noGrp="1"/>
          </p:cNvSpPr>
          <p:nvPr>
            <p:ph type="title"/>
          </p:nvPr>
        </p:nvSpPr>
        <p:spPr/>
        <p:txBody>
          <a:bodyPr/>
          <a:lstStyle/>
          <a:p>
            <a:r>
              <a:rPr lang="nl-BE" dirty="0"/>
              <a:t>1. Het inkoopproces</a:t>
            </a:r>
          </a:p>
        </p:txBody>
      </p:sp>
      <p:pic>
        <p:nvPicPr>
          <p:cNvPr id="4" name="Afbeelding 3"/>
          <p:cNvPicPr>
            <a:picLocks noChangeAspect="1"/>
          </p:cNvPicPr>
          <p:nvPr/>
        </p:nvPicPr>
        <p:blipFill>
          <a:blip r:embed="rId3"/>
          <a:stretch>
            <a:fillRect/>
          </a:stretch>
        </p:blipFill>
        <p:spPr>
          <a:xfrm>
            <a:off x="5868144" y="3861048"/>
            <a:ext cx="2219321" cy="1402488"/>
          </a:xfrm>
          <a:prstGeom prst="rect">
            <a:avLst/>
          </a:prstGeom>
        </p:spPr>
      </p:pic>
    </p:spTree>
    <p:extLst>
      <p:ext uri="{BB962C8B-B14F-4D97-AF65-F5344CB8AC3E}">
        <p14:creationId xmlns:p14="http://schemas.microsoft.com/office/powerpoint/2010/main" val="328631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t>Het gaat in deze video over “</a:t>
            </a:r>
            <a:r>
              <a:rPr lang="nl-NL" dirty="0" err="1"/>
              <a:t>organizational</a:t>
            </a:r>
            <a:r>
              <a:rPr lang="nl-NL" dirty="0"/>
              <a:t> </a:t>
            </a:r>
            <a:r>
              <a:rPr lang="nl-NL" dirty="0" err="1"/>
              <a:t>buying</a:t>
            </a:r>
            <a:r>
              <a:rPr lang="nl-NL" dirty="0"/>
              <a:t> </a:t>
            </a:r>
            <a:r>
              <a:rPr lang="nl-NL" dirty="0" err="1"/>
              <a:t>behaviour</a:t>
            </a:r>
            <a:r>
              <a:rPr lang="nl-NL" dirty="0"/>
              <a:t>” ofwel elke activiteit waarvoor een bedrijf een factuur ontvangt.</a:t>
            </a:r>
          </a:p>
          <a:p>
            <a:r>
              <a:rPr lang="nl-NL" dirty="0"/>
              <a:t>Denk aan inkopen van </a:t>
            </a:r>
            <a:br>
              <a:rPr lang="nl-NL" dirty="0"/>
            </a:br>
            <a:r>
              <a:rPr lang="nl-NL" dirty="0"/>
              <a:t>grondstoffen, voorraden, IT-services, </a:t>
            </a:r>
            <a:r>
              <a:rPr lang="nl-NL" dirty="0" err="1"/>
              <a:t>bureautica</a:t>
            </a:r>
            <a:r>
              <a:rPr lang="nl-NL" dirty="0"/>
              <a:t>, juridisch advies, rollend materieel, transportdiensten, HR-services, catering, gebouwen, machines, hersteldiensten, …</a:t>
            </a:r>
          </a:p>
        </p:txBody>
      </p:sp>
      <p:sp>
        <p:nvSpPr>
          <p:cNvPr id="3" name="Titel 2"/>
          <p:cNvSpPr>
            <a:spLocks noGrp="1"/>
          </p:cNvSpPr>
          <p:nvPr>
            <p:ph type="title"/>
          </p:nvPr>
        </p:nvSpPr>
        <p:spPr/>
        <p:txBody>
          <a:bodyPr/>
          <a:lstStyle/>
          <a:p>
            <a:r>
              <a:rPr lang="nl-NL" sz="3600" dirty="0"/>
              <a:t>1. Het </a:t>
            </a:r>
            <a:r>
              <a:rPr lang="nl-NL" sz="3600" dirty="0" err="1"/>
              <a:t>inkooproces</a:t>
            </a:r>
            <a:r>
              <a:rPr lang="nl-NL" sz="3600" dirty="0"/>
              <a:t>	</a:t>
            </a:r>
            <a:r>
              <a:rPr lang="nl-NL" dirty="0"/>
              <a:t>	</a:t>
            </a:r>
          </a:p>
        </p:txBody>
      </p:sp>
    </p:spTree>
    <p:extLst>
      <p:ext uri="{BB962C8B-B14F-4D97-AF65-F5344CB8AC3E}">
        <p14:creationId xmlns:p14="http://schemas.microsoft.com/office/powerpoint/2010/main" val="390863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1837907" y="1680438"/>
            <a:ext cx="6822500" cy="5000660"/>
          </a:xfrm>
        </p:spPr>
        <p:txBody>
          <a:bodyPr/>
          <a:lstStyle/>
          <a:p>
            <a:r>
              <a:rPr lang="nl-NL" sz="3200" dirty="0"/>
              <a:t>Ordering</a:t>
            </a:r>
          </a:p>
          <a:p>
            <a:r>
              <a:rPr lang="nl-NL" sz="3200" dirty="0" err="1"/>
              <a:t>Buying</a:t>
            </a:r>
            <a:endParaRPr lang="nl-NL" sz="3200" dirty="0"/>
          </a:p>
          <a:p>
            <a:r>
              <a:rPr lang="nl-NL" sz="3200" dirty="0" err="1"/>
              <a:t>Purchasing</a:t>
            </a:r>
            <a:endParaRPr lang="nl-NL" sz="3200" dirty="0"/>
          </a:p>
          <a:p>
            <a:r>
              <a:rPr lang="nl-NL" sz="3200" dirty="0" err="1"/>
              <a:t>Procurement</a:t>
            </a:r>
            <a:endParaRPr lang="nl-NL" sz="3200" dirty="0"/>
          </a:p>
          <a:p>
            <a:r>
              <a:rPr lang="nl-NL" sz="3200" dirty="0" err="1"/>
              <a:t>Sourcing</a:t>
            </a:r>
            <a:endParaRPr lang="nl-NL" sz="3200" dirty="0"/>
          </a:p>
          <a:p>
            <a:r>
              <a:rPr lang="nl-NL" sz="3200" dirty="0"/>
              <a:t>Supply Chain Management</a:t>
            </a:r>
          </a:p>
          <a:p>
            <a:r>
              <a:rPr lang="nl-NL" sz="3200" dirty="0"/>
              <a:t>Value Chain Management</a:t>
            </a:r>
          </a:p>
          <a:p>
            <a:endParaRPr lang="nl-NL" dirty="0"/>
          </a:p>
        </p:txBody>
      </p:sp>
      <p:sp>
        <p:nvSpPr>
          <p:cNvPr id="3" name="Titel 2"/>
          <p:cNvSpPr>
            <a:spLocks noGrp="1"/>
          </p:cNvSpPr>
          <p:nvPr>
            <p:ph type="title"/>
          </p:nvPr>
        </p:nvSpPr>
        <p:spPr>
          <a:xfrm>
            <a:off x="1259632" y="214313"/>
            <a:ext cx="7632848" cy="1066800"/>
          </a:xfrm>
        </p:spPr>
        <p:txBody>
          <a:bodyPr/>
          <a:lstStyle/>
          <a:p>
            <a:r>
              <a:rPr lang="nl-NL" sz="3200" dirty="0"/>
              <a:t>1.1 Het inkoopproces: terminologie</a:t>
            </a:r>
          </a:p>
        </p:txBody>
      </p:sp>
      <p:sp>
        <p:nvSpPr>
          <p:cNvPr id="4" name="PIJL-OMHOOG en -OMLAAG 3"/>
          <p:cNvSpPr/>
          <p:nvPr/>
        </p:nvSpPr>
        <p:spPr>
          <a:xfrm>
            <a:off x="676971" y="1758509"/>
            <a:ext cx="720080" cy="3528392"/>
          </a:xfrm>
          <a:prstGeom prst="up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p:cNvSpPr txBox="1"/>
          <p:nvPr/>
        </p:nvSpPr>
        <p:spPr>
          <a:xfrm>
            <a:off x="0" y="1358154"/>
            <a:ext cx="2620888" cy="369332"/>
          </a:xfrm>
          <a:prstGeom prst="rect">
            <a:avLst/>
          </a:prstGeom>
          <a:noFill/>
        </p:spPr>
        <p:txBody>
          <a:bodyPr wrap="square" rtlCol="0">
            <a:spAutoFit/>
          </a:bodyPr>
          <a:lstStyle/>
          <a:p>
            <a:r>
              <a:rPr lang="nl-NL" dirty="0"/>
              <a:t>Operationeel - KT</a:t>
            </a:r>
          </a:p>
        </p:txBody>
      </p:sp>
      <p:sp>
        <p:nvSpPr>
          <p:cNvPr id="6" name="Tekstvak 5"/>
          <p:cNvSpPr txBox="1"/>
          <p:nvPr/>
        </p:nvSpPr>
        <p:spPr>
          <a:xfrm>
            <a:off x="94310" y="5348947"/>
            <a:ext cx="1885402" cy="369332"/>
          </a:xfrm>
          <a:prstGeom prst="rect">
            <a:avLst/>
          </a:prstGeom>
          <a:noFill/>
        </p:spPr>
        <p:txBody>
          <a:bodyPr wrap="square" rtlCol="0">
            <a:spAutoFit/>
          </a:bodyPr>
          <a:lstStyle/>
          <a:p>
            <a:r>
              <a:rPr lang="nl-NL" dirty="0"/>
              <a:t>Strategisch - LT</a:t>
            </a:r>
          </a:p>
        </p:txBody>
      </p:sp>
    </p:spTree>
    <p:extLst>
      <p:ext uri="{BB962C8B-B14F-4D97-AF65-F5344CB8AC3E}">
        <p14:creationId xmlns:p14="http://schemas.microsoft.com/office/powerpoint/2010/main" val="27526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109537" indent="0">
              <a:buNone/>
            </a:pPr>
            <a:r>
              <a:rPr lang="nl-NL" dirty="0"/>
              <a:t>Het inkoopproces omvat:</a:t>
            </a:r>
          </a:p>
          <a:p>
            <a:pPr lvl="1">
              <a:buFontTx/>
              <a:buChar char="•"/>
            </a:pPr>
            <a:r>
              <a:rPr lang="nl-NL" sz="2800" dirty="0"/>
              <a:t>Alle goederen/diensten/werken die worden ingekocht en aanbesteed en waar dus een factuur tegenover staat</a:t>
            </a:r>
          </a:p>
          <a:p>
            <a:pPr lvl="1">
              <a:buFontTx/>
              <a:buChar char="•"/>
            </a:pPr>
            <a:r>
              <a:rPr lang="nl-NL" sz="2800" dirty="0"/>
              <a:t>Alle activiteiten in de fasen van het inkoop/aanbestedingsproces</a:t>
            </a:r>
          </a:p>
          <a:p>
            <a:pPr lvl="1">
              <a:buFontTx/>
              <a:buChar char="•"/>
            </a:pPr>
            <a:r>
              <a:rPr lang="nl-NL" sz="2800" dirty="0"/>
              <a:t>Alle afdelingen die deze activiteiten uitvoeren</a:t>
            </a:r>
          </a:p>
          <a:p>
            <a:pPr lvl="1">
              <a:buFontTx/>
              <a:buChar char="•"/>
            </a:pPr>
            <a:r>
              <a:rPr lang="nl-NL" sz="2800" dirty="0"/>
              <a:t>De administratieve afhandeling van bestellingen en facturen</a:t>
            </a:r>
            <a:br>
              <a:rPr lang="nl-NL" sz="2400" dirty="0"/>
            </a:br>
            <a:endParaRPr lang="nl-NL" sz="2400" dirty="0"/>
          </a:p>
          <a:p>
            <a:pPr marL="411162" lvl="1" indent="0">
              <a:buNone/>
            </a:pPr>
            <a:endParaRPr lang="en-GB" dirty="0"/>
          </a:p>
          <a:p>
            <a:endParaRPr lang="nl-BE" dirty="0"/>
          </a:p>
        </p:txBody>
      </p:sp>
      <p:sp>
        <p:nvSpPr>
          <p:cNvPr id="2" name="Titel 1"/>
          <p:cNvSpPr>
            <a:spLocks noGrp="1"/>
          </p:cNvSpPr>
          <p:nvPr>
            <p:ph type="title"/>
          </p:nvPr>
        </p:nvSpPr>
        <p:spPr/>
        <p:txBody>
          <a:bodyPr/>
          <a:lstStyle/>
          <a:p>
            <a:r>
              <a:rPr lang="nl-BE" sz="3600" dirty="0"/>
              <a:t>1.2 Het inkoopproces: definitie</a:t>
            </a:r>
          </a:p>
        </p:txBody>
      </p:sp>
    </p:spTree>
    <p:extLst>
      <p:ext uri="{BB962C8B-B14F-4D97-AF65-F5344CB8AC3E}">
        <p14:creationId xmlns:p14="http://schemas.microsoft.com/office/powerpoint/2010/main" val="22373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679908" cy="5000660"/>
          </a:xfrm>
        </p:spPr>
        <p:txBody>
          <a:bodyPr/>
          <a:lstStyle/>
          <a:p>
            <a:pPr>
              <a:buFont typeface="Wingdings" panose="05000000000000000000" pitchFamily="2" charset="2"/>
              <a:buChar char="Ø"/>
            </a:pPr>
            <a:endParaRPr lang="nl-NL" sz="2000" dirty="0"/>
          </a:p>
          <a:p>
            <a:pPr>
              <a:buFont typeface="Wingdings" panose="05000000000000000000" pitchFamily="2" charset="2"/>
              <a:buChar char="Ø"/>
            </a:pPr>
            <a:r>
              <a:rPr lang="nl-NL" sz="3200" dirty="0"/>
              <a:t>Inkoop is alles waar een externe </a:t>
            </a:r>
            <a:r>
              <a:rPr lang="nl-NL" sz="3200" dirty="0">
                <a:solidFill>
                  <a:srgbClr val="C00000"/>
                </a:solidFill>
              </a:rPr>
              <a:t>factuur</a:t>
            </a:r>
            <a:r>
              <a:rPr lang="nl-NL" sz="3200" dirty="0"/>
              <a:t> tegenover staat</a:t>
            </a:r>
          </a:p>
          <a:p>
            <a:pPr>
              <a:buFont typeface="Wingdings" panose="05000000000000000000" pitchFamily="2" charset="2"/>
              <a:buChar char="Ø"/>
            </a:pPr>
            <a:r>
              <a:rPr lang="nl-NL" sz="3200" dirty="0"/>
              <a:t>Inkoop is </a:t>
            </a:r>
            <a:r>
              <a:rPr lang="nl-NL" sz="3200" dirty="0">
                <a:solidFill>
                  <a:srgbClr val="C00000"/>
                </a:solidFill>
              </a:rPr>
              <a:t>niet</a:t>
            </a:r>
            <a:r>
              <a:rPr lang="nl-NL" sz="3200" dirty="0"/>
              <a:t> alleen de verantwoordelijkheid van de inkoopafdeling</a:t>
            </a:r>
          </a:p>
          <a:p>
            <a:pPr>
              <a:buFont typeface="Wingdings" panose="05000000000000000000" pitchFamily="2" charset="2"/>
              <a:buChar char="Ø"/>
            </a:pPr>
            <a:r>
              <a:rPr lang="nl-NL" sz="3200" dirty="0"/>
              <a:t>Het inkoopproces is </a:t>
            </a:r>
            <a:r>
              <a:rPr lang="nl-NL" sz="3200" dirty="0" err="1">
                <a:solidFill>
                  <a:srgbClr val="C00000"/>
                </a:solidFill>
              </a:rPr>
              <a:t>organisatiebreed</a:t>
            </a:r>
            <a:endParaRPr lang="en-GB" sz="3200" dirty="0">
              <a:solidFill>
                <a:srgbClr val="C00000"/>
              </a:solidFill>
            </a:endParaRPr>
          </a:p>
          <a:p>
            <a:pPr lvl="1">
              <a:buFont typeface="Wingdings" panose="05000000000000000000" pitchFamily="2" charset="2"/>
              <a:buChar char="Ø"/>
            </a:pPr>
            <a:endParaRPr lang="en-GB" sz="2400" dirty="0"/>
          </a:p>
          <a:p>
            <a:pPr>
              <a:buFont typeface="Wingdings" panose="05000000000000000000" pitchFamily="2" charset="2"/>
              <a:buChar char="Ø"/>
            </a:pPr>
            <a:endParaRPr lang="nl-BE" sz="2400" dirty="0"/>
          </a:p>
        </p:txBody>
      </p:sp>
      <p:sp>
        <p:nvSpPr>
          <p:cNvPr id="2" name="Titel 1"/>
          <p:cNvSpPr>
            <a:spLocks noGrp="1"/>
          </p:cNvSpPr>
          <p:nvPr>
            <p:ph type="title"/>
          </p:nvPr>
        </p:nvSpPr>
        <p:spPr/>
        <p:txBody>
          <a:bodyPr/>
          <a:lstStyle/>
          <a:p>
            <a:r>
              <a:rPr lang="nl-BE" sz="3600" dirty="0"/>
              <a:t>1.1 Het inkoopproces: definitie</a:t>
            </a:r>
          </a:p>
        </p:txBody>
      </p:sp>
    </p:spTree>
    <p:extLst>
      <p:ext uri="{BB962C8B-B14F-4D97-AF65-F5344CB8AC3E}">
        <p14:creationId xmlns:p14="http://schemas.microsoft.com/office/powerpoint/2010/main" val="87918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259632" y="214313"/>
            <a:ext cx="7632848" cy="1066800"/>
          </a:xfrm>
        </p:spPr>
        <p:txBody>
          <a:bodyPr/>
          <a:lstStyle/>
          <a:p>
            <a:r>
              <a:rPr lang="nl-BE" sz="3600" dirty="0"/>
              <a:t>1.3 Het inkoopproces in 6 fasen</a:t>
            </a:r>
          </a:p>
        </p:txBody>
      </p:sp>
      <p:graphicFrame>
        <p:nvGraphicFramePr>
          <p:cNvPr id="4" name="Object 3"/>
          <p:cNvGraphicFramePr>
            <a:graphicFrameLocks noChangeAspect="1"/>
          </p:cNvGraphicFramePr>
          <p:nvPr>
            <p:extLst>
              <p:ext uri="{D42A27DB-BD31-4B8C-83A1-F6EECF244321}">
                <p14:modId xmlns:p14="http://schemas.microsoft.com/office/powerpoint/2010/main" val="2187953109"/>
              </p:ext>
            </p:extLst>
          </p:nvPr>
        </p:nvGraphicFramePr>
        <p:xfrm>
          <a:off x="-158486" y="1844824"/>
          <a:ext cx="9328309" cy="4104456"/>
        </p:xfrm>
        <a:graphic>
          <a:graphicData uri="http://schemas.openxmlformats.org/presentationml/2006/ole">
            <mc:AlternateContent xmlns:mc="http://schemas.openxmlformats.org/markup-compatibility/2006">
              <mc:Choice xmlns:v="urn:schemas-microsoft-com:vml" Requires="v">
                <p:oleObj spid="_x0000_s1083" r:id="rId4" imgW="5849112" imgH="2645664" progId="Word.Picture.8">
                  <p:embed/>
                </p:oleObj>
              </mc:Choice>
              <mc:Fallback>
                <p:oleObj r:id="rId4" imgW="5849112" imgH="2645664" progId="Word.Picture.8">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86" y="1844824"/>
                        <a:ext cx="9328309"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902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ofdstuk 3.1 Implementatie_docent">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Hoofdstuk 3.1 Implementatie_docent" id="{79DD1F1A-6838-4338-AD6B-8967E5DC7F5F}" vid="{E15BEF55-EB03-486F-85FB-E03376ED6C67}"/>
    </a:ext>
  </a:ext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Hoofdstuk 3.1 Implementatie_docent</Template>
  <TotalTime>2227</TotalTime>
  <Words>1299</Words>
  <Application>Microsoft Office PowerPoint</Application>
  <PresentationFormat>Diavoorstelling (4:3)</PresentationFormat>
  <Paragraphs>213</Paragraphs>
  <Slides>33</Slides>
  <Notes>14</Notes>
  <HiddenSlides>0</HiddenSlides>
  <MMClips>0</MMClips>
  <ScaleCrop>false</ScaleCrop>
  <HeadingPairs>
    <vt:vector size="8" baseType="variant">
      <vt:variant>
        <vt:lpstr>Gebruikte lettertypen</vt:lpstr>
      </vt:variant>
      <vt:variant>
        <vt:i4>5</vt:i4>
      </vt:variant>
      <vt:variant>
        <vt:lpstr>Thema</vt:lpstr>
      </vt:variant>
      <vt:variant>
        <vt:i4>1</vt:i4>
      </vt:variant>
      <vt:variant>
        <vt:lpstr>Ingesloten OLE-bronprogramma's</vt:lpstr>
      </vt:variant>
      <vt:variant>
        <vt:i4>2</vt:i4>
      </vt:variant>
      <vt:variant>
        <vt:lpstr>Diatitels</vt:lpstr>
      </vt:variant>
      <vt:variant>
        <vt:i4>33</vt:i4>
      </vt:variant>
    </vt:vector>
  </HeadingPairs>
  <TitlesOfParts>
    <vt:vector size="41" baseType="lpstr">
      <vt:lpstr>Arial</vt:lpstr>
      <vt:lpstr>Georgia</vt:lpstr>
      <vt:lpstr>Verdana</vt:lpstr>
      <vt:lpstr>Wingdings</vt:lpstr>
      <vt:lpstr>Wingdings 2</vt:lpstr>
      <vt:lpstr>Hoofdstuk 3.1 Implementatie_docent</vt:lpstr>
      <vt:lpstr>Microsoft Word Picture</vt:lpstr>
      <vt:lpstr>Worksheet</vt:lpstr>
      <vt:lpstr>Businessprocessen</vt:lpstr>
      <vt:lpstr>PowerPoint-presentatie</vt:lpstr>
      <vt:lpstr>Overzicht</vt:lpstr>
      <vt:lpstr>1. Het inkoopproces</vt:lpstr>
      <vt:lpstr>1. Het inkooproces  </vt:lpstr>
      <vt:lpstr>1.1 Het inkoopproces: terminologie</vt:lpstr>
      <vt:lpstr>1.2 Het inkoopproces: definitie</vt:lpstr>
      <vt:lpstr>1.1 Het inkoopproces: definitie</vt:lpstr>
      <vt:lpstr>1.3 Het inkoopproces in 6 fasen</vt:lpstr>
      <vt:lpstr>Fase 1: Specificeren</vt:lpstr>
      <vt:lpstr>Fase 1: Specificeren</vt:lpstr>
      <vt:lpstr>Fase 2: Selecteren</vt:lpstr>
      <vt:lpstr>Fase 2: Selecteren</vt:lpstr>
      <vt:lpstr>Fase 3: Contracteren</vt:lpstr>
      <vt:lpstr>Fase 3: Contracteren</vt:lpstr>
      <vt:lpstr>Fase 4: Bestellen</vt:lpstr>
      <vt:lpstr>Fase 5: Bewaken</vt:lpstr>
      <vt:lpstr>Fase 5: Bewaken</vt:lpstr>
      <vt:lpstr>Fase 6: Nazorg</vt:lpstr>
      <vt:lpstr>Fase 6: Nazorg</vt:lpstr>
      <vt:lpstr>Fase 6: Nazorg</vt:lpstr>
      <vt:lpstr>1.4 Het inkoopproces &amp; RASCI/RACI</vt:lpstr>
      <vt:lpstr>1.4 Het inkoopproces &amp; RASCI/RACI</vt:lpstr>
      <vt:lpstr>1.4 Het inkoopproces &amp; RASCI/RACI</vt:lpstr>
      <vt:lpstr>1.4 Het inkoopproces &amp; RASCI/RACI</vt:lpstr>
      <vt:lpstr>2. Inkoop en strategie</vt:lpstr>
      <vt:lpstr>2. Inkoop en strategie</vt:lpstr>
      <vt:lpstr>3.  Het inkoopproces in BPMN</vt:lpstr>
      <vt:lpstr>3.  Het inkoopproces in BPMN</vt:lpstr>
      <vt:lpstr>3.  Het inkoopproces in BPMN</vt:lpstr>
      <vt:lpstr>3.  Het inkoopproces in BPMN</vt:lpstr>
      <vt:lpstr>4. Link met andere processen</vt:lpstr>
      <vt:lpstr>Business  Research</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Hoofdstuk 4 Inkopen</dc:title>
  <dc:creator>Ellen Torfs</dc:creator>
  <cp:lastModifiedBy>Torfs Ellen</cp:lastModifiedBy>
  <cp:revision>355</cp:revision>
  <dcterms:created xsi:type="dcterms:W3CDTF">2007-05-07T10:27:21Z</dcterms:created>
  <dcterms:modified xsi:type="dcterms:W3CDTF">2017-03-20T14:11:32Z</dcterms:modified>
</cp:coreProperties>
</file>