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notesMasterIdLst>
    <p:notesMasterId r:id="rId31"/>
  </p:notesMasterIdLst>
  <p:sldIdLst>
    <p:sldId id="291" r:id="rId2"/>
    <p:sldId id="299" r:id="rId3"/>
    <p:sldId id="311" r:id="rId4"/>
    <p:sldId id="338" r:id="rId5"/>
    <p:sldId id="340" r:id="rId6"/>
    <p:sldId id="337" r:id="rId7"/>
    <p:sldId id="341" r:id="rId8"/>
    <p:sldId id="314" r:id="rId9"/>
    <p:sldId id="315" r:id="rId10"/>
    <p:sldId id="310" r:id="rId11"/>
    <p:sldId id="333" r:id="rId12"/>
    <p:sldId id="339" r:id="rId13"/>
    <p:sldId id="342" r:id="rId14"/>
    <p:sldId id="334" r:id="rId15"/>
    <p:sldId id="335" r:id="rId16"/>
    <p:sldId id="317" r:id="rId17"/>
    <p:sldId id="318" r:id="rId18"/>
    <p:sldId id="319" r:id="rId19"/>
    <p:sldId id="320" r:id="rId20"/>
    <p:sldId id="321" r:id="rId21"/>
    <p:sldId id="322" r:id="rId22"/>
    <p:sldId id="323" r:id="rId23"/>
    <p:sldId id="332" r:id="rId24"/>
    <p:sldId id="330" r:id="rId25"/>
    <p:sldId id="326" r:id="rId26"/>
    <p:sldId id="327" r:id="rId27"/>
    <p:sldId id="307" r:id="rId28"/>
    <p:sldId id="329" r:id="rId29"/>
    <p:sldId id="313"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9900"/>
    <a:srgbClr val="A50021"/>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0" autoAdjust="0"/>
    <p:restoredTop sz="76770" autoAdjust="0"/>
  </p:normalViewPr>
  <p:slideViewPr>
    <p:cSldViewPr>
      <p:cViewPr varScale="1">
        <p:scale>
          <a:sx n="67" d="100"/>
          <a:sy n="67" d="100"/>
        </p:scale>
        <p:origin x="1589"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3AFD9BF5-4547-4731-830A-57F85901B2EF}" type="slidenum">
              <a:rPr lang="en-US"/>
              <a:pPr>
                <a:defRPr/>
              </a:pPr>
              <a:t>‹nr.›</a:t>
            </a:fld>
            <a:endParaRPr lang="en-US"/>
          </a:p>
        </p:txBody>
      </p:sp>
    </p:spTree>
    <p:extLst>
      <p:ext uri="{BB962C8B-B14F-4D97-AF65-F5344CB8AC3E}">
        <p14:creationId xmlns:p14="http://schemas.microsoft.com/office/powerpoint/2010/main" val="9173640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bol.com/nl/index.html"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www.funda.nl/" TargetMode="External"/><Relationship Id="rId4" Type="http://schemas.openxmlformats.org/officeDocument/2006/relationships/hyperlink" Target="http://www.hema.n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sz="1200" b="0" i="0" kern="1200" dirty="0">
              <a:solidFill>
                <a:schemeClr val="tx1"/>
              </a:solidFill>
              <a:effectLst/>
              <a:latin typeface="Arial" charset="0"/>
              <a:ea typeface="+mn-ea"/>
              <a:cs typeface="+mn-cs"/>
            </a:endParaRPr>
          </a:p>
        </p:txBody>
      </p:sp>
      <p:sp>
        <p:nvSpPr>
          <p:cNvPr id="4" name="Tijdelijke aanduiding voor dianummer 3"/>
          <p:cNvSpPr>
            <a:spLocks noGrp="1"/>
          </p:cNvSpPr>
          <p:nvPr>
            <p:ph type="sldNum" sz="quarter" idx="10"/>
          </p:nvPr>
        </p:nvSpPr>
        <p:spPr/>
        <p:txBody>
          <a:bodyPr/>
          <a:lstStyle/>
          <a:p>
            <a:pPr>
              <a:defRPr/>
            </a:pPr>
            <a:fld id="{3AFD9BF5-4547-4731-830A-57F85901B2EF}" type="slidenum">
              <a:rPr lang="en-US" smtClean="0"/>
              <a:pPr>
                <a:defRPr/>
              </a:pPr>
              <a:t>3</a:t>
            </a:fld>
            <a:endParaRPr lang="en-US"/>
          </a:p>
        </p:txBody>
      </p:sp>
    </p:spTree>
    <p:extLst>
      <p:ext uri="{BB962C8B-B14F-4D97-AF65-F5344CB8AC3E}">
        <p14:creationId xmlns:p14="http://schemas.microsoft.com/office/powerpoint/2010/main" val="3031456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sz="1200" b="0" i="0" kern="1200" dirty="0">
                <a:solidFill>
                  <a:schemeClr val="tx1"/>
                </a:solidFill>
                <a:effectLst/>
                <a:latin typeface="Arial" charset="0"/>
                <a:ea typeface="+mn-ea"/>
                <a:cs typeface="+mn-cs"/>
              </a:rPr>
              <a:t>Cross-</a:t>
            </a:r>
            <a:r>
              <a:rPr lang="nl-BE" sz="1200" b="0" i="0" kern="1200" dirty="0" err="1">
                <a:solidFill>
                  <a:schemeClr val="tx1"/>
                </a:solidFill>
                <a:effectLst/>
                <a:latin typeface="Arial" charset="0"/>
                <a:ea typeface="+mn-ea"/>
                <a:cs typeface="+mn-cs"/>
              </a:rPr>
              <a:t>selling</a:t>
            </a:r>
            <a:endParaRPr lang="nl-BE" sz="1200" b="0" i="0" kern="1200" dirty="0">
              <a:solidFill>
                <a:schemeClr val="tx1"/>
              </a:solidFill>
              <a:effectLst/>
              <a:latin typeface="Arial" charset="0"/>
              <a:ea typeface="+mn-ea"/>
              <a:cs typeface="+mn-cs"/>
            </a:endParaRPr>
          </a:p>
          <a:p>
            <a:r>
              <a:rPr lang="nl-BE" sz="1200" b="0" i="0" kern="1200" dirty="0">
                <a:solidFill>
                  <a:schemeClr val="tx1"/>
                </a:solidFill>
                <a:effectLst/>
                <a:latin typeface="Arial" charset="0"/>
                <a:ea typeface="+mn-ea"/>
                <a:cs typeface="+mn-cs"/>
              </a:rPr>
              <a:t>Het, tijdens de aankoop van een product of dienst, aanbieden van aanvullende of ondersteunende producten of diensten.</a:t>
            </a:r>
          </a:p>
          <a:p>
            <a:r>
              <a:rPr lang="nl-BE" sz="1200" b="0" i="0" kern="1200" dirty="0">
                <a:solidFill>
                  <a:schemeClr val="tx1"/>
                </a:solidFill>
                <a:effectLst/>
                <a:latin typeface="Arial" charset="0"/>
                <a:ea typeface="+mn-ea"/>
                <a:cs typeface="+mn-cs"/>
              </a:rPr>
              <a:t>Maak de keuze voor een extra aankoop laagdrempelig. Laat de bezoeker zien dat u meedenkt. En bovenal.. maak het besteltraject door dit additionele aanbod niet onnodig complex.</a:t>
            </a:r>
          </a:p>
          <a:p>
            <a:r>
              <a:rPr lang="nl-BE" sz="1200" b="0" i="0" kern="1200" dirty="0">
                <a:solidFill>
                  <a:schemeClr val="tx1"/>
                </a:solidFill>
                <a:effectLst/>
                <a:latin typeface="Arial" charset="0"/>
                <a:ea typeface="+mn-ea"/>
                <a:cs typeface="+mn-cs"/>
              </a:rPr>
              <a:t>Deze techniek dient enerzijds het gemak van de (online) bezoeker en onderstreept uw servicegerichtheid, anderzijds is dit een uitstekende manier om uw verkoop uit te breiden.</a:t>
            </a:r>
          </a:p>
          <a:p>
            <a:r>
              <a:rPr lang="nl-BE" sz="1200" b="0" i="1" kern="1200" dirty="0">
                <a:solidFill>
                  <a:schemeClr val="tx1"/>
                </a:solidFill>
                <a:effectLst/>
                <a:latin typeface="Arial" charset="0"/>
                <a:ea typeface="+mn-ea"/>
                <a:cs typeface="+mn-cs"/>
              </a:rPr>
              <a:t>Een voorbeeld. Bij de online aankoop van uw printer wordt een bijbehorende cartridge en netwerkkabel getoond. Een kabel heeft u nog liggen, maar zonder cartridge kunt u niet printen. Die nemen we ook mee! </a:t>
            </a:r>
          </a:p>
          <a:p>
            <a:endParaRPr lang="nl-BE" sz="1200" b="0" i="0" kern="1200" dirty="0">
              <a:solidFill>
                <a:schemeClr val="tx1"/>
              </a:solidFill>
              <a:effectLst/>
              <a:latin typeface="Arial" charset="0"/>
              <a:ea typeface="+mn-ea"/>
              <a:cs typeface="+mn-cs"/>
            </a:endParaRPr>
          </a:p>
          <a:p>
            <a:r>
              <a:rPr lang="nl-BE" sz="1200" b="0" i="0" kern="1200" dirty="0">
                <a:solidFill>
                  <a:schemeClr val="tx1"/>
                </a:solidFill>
                <a:effectLst/>
                <a:latin typeface="Arial" charset="0"/>
                <a:ea typeface="+mn-ea"/>
                <a:cs typeface="+mn-cs"/>
              </a:rPr>
              <a:t>Up-</a:t>
            </a:r>
            <a:r>
              <a:rPr lang="nl-BE" sz="1200" b="0" i="0" kern="1200" dirty="0" err="1">
                <a:solidFill>
                  <a:schemeClr val="tx1"/>
                </a:solidFill>
                <a:effectLst/>
                <a:latin typeface="Arial" charset="0"/>
                <a:ea typeface="+mn-ea"/>
                <a:cs typeface="+mn-cs"/>
              </a:rPr>
              <a:t>selling</a:t>
            </a:r>
            <a:endParaRPr lang="nl-BE" sz="1200" b="0" i="0" kern="1200" dirty="0">
              <a:solidFill>
                <a:schemeClr val="tx1"/>
              </a:solidFill>
              <a:effectLst/>
              <a:latin typeface="Arial" charset="0"/>
              <a:ea typeface="+mn-ea"/>
              <a:cs typeface="+mn-cs"/>
            </a:endParaRPr>
          </a:p>
          <a:p>
            <a:r>
              <a:rPr lang="nl-BE" sz="1200" b="0" i="0" kern="1200" dirty="0">
                <a:solidFill>
                  <a:schemeClr val="tx1"/>
                </a:solidFill>
                <a:effectLst/>
                <a:latin typeface="Arial" charset="0"/>
                <a:ea typeface="+mn-ea"/>
                <a:cs typeface="+mn-cs"/>
              </a:rPr>
              <a:t>Sluis de klant door naar een hoogwaardiger of extra product of dienst.</a:t>
            </a:r>
          </a:p>
          <a:p>
            <a:r>
              <a:rPr lang="nl-BE" sz="1200" b="0" i="0" kern="1200" dirty="0">
                <a:solidFill>
                  <a:schemeClr val="tx1"/>
                </a:solidFill>
                <a:effectLst/>
                <a:latin typeface="Arial" charset="0"/>
                <a:ea typeface="+mn-ea"/>
                <a:cs typeface="+mn-cs"/>
              </a:rPr>
              <a:t>Speel in op de interesses van de bezoeker door het aanbieden van vergelijkbare producten of diensten in een (vaak) duurder segment. Vermeld de extra’s en voordelen en informeer de bezoeker waarom deze specifieke, en duurdere, variant beter past bij zijn wensen en eisen.</a:t>
            </a:r>
          </a:p>
          <a:p>
            <a:r>
              <a:rPr lang="nl-BE" sz="1200" b="0" i="1" kern="1200" dirty="0">
                <a:solidFill>
                  <a:schemeClr val="tx1"/>
                </a:solidFill>
                <a:effectLst/>
                <a:latin typeface="Arial" charset="0"/>
                <a:ea typeface="+mn-ea"/>
                <a:cs typeface="+mn-cs"/>
              </a:rPr>
              <a:t>Een voorbeeld. U bent nog steeds op zoek naar een printer maar u ziet door de bomen het bos niet meer. Duidelijke specificaties, praktijktoepassingen, productvergelijkingen en ervaringen leiden u in uw keuze. Ondanks een hogere prijs kiest u daarom uiteindelijk toch voor die ene printer met kopieer-, scan-, én printmogelijkheid. </a:t>
            </a:r>
          </a:p>
          <a:p>
            <a:endParaRPr lang="nl-BE" sz="1200" b="0" i="0" kern="1200" dirty="0">
              <a:solidFill>
                <a:schemeClr val="tx1"/>
              </a:solidFill>
              <a:effectLst/>
              <a:latin typeface="Arial" charset="0"/>
              <a:ea typeface="+mn-ea"/>
              <a:cs typeface="+mn-cs"/>
            </a:endParaRPr>
          </a:p>
          <a:p>
            <a:r>
              <a:rPr lang="nl-BE" sz="1200" b="0" i="0" kern="1200" dirty="0">
                <a:solidFill>
                  <a:schemeClr val="tx1"/>
                </a:solidFill>
                <a:effectLst/>
                <a:latin typeface="Arial" charset="0"/>
                <a:ea typeface="+mn-ea"/>
                <a:cs typeface="+mn-cs"/>
              </a:rPr>
              <a:t>Kortom; Weet waar de interesses en wensen van uw bezoeker liggen, waar uw bezoeker naar op zoek is en hoe u hier op in kunt spelen. Meer en meer webwinkels maken hier gebruik van, neem eens een kijkje op de sites van </a:t>
            </a:r>
            <a:r>
              <a:rPr lang="nl-BE" sz="1200" b="0" i="0" u="none" strike="noStrike" kern="1200" dirty="0">
                <a:solidFill>
                  <a:schemeClr val="tx1"/>
                </a:solidFill>
                <a:effectLst/>
                <a:latin typeface="Arial" charset="0"/>
                <a:ea typeface="+mn-ea"/>
                <a:cs typeface="+mn-cs"/>
                <a:hlinkClick r:id="rId3"/>
              </a:rPr>
              <a:t>Bol</a:t>
            </a:r>
            <a:r>
              <a:rPr lang="nl-BE" sz="1200" b="0" i="0" kern="1200" dirty="0">
                <a:solidFill>
                  <a:schemeClr val="tx1"/>
                </a:solidFill>
                <a:effectLst/>
                <a:latin typeface="Arial" charset="0"/>
                <a:ea typeface="+mn-ea"/>
                <a:cs typeface="+mn-cs"/>
              </a:rPr>
              <a:t>, </a:t>
            </a:r>
            <a:r>
              <a:rPr lang="nl-BE" sz="1200" b="0" i="0" u="none" strike="noStrike" kern="1200" dirty="0">
                <a:solidFill>
                  <a:schemeClr val="tx1"/>
                </a:solidFill>
                <a:effectLst/>
                <a:latin typeface="Arial" charset="0"/>
                <a:ea typeface="+mn-ea"/>
                <a:cs typeface="+mn-cs"/>
                <a:hlinkClick r:id="rId4"/>
              </a:rPr>
              <a:t>Hema</a:t>
            </a:r>
            <a:r>
              <a:rPr lang="nl-BE" sz="1200" b="0" i="0" kern="1200" dirty="0">
                <a:solidFill>
                  <a:schemeClr val="tx1"/>
                </a:solidFill>
                <a:effectLst/>
                <a:latin typeface="Arial" charset="0"/>
                <a:ea typeface="+mn-ea"/>
                <a:cs typeface="+mn-cs"/>
              </a:rPr>
              <a:t> of </a:t>
            </a:r>
            <a:r>
              <a:rPr lang="nl-BE" sz="1200" b="0" i="0" u="none" strike="noStrike" kern="1200" dirty="0" err="1">
                <a:solidFill>
                  <a:schemeClr val="tx1"/>
                </a:solidFill>
                <a:effectLst/>
                <a:latin typeface="Arial" charset="0"/>
                <a:ea typeface="+mn-ea"/>
                <a:cs typeface="+mn-cs"/>
                <a:hlinkClick r:id="rId5"/>
              </a:rPr>
              <a:t>Funda</a:t>
            </a:r>
            <a:r>
              <a:rPr lang="nl-BE" sz="1200" b="0" i="0" kern="1200" dirty="0">
                <a:solidFill>
                  <a:schemeClr val="tx1"/>
                </a:solidFill>
                <a:effectLst/>
                <a:latin typeface="Arial" charset="0"/>
                <a:ea typeface="+mn-ea"/>
                <a:cs typeface="+mn-cs"/>
              </a:rPr>
              <a:t>. </a:t>
            </a:r>
          </a:p>
          <a:p>
            <a:endParaRPr lang="nl-BE" dirty="0"/>
          </a:p>
          <a:p>
            <a:endParaRPr lang="nl-BE" dirty="0"/>
          </a:p>
        </p:txBody>
      </p:sp>
      <p:sp>
        <p:nvSpPr>
          <p:cNvPr id="4" name="Tijdelijke aanduiding voor dianummer 3"/>
          <p:cNvSpPr>
            <a:spLocks noGrp="1"/>
          </p:cNvSpPr>
          <p:nvPr>
            <p:ph type="sldNum" sz="quarter" idx="10"/>
          </p:nvPr>
        </p:nvSpPr>
        <p:spPr/>
        <p:txBody>
          <a:bodyPr/>
          <a:lstStyle/>
          <a:p>
            <a:pPr>
              <a:defRPr/>
            </a:pPr>
            <a:fld id="{3AFD9BF5-4547-4731-830A-57F85901B2EF}" type="slidenum">
              <a:rPr lang="en-US" smtClean="0"/>
              <a:pPr>
                <a:defRPr/>
              </a:pPr>
              <a:t>6</a:t>
            </a:fld>
            <a:endParaRPr lang="en-US"/>
          </a:p>
        </p:txBody>
      </p:sp>
    </p:spTree>
    <p:extLst>
      <p:ext uri="{BB962C8B-B14F-4D97-AF65-F5344CB8AC3E}">
        <p14:creationId xmlns:p14="http://schemas.microsoft.com/office/powerpoint/2010/main" val="230674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r>
              <a:rPr lang="nl-BE" u="sng" dirty="0"/>
              <a:t>Bron</a:t>
            </a:r>
            <a:r>
              <a:rPr lang="nl-BE" u="none" dirty="0"/>
              <a:t>: http</a:t>
            </a:r>
            <a:r>
              <a:rPr lang="nl-BE" dirty="0"/>
              <a:t>://www.n-allo.be/nl/onze-diensten/onze-aanpak/onze-toegevoegde-waarde</a:t>
            </a:r>
            <a:endParaRPr lang="nl-NL" dirty="0"/>
          </a:p>
        </p:txBody>
      </p:sp>
      <p:sp>
        <p:nvSpPr>
          <p:cNvPr id="4" name="Tijdelijke aanduiding voor dianummer 3"/>
          <p:cNvSpPr>
            <a:spLocks noGrp="1"/>
          </p:cNvSpPr>
          <p:nvPr>
            <p:ph type="sldNum" sz="quarter" idx="10"/>
          </p:nvPr>
        </p:nvSpPr>
        <p:spPr/>
        <p:txBody>
          <a:bodyPr/>
          <a:lstStyle/>
          <a:p>
            <a:pPr>
              <a:defRPr/>
            </a:pPr>
            <a:fld id="{3AFD9BF5-4547-4731-830A-57F85901B2EF}" type="slidenum">
              <a:rPr lang="en-US" smtClean="0"/>
              <a:pPr>
                <a:defRPr/>
              </a:pPr>
              <a:t>7</a:t>
            </a:fld>
            <a:endParaRPr lang="en-US"/>
          </a:p>
        </p:txBody>
      </p:sp>
    </p:spTree>
    <p:extLst>
      <p:ext uri="{BB962C8B-B14F-4D97-AF65-F5344CB8AC3E}">
        <p14:creationId xmlns:p14="http://schemas.microsoft.com/office/powerpoint/2010/main" val="2944051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r>
              <a:rPr lang="nl-BE" u="sng" dirty="0"/>
              <a:t>Bron</a:t>
            </a:r>
            <a:r>
              <a:rPr lang="nl-BE" u="none" dirty="0"/>
              <a:t>: http</a:t>
            </a:r>
            <a:r>
              <a:rPr lang="nl-BE" dirty="0"/>
              <a:t>://www.n-allo.be/nl/onze-diensten/onze-aanpak/onze-toegevoegde-waarde</a:t>
            </a:r>
            <a:endParaRPr lang="nl-NL" dirty="0"/>
          </a:p>
        </p:txBody>
      </p:sp>
      <p:sp>
        <p:nvSpPr>
          <p:cNvPr id="4" name="Tijdelijke aanduiding voor dianummer 3"/>
          <p:cNvSpPr>
            <a:spLocks noGrp="1"/>
          </p:cNvSpPr>
          <p:nvPr>
            <p:ph type="sldNum" sz="quarter" idx="10"/>
          </p:nvPr>
        </p:nvSpPr>
        <p:spPr/>
        <p:txBody>
          <a:bodyPr/>
          <a:lstStyle/>
          <a:p>
            <a:pPr>
              <a:defRPr/>
            </a:pPr>
            <a:fld id="{3AFD9BF5-4547-4731-830A-57F85901B2EF}" type="slidenum">
              <a:rPr lang="en-US" smtClean="0"/>
              <a:pPr>
                <a:defRPr/>
              </a:pPr>
              <a:t>8</a:t>
            </a:fld>
            <a:endParaRPr lang="en-US"/>
          </a:p>
        </p:txBody>
      </p:sp>
    </p:spTree>
    <p:extLst>
      <p:ext uri="{BB962C8B-B14F-4D97-AF65-F5344CB8AC3E}">
        <p14:creationId xmlns:p14="http://schemas.microsoft.com/office/powerpoint/2010/main" val="770860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r>
              <a:rPr lang="nl-BE" u="sng" dirty="0"/>
              <a:t>Bron</a:t>
            </a:r>
            <a:r>
              <a:rPr lang="nl-BE" dirty="0"/>
              <a:t>:  http://www.crm-marketing-centre.nl/?ContentID=3062#Bladwijzer5</a:t>
            </a:r>
            <a:endParaRPr lang="nl-NL" dirty="0"/>
          </a:p>
        </p:txBody>
      </p:sp>
      <p:sp>
        <p:nvSpPr>
          <p:cNvPr id="4" name="Tijdelijke aanduiding voor dianummer 3"/>
          <p:cNvSpPr>
            <a:spLocks noGrp="1"/>
          </p:cNvSpPr>
          <p:nvPr>
            <p:ph type="sldNum" sz="quarter" idx="10"/>
          </p:nvPr>
        </p:nvSpPr>
        <p:spPr/>
        <p:txBody>
          <a:bodyPr/>
          <a:lstStyle/>
          <a:p>
            <a:pPr>
              <a:defRPr/>
            </a:pPr>
            <a:fld id="{3AFD9BF5-4547-4731-830A-57F85901B2EF}" type="slidenum">
              <a:rPr lang="en-US" smtClean="0"/>
              <a:pPr>
                <a:defRPr/>
              </a:pPr>
              <a:t>9</a:t>
            </a:fld>
            <a:endParaRPr lang="en-US"/>
          </a:p>
        </p:txBody>
      </p:sp>
    </p:spTree>
    <p:extLst>
      <p:ext uri="{BB962C8B-B14F-4D97-AF65-F5344CB8AC3E}">
        <p14:creationId xmlns:p14="http://schemas.microsoft.com/office/powerpoint/2010/main" val="1050454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pPr>
              <a:defRPr/>
            </a:pPr>
            <a:fld id="{3AFD9BF5-4547-4731-830A-57F85901B2EF}" type="slidenum">
              <a:rPr lang="en-US" smtClean="0"/>
              <a:pPr>
                <a:defRPr/>
              </a:pPr>
              <a:t>14</a:t>
            </a:fld>
            <a:endParaRPr lang="en-US"/>
          </a:p>
        </p:txBody>
      </p:sp>
    </p:spTree>
    <p:extLst>
      <p:ext uri="{BB962C8B-B14F-4D97-AF65-F5344CB8AC3E}">
        <p14:creationId xmlns:p14="http://schemas.microsoft.com/office/powerpoint/2010/main" val="600889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Rot="1" noChangeAspect="1" noChangeArrowheads="1" noTextEdit="1"/>
          </p:cNvSpPr>
          <p:nvPr>
            <p:ph type="sldImg"/>
          </p:nvPr>
        </p:nvSpPr>
        <p:spPr>
          <a:ln/>
        </p:spPr>
      </p:sp>
      <p:sp>
        <p:nvSpPr>
          <p:cNvPr id="774147" name="Rectangle 3"/>
          <p:cNvSpPr>
            <a:spLocks noGrp="1" noChangeArrowheads="1"/>
          </p:cNvSpPr>
          <p:nvPr>
            <p:ph type="body" idx="1"/>
          </p:nvPr>
        </p:nvSpPr>
        <p:spPr>
          <a:xfrm>
            <a:off x="424390" y="4830903"/>
            <a:ext cx="5985016" cy="3367217"/>
          </a:xfrm>
        </p:spPr>
        <p:txBody>
          <a:bodyPr/>
          <a:lstStyle/>
          <a:p>
            <a:endParaRPr lang="de-DE"/>
          </a:p>
        </p:txBody>
      </p:sp>
    </p:spTree>
    <p:extLst>
      <p:ext uri="{BB962C8B-B14F-4D97-AF65-F5344CB8AC3E}">
        <p14:creationId xmlns:p14="http://schemas.microsoft.com/office/powerpoint/2010/main" val="11163565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dia">
    <p:spTree>
      <p:nvGrpSpPr>
        <p:cNvPr id="1" name=""/>
        <p:cNvGrpSpPr/>
        <p:nvPr/>
      </p:nvGrpSpPr>
      <p:grpSpPr>
        <a:xfrm>
          <a:off x="0" y="0"/>
          <a:ext cx="0" cy="0"/>
          <a:chOff x="0" y="0"/>
          <a:chExt cx="0" cy="0"/>
        </a:xfrm>
      </p:grpSpPr>
      <p:pic>
        <p:nvPicPr>
          <p:cNvPr id="4" name="Afbeelding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773238"/>
            <a:ext cx="1655763"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el 7"/>
          <p:cNvSpPr>
            <a:spLocks noGrp="1"/>
          </p:cNvSpPr>
          <p:nvPr>
            <p:ph type="ctrTitle"/>
          </p:nvPr>
        </p:nvSpPr>
        <p:spPr>
          <a:xfrm>
            <a:off x="2555776" y="1772817"/>
            <a:ext cx="6359624" cy="1584746"/>
          </a:xfrm>
          <a:solidFill>
            <a:schemeClr val="bg1"/>
          </a:solidFill>
        </p:spPr>
        <p:txBody>
          <a:bodyPr anchor="b"/>
          <a:lstStyle>
            <a:lvl1pPr>
              <a:defRPr sz="4000" baseline="0">
                <a:solidFill>
                  <a:srgbClr val="80B23E"/>
                </a:solidFill>
              </a:defRPr>
            </a:lvl1pPr>
          </a:lstStyle>
          <a:p>
            <a:r>
              <a:rPr lang="nl-NL"/>
              <a:t>Klik om de stijl te bewerken</a:t>
            </a:r>
            <a:endParaRPr lang="en-US" dirty="0"/>
          </a:p>
        </p:txBody>
      </p:sp>
      <p:sp>
        <p:nvSpPr>
          <p:cNvPr id="9" name="Ondertitel 8"/>
          <p:cNvSpPr>
            <a:spLocks noGrp="1"/>
          </p:cNvSpPr>
          <p:nvPr>
            <p:ph type="subTitle" idx="1"/>
          </p:nvPr>
        </p:nvSpPr>
        <p:spPr>
          <a:xfrm>
            <a:off x="755576" y="3714752"/>
            <a:ext cx="8159824" cy="1752600"/>
          </a:xfrm>
        </p:spPr>
        <p:txBody>
          <a:bodyPr/>
          <a:lstStyle>
            <a:lvl1pPr marL="64008" indent="0" algn="l">
              <a:buNone/>
              <a:defRPr sz="2800">
                <a:solidFill>
                  <a:schemeClr val="accent4"/>
                </a:solidFill>
                <a:effectLst>
                  <a:outerShdw blurRad="38100" dist="38100" dir="2700000" algn="tl">
                    <a:srgbClr val="000000">
                      <a:alpha val="43137"/>
                    </a:srgbClr>
                  </a:outerShdw>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nl-NL"/>
              <a:t>Klik om de ondertitelstijl van het model te bewerken</a:t>
            </a:r>
            <a:endParaRPr lang="en-US" dirty="0"/>
          </a:p>
        </p:txBody>
      </p:sp>
      <p:sp>
        <p:nvSpPr>
          <p:cNvPr id="5" name="Tijdelijke aanduiding voor dianummer 28"/>
          <p:cNvSpPr>
            <a:spLocks noGrp="1"/>
          </p:cNvSpPr>
          <p:nvPr>
            <p:ph type="sldNum" sz="quarter" idx="10"/>
          </p:nvPr>
        </p:nvSpPr>
        <p:spPr>
          <a:xfrm>
            <a:off x="8320088" y="1588"/>
            <a:ext cx="747712" cy="365125"/>
          </a:xfrm>
          <a:prstGeom prst="rect">
            <a:avLst/>
          </a:prstGeom>
          <a:solidFill>
            <a:schemeClr val="bg1"/>
          </a:solidFill>
        </p:spPr>
        <p:txBody>
          <a:bodyPr vert="horz" wrap="square" lIns="91440" tIns="45720" rIns="91440" bIns="45720" numCol="1" anchor="t" anchorCtr="0" compatLnSpc="1">
            <a:prstTxWarp prst="textNoShape">
              <a:avLst/>
            </a:prstTxWarp>
          </a:bodyPr>
          <a:lstStyle>
            <a:lvl1pPr algn="r" eaLnBrk="1" hangingPunct="1">
              <a:defRPr>
                <a:solidFill>
                  <a:srgbClr val="2B4A5E"/>
                </a:solidFill>
              </a:defRPr>
            </a:lvl1pPr>
          </a:lstStyle>
          <a:p>
            <a:pPr>
              <a:defRPr/>
            </a:pPr>
            <a:fld id="{25DC0A1C-0799-4875-811C-5B96FB888E61}" type="slidenum">
              <a:rPr lang="en-US" smtClean="0"/>
              <a:pPr>
                <a:defRPr/>
              </a:pPr>
              <a:t>‹nr.›</a:t>
            </a:fld>
            <a:endParaRPr lang="en-US"/>
          </a:p>
        </p:txBody>
      </p:sp>
    </p:spTree>
    <p:extLst>
      <p:ext uri="{BB962C8B-B14F-4D97-AF65-F5344CB8AC3E}">
        <p14:creationId xmlns:p14="http://schemas.microsoft.com/office/powerpoint/2010/main" val="70762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28596" y="1428736"/>
            <a:ext cx="8229600" cy="5000660"/>
          </a:xfrm>
        </p:spPr>
        <p:txBody>
          <a:bodyPr/>
          <a:lstStyle>
            <a:lvl2pPr>
              <a:defRPr>
                <a:solidFill>
                  <a:schemeClr val="accent2"/>
                </a:solidFill>
              </a:defRPr>
            </a:lvl2pPr>
            <a:lvl3pPr>
              <a:defRPr>
                <a:solidFill>
                  <a:srgbClr val="C00000"/>
                </a:solidFill>
              </a:defRPr>
            </a:lvl3pPr>
            <a:lvl4pPr>
              <a:defRPr>
                <a:solidFill>
                  <a:srgbClr val="7EC234"/>
                </a:solidFill>
              </a:defRPr>
            </a:lvl4pPr>
            <a:lvl5pPr>
              <a:defRPr>
                <a:solidFill>
                  <a:srgbClr val="EB8735"/>
                </a:solidFill>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itel 4"/>
          <p:cNvSpPr>
            <a:spLocks noGrp="1"/>
          </p:cNvSpPr>
          <p:nvPr>
            <p:ph type="title"/>
          </p:nvPr>
        </p:nvSpPr>
        <p:spPr>
          <a:xfrm>
            <a:off x="1259632" y="214313"/>
            <a:ext cx="7384306" cy="1066800"/>
          </a:xfrm>
        </p:spPr>
        <p:txBody>
          <a:bodyPr/>
          <a:lstStyle>
            <a:lvl1pPr>
              <a:defRPr sz="4000">
                <a:solidFill>
                  <a:srgbClr val="80B23E"/>
                </a:solidFill>
                <a:effectLst/>
              </a:defRPr>
            </a:lvl1pPr>
          </a:lstStyle>
          <a:p>
            <a:r>
              <a:rPr lang="nl-NL"/>
              <a:t>Klik om de stijl te bewerken</a:t>
            </a:r>
            <a:endParaRPr lang="nl-BE" dirty="0"/>
          </a:p>
        </p:txBody>
      </p:sp>
      <p:sp>
        <p:nvSpPr>
          <p:cNvPr id="4" name="Tijdelijke aanduiding voor dianummer 5"/>
          <p:cNvSpPr>
            <a:spLocks noGrp="1"/>
          </p:cNvSpPr>
          <p:nvPr>
            <p:ph type="sldNum" sz="quarter" idx="10"/>
          </p:nvPr>
        </p:nvSpPr>
        <p:spPr>
          <a:xfrm>
            <a:off x="8358188" y="6429375"/>
            <a:ext cx="762000" cy="366713"/>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AB18AA0F-7E17-41F0-8F39-5CA63A40AADE}" type="slidenum">
              <a:rPr lang="en-US" smtClean="0"/>
              <a:pPr>
                <a:defRPr/>
              </a:pPr>
              <a:t>‹nr.›</a:t>
            </a:fld>
            <a:endParaRPr lang="en-US"/>
          </a:p>
        </p:txBody>
      </p:sp>
    </p:spTree>
    <p:extLst>
      <p:ext uri="{BB962C8B-B14F-4D97-AF65-F5344CB8AC3E}">
        <p14:creationId xmlns:p14="http://schemas.microsoft.com/office/powerpoint/2010/main" val="3021576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3" name="Tijdelijke aanduiding voor inhoud 2"/>
          <p:cNvSpPr>
            <a:spLocks noGrp="1"/>
          </p:cNvSpPr>
          <p:nvPr>
            <p:ph sz="half" idx="1"/>
          </p:nvPr>
        </p:nvSpPr>
        <p:spPr>
          <a:xfrm>
            <a:off x="457200" y="1428737"/>
            <a:ext cx="4038600" cy="5072098"/>
          </a:xfrm>
        </p:spPr>
        <p:txBody>
          <a:bodyPr/>
          <a:lstStyle>
            <a:lvl1pPr>
              <a:defRPr sz="2000"/>
            </a:lvl1pPr>
            <a:lvl2pPr>
              <a:defRPr sz="1900"/>
            </a:lvl2pPr>
            <a:lvl3pPr>
              <a:defRPr sz="1800"/>
            </a:lvl3pPr>
            <a:lvl4pPr>
              <a:defRPr sz="1800"/>
            </a:lvl4pPr>
            <a:lvl5pPr>
              <a:defRPr sz="1800"/>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ijdelijke aanduiding voor inhoud 3"/>
          <p:cNvSpPr>
            <a:spLocks noGrp="1"/>
          </p:cNvSpPr>
          <p:nvPr>
            <p:ph sz="half" idx="2"/>
          </p:nvPr>
        </p:nvSpPr>
        <p:spPr>
          <a:xfrm>
            <a:off x="4648200" y="1428737"/>
            <a:ext cx="4038600" cy="5072098"/>
          </a:xfrm>
        </p:spPr>
        <p:txBody>
          <a:bodyPr/>
          <a:lstStyle>
            <a:lvl1pPr>
              <a:defRPr sz="2000"/>
            </a:lvl1pPr>
            <a:lvl2pPr>
              <a:defRPr sz="1900"/>
            </a:lvl2pPr>
            <a:lvl3pPr>
              <a:defRPr sz="1800"/>
            </a:lvl3pPr>
            <a:lvl4pPr>
              <a:defRPr sz="1800"/>
            </a:lvl4pPr>
            <a:lvl5pPr>
              <a:defRPr sz="1800"/>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6" name="Titel 5"/>
          <p:cNvSpPr>
            <a:spLocks noGrp="1"/>
          </p:cNvSpPr>
          <p:nvPr>
            <p:ph type="title"/>
          </p:nvPr>
        </p:nvSpPr>
        <p:spPr>
          <a:xfrm>
            <a:off x="1259632" y="214313"/>
            <a:ext cx="7384306" cy="1066800"/>
          </a:xfrm>
        </p:spPr>
        <p:txBody>
          <a:bodyPr/>
          <a:lstStyle>
            <a:lvl1pPr>
              <a:defRPr sz="4000">
                <a:solidFill>
                  <a:srgbClr val="80B23E"/>
                </a:solidFill>
              </a:defRPr>
            </a:lvl1pPr>
          </a:lstStyle>
          <a:p>
            <a:r>
              <a:rPr lang="nl-NL"/>
              <a:t>Klik om de stijl te bewerken</a:t>
            </a:r>
            <a:endParaRPr lang="nl-BE" dirty="0"/>
          </a:p>
        </p:txBody>
      </p:sp>
      <p:sp>
        <p:nvSpPr>
          <p:cNvPr id="5" name="Tijdelijke aanduiding voor dianummer 22"/>
          <p:cNvSpPr>
            <a:spLocks noGrp="1"/>
          </p:cNvSpPr>
          <p:nvPr>
            <p:ph type="sldNum" sz="quarter" idx="10"/>
          </p:nvPr>
        </p:nvSpPr>
        <p:spPr>
          <a:xfrm>
            <a:off x="8358188" y="6491288"/>
            <a:ext cx="762000" cy="366712"/>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24EF2D9B-8187-4886-9365-FB8DEB3AD95A}" type="slidenum">
              <a:rPr lang="en-US" smtClean="0"/>
              <a:pPr>
                <a:defRPr/>
              </a:pPr>
              <a:t>‹nr.›</a:t>
            </a:fld>
            <a:endParaRPr lang="en-US"/>
          </a:p>
        </p:txBody>
      </p:sp>
    </p:spTree>
    <p:extLst>
      <p:ext uri="{BB962C8B-B14F-4D97-AF65-F5344CB8AC3E}">
        <p14:creationId xmlns:p14="http://schemas.microsoft.com/office/powerpoint/2010/main" val="2409568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1331640" y="214290"/>
            <a:ext cx="7407518" cy="1069848"/>
          </a:xfrm>
        </p:spPr>
        <p:txBody>
          <a:bodyPr/>
          <a:lstStyle>
            <a:lvl1pPr>
              <a:defRPr sz="4000" b="0" i="0" cap="none" baseline="0">
                <a:solidFill>
                  <a:srgbClr val="80B23E"/>
                </a:solidFill>
              </a:defRPr>
            </a:lvl1pPr>
          </a:lstStyle>
          <a:p>
            <a:r>
              <a:rPr lang="nl-NL"/>
              <a:t>Klik om de stijl te bewerken</a:t>
            </a:r>
            <a:endParaRPr lang="en-US" dirty="0"/>
          </a:p>
        </p:txBody>
      </p:sp>
      <p:sp>
        <p:nvSpPr>
          <p:cNvPr id="3" name="Tijdelijke aanduiding voor tekst 2"/>
          <p:cNvSpPr>
            <a:spLocks noGrp="1"/>
          </p:cNvSpPr>
          <p:nvPr>
            <p:ph type="body" idx="1"/>
          </p:nvPr>
        </p:nvSpPr>
        <p:spPr>
          <a:xfrm>
            <a:off x="357158" y="1500174"/>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nl-NL"/>
              <a:t>Klik om de modelstijlen te bewerken</a:t>
            </a:r>
          </a:p>
        </p:txBody>
      </p:sp>
      <p:sp>
        <p:nvSpPr>
          <p:cNvPr id="4" name="Tijdelijke aanduiding voor tekst 3"/>
          <p:cNvSpPr>
            <a:spLocks noGrp="1"/>
          </p:cNvSpPr>
          <p:nvPr>
            <p:ph type="body" sz="half" idx="3"/>
          </p:nvPr>
        </p:nvSpPr>
        <p:spPr>
          <a:xfrm>
            <a:off x="4721225" y="1500174"/>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nl-NL"/>
              <a:t>Klik om de modelstijlen te bewerken</a:t>
            </a:r>
          </a:p>
        </p:txBody>
      </p:sp>
      <p:sp>
        <p:nvSpPr>
          <p:cNvPr id="5" name="Tijdelijke aanduiding voor inhoud 4"/>
          <p:cNvSpPr>
            <a:spLocks noGrp="1"/>
          </p:cNvSpPr>
          <p:nvPr>
            <p:ph sz="quarter" idx="2"/>
          </p:nvPr>
        </p:nvSpPr>
        <p:spPr>
          <a:xfrm>
            <a:off x="357158" y="1963722"/>
            <a:ext cx="4041648" cy="4537111"/>
          </a:xfrm>
        </p:spPr>
        <p:txBody>
          <a:bodyPr/>
          <a:lstStyle>
            <a:lvl1pPr>
              <a:defRPr sz="2000"/>
            </a:lvl1pPr>
            <a:lvl2pPr>
              <a:defRPr sz="2000"/>
            </a:lvl2pPr>
            <a:lvl3pPr>
              <a:defRPr sz="1800"/>
            </a:lvl3pPr>
            <a:lvl4pPr>
              <a:defRPr sz="1600"/>
            </a:lvl4pPr>
            <a:lvl5pPr>
              <a:defRPr sz="1600"/>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6" name="Tijdelijke aanduiding voor inhoud 5"/>
          <p:cNvSpPr>
            <a:spLocks noGrp="1"/>
          </p:cNvSpPr>
          <p:nvPr>
            <p:ph sz="quarter" idx="4"/>
          </p:nvPr>
        </p:nvSpPr>
        <p:spPr>
          <a:xfrm>
            <a:off x="4718304" y="1963722"/>
            <a:ext cx="4041775" cy="4537111"/>
          </a:xfrm>
        </p:spPr>
        <p:txBody>
          <a:bodyPr/>
          <a:lstStyle>
            <a:lvl1pPr>
              <a:defRPr sz="2000"/>
            </a:lvl1pPr>
            <a:lvl2pPr>
              <a:defRPr sz="2000"/>
            </a:lvl2pPr>
            <a:lvl3pPr>
              <a:defRPr sz="1800"/>
            </a:lvl3pPr>
            <a:lvl4pPr>
              <a:defRPr sz="1600"/>
            </a:lvl4pPr>
            <a:lvl5pPr>
              <a:defRPr sz="1600"/>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Tijdelijke aanduiding voor dianummer 26"/>
          <p:cNvSpPr>
            <a:spLocks noGrp="1"/>
          </p:cNvSpPr>
          <p:nvPr>
            <p:ph type="sldNum" sz="quarter" idx="10"/>
          </p:nvPr>
        </p:nvSpPr>
        <p:spPr>
          <a:xfrm>
            <a:off x="8382000" y="6491288"/>
            <a:ext cx="762000" cy="366712"/>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07333DE2-3091-4B22-917C-5354981E24A0}" type="slidenum">
              <a:rPr lang="en-US" smtClean="0"/>
              <a:pPr>
                <a:defRPr/>
              </a:pPr>
              <a:t>‹nr.›</a:t>
            </a:fld>
            <a:endParaRPr lang="en-US"/>
          </a:p>
        </p:txBody>
      </p:sp>
    </p:spTree>
    <p:extLst>
      <p:ext uri="{BB962C8B-B14F-4D97-AF65-F5344CB8AC3E}">
        <p14:creationId xmlns:p14="http://schemas.microsoft.com/office/powerpoint/2010/main" val="2098067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Leeg">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xfrm>
            <a:off x="1827213" y="6443663"/>
            <a:ext cx="2133600" cy="277812"/>
          </a:xfrm>
          <a:prstGeom prst="rect">
            <a:avLst/>
          </a:prstGeom>
        </p:spPr>
        <p:txBody>
          <a:bodyPr/>
          <a:lstStyle>
            <a:lvl1pPr eaLnBrk="1" hangingPunct="1">
              <a:defRPr>
                <a:latin typeface="Arial" pitchFamily="34" charset="0"/>
              </a:defRPr>
            </a:lvl1pPr>
          </a:lstStyle>
          <a:p>
            <a:pPr>
              <a:defRPr/>
            </a:pPr>
            <a:endParaRPr lang="en-US"/>
          </a:p>
        </p:txBody>
      </p:sp>
      <p:sp>
        <p:nvSpPr>
          <p:cNvPr id="3" name="Rectangle 6"/>
          <p:cNvSpPr>
            <a:spLocks noGrp="1" noChangeArrowheads="1"/>
          </p:cNvSpPr>
          <p:nvPr>
            <p:ph type="ftr" sz="quarter" idx="11"/>
          </p:nvPr>
        </p:nvSpPr>
        <p:spPr>
          <a:xfrm>
            <a:off x="5292725" y="6443663"/>
            <a:ext cx="2895600" cy="277812"/>
          </a:xfrm>
          <a:prstGeom prst="rect">
            <a:avLst/>
          </a:prstGeom>
        </p:spPr>
        <p:txBody>
          <a:bodyPr/>
          <a:lstStyle>
            <a:lvl1pPr eaLnBrk="1" hangingPunct="1">
              <a:defRPr>
                <a:latin typeface="Arial" pitchFamily="34" charset="0"/>
              </a:defRPr>
            </a:lvl1pPr>
          </a:lstStyle>
          <a:p>
            <a:pPr>
              <a:defRPr/>
            </a:pPr>
            <a:endParaRPr lang="en-US"/>
          </a:p>
        </p:txBody>
      </p:sp>
      <p:sp>
        <p:nvSpPr>
          <p:cNvPr id="4" name="Rectangle 7"/>
          <p:cNvSpPr>
            <a:spLocks noGrp="1" noChangeArrowheads="1"/>
          </p:cNvSpPr>
          <p:nvPr>
            <p:ph type="sldNum" sz="quarter" idx="12"/>
          </p:nvPr>
        </p:nvSpPr>
        <p:spPr>
          <a:xfrm>
            <a:off x="8361363" y="6443663"/>
            <a:ext cx="649287" cy="277812"/>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0BBF6B83-A025-4B9D-8083-80CA8DC0310F}" type="slidenum">
              <a:rPr lang="en-US" smtClean="0"/>
              <a:pPr>
                <a:defRPr/>
              </a:pPr>
              <a:t>‹nr.›</a:t>
            </a:fld>
            <a:endParaRPr lang="en-US"/>
          </a:p>
        </p:txBody>
      </p:sp>
    </p:spTree>
    <p:extLst>
      <p:ext uri="{BB962C8B-B14F-4D97-AF65-F5344CB8AC3E}">
        <p14:creationId xmlns:p14="http://schemas.microsoft.com/office/powerpoint/2010/main" val="701471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Rectangle 5"/>
          <p:cNvSpPr>
            <a:spLocks noGrp="1" noChangeArrowheads="1"/>
          </p:cNvSpPr>
          <p:nvPr>
            <p:ph type="dt" sz="half" idx="10"/>
          </p:nvPr>
        </p:nvSpPr>
        <p:spPr>
          <a:xfrm>
            <a:off x="1827213" y="6443663"/>
            <a:ext cx="2133600" cy="277812"/>
          </a:xfrm>
          <a:prstGeom prst="rect">
            <a:avLst/>
          </a:prstGeom>
          <a:ln/>
        </p:spPr>
        <p:txBody>
          <a:bodyPr/>
          <a:lstStyle>
            <a:lvl1pPr>
              <a:defRPr/>
            </a:lvl1pPr>
          </a:lstStyle>
          <a:p>
            <a:pPr>
              <a:defRPr/>
            </a:pPr>
            <a:endParaRPr lang="en-US"/>
          </a:p>
        </p:txBody>
      </p:sp>
      <p:sp>
        <p:nvSpPr>
          <p:cNvPr id="4" name="Rectangle 6"/>
          <p:cNvSpPr>
            <a:spLocks noGrp="1" noChangeArrowheads="1"/>
          </p:cNvSpPr>
          <p:nvPr>
            <p:ph type="ftr" sz="quarter" idx="11"/>
          </p:nvPr>
        </p:nvSpPr>
        <p:spPr>
          <a:xfrm>
            <a:off x="5292725" y="6443663"/>
            <a:ext cx="2895600" cy="277812"/>
          </a:xfrm>
          <a:prstGeom prst="rect">
            <a:avLst/>
          </a:prstGeom>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xfrm>
            <a:off x="8361363" y="6443663"/>
            <a:ext cx="649287" cy="277812"/>
          </a:xfrm>
          <a:prstGeom prst="rect">
            <a:avLst/>
          </a:prstGeom>
          <a:ln/>
        </p:spPr>
        <p:txBody>
          <a:bodyPr/>
          <a:lstStyle>
            <a:lvl1pPr>
              <a:defRPr/>
            </a:lvl1pPr>
          </a:lstStyle>
          <a:p>
            <a:pPr>
              <a:defRPr/>
            </a:pPr>
            <a:fld id="{D351A07D-1605-4512-8F03-47CADDD1A050}" type="slidenum">
              <a:rPr lang="en-US" smtClean="0"/>
              <a:pPr>
                <a:defRPr/>
              </a:pPr>
              <a:t>‹nr.›</a:t>
            </a:fld>
            <a:endParaRPr lang="en-US"/>
          </a:p>
        </p:txBody>
      </p:sp>
    </p:spTree>
    <p:extLst>
      <p:ext uri="{BB962C8B-B14F-4D97-AF65-F5344CB8AC3E}">
        <p14:creationId xmlns:p14="http://schemas.microsoft.com/office/powerpoint/2010/main" val="2965179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Afgeronde rechthoek 32"/>
          <p:cNvSpPr/>
          <p:nvPr/>
        </p:nvSpPr>
        <p:spPr bwMode="white">
          <a:xfrm>
            <a:off x="5407025" y="496888"/>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useBgFill="1">
        <p:nvSpPr>
          <p:cNvPr id="34" name="Afgeronde rechthoek 33"/>
          <p:cNvSpPr/>
          <p:nvPr/>
        </p:nvSpPr>
        <p:spPr bwMode="white">
          <a:xfrm>
            <a:off x="7373938" y="588963"/>
            <a:ext cx="16002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Rechthoek 34"/>
          <p:cNvSpPr/>
          <p:nvPr/>
        </p:nvSpPr>
        <p:spPr bwMode="invGray">
          <a:xfrm>
            <a:off x="9085263" y="-1588"/>
            <a:ext cx="5715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6" name="Rechthoek 35"/>
          <p:cNvSpPr/>
          <p:nvPr/>
        </p:nvSpPr>
        <p:spPr bwMode="invGray">
          <a:xfrm>
            <a:off x="9043988" y="-1588"/>
            <a:ext cx="28575"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7" name="Rechthoek 36"/>
          <p:cNvSpPr/>
          <p:nvPr/>
        </p:nvSpPr>
        <p:spPr bwMode="invGray">
          <a:xfrm>
            <a:off x="9024938" y="-1588"/>
            <a:ext cx="9525"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Rechthoek 37"/>
          <p:cNvSpPr/>
          <p:nvPr/>
        </p:nvSpPr>
        <p:spPr bwMode="invGray">
          <a:xfrm>
            <a:off x="8975725" y="-1588"/>
            <a:ext cx="26988"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Rechthoek 38"/>
          <p:cNvSpPr/>
          <p:nvPr/>
        </p:nvSpPr>
        <p:spPr bwMode="invGray">
          <a:xfrm>
            <a:off x="8915400" y="0"/>
            <a:ext cx="55563"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 name="Rechthoek 39"/>
          <p:cNvSpPr/>
          <p:nvPr/>
        </p:nvSpPr>
        <p:spPr bwMode="invGray">
          <a:xfrm>
            <a:off x="8874125" y="0"/>
            <a:ext cx="7938"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34" name="Tijdelijke aanduiding voor titel 21"/>
          <p:cNvSpPr>
            <a:spLocks noGrp="1"/>
          </p:cNvSpPr>
          <p:nvPr>
            <p:ph type="title"/>
          </p:nvPr>
        </p:nvSpPr>
        <p:spPr bwMode="auto">
          <a:xfrm>
            <a:off x="1243013" y="214313"/>
            <a:ext cx="74009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nl-NL" altLang="nl-BE"/>
              <a:t>Klik om de stijl te bewerken</a:t>
            </a:r>
            <a:endParaRPr lang="en-US" altLang="nl-BE"/>
          </a:p>
        </p:txBody>
      </p:sp>
      <p:sp>
        <p:nvSpPr>
          <p:cNvPr id="1035" name="Tijdelijke aanduiding voor tekst 12"/>
          <p:cNvSpPr>
            <a:spLocks noGrp="1"/>
          </p:cNvSpPr>
          <p:nvPr>
            <p:ph type="body" idx="1"/>
          </p:nvPr>
        </p:nvSpPr>
        <p:spPr bwMode="auto">
          <a:xfrm>
            <a:off x="428625" y="1428750"/>
            <a:ext cx="8229600"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nl-NL" altLang="nl-BE"/>
              <a:t>Klik om de modelstijlen te bewerken</a:t>
            </a:r>
          </a:p>
          <a:p>
            <a:pPr lvl="1"/>
            <a:r>
              <a:rPr lang="nl-NL" altLang="nl-BE"/>
              <a:t>Tweede niveau</a:t>
            </a:r>
          </a:p>
          <a:p>
            <a:pPr lvl="2"/>
            <a:r>
              <a:rPr lang="nl-NL" altLang="nl-BE"/>
              <a:t>Derde niveau</a:t>
            </a:r>
          </a:p>
          <a:p>
            <a:pPr lvl="3"/>
            <a:r>
              <a:rPr lang="nl-NL" altLang="nl-BE"/>
              <a:t>Vierde niveau</a:t>
            </a:r>
          </a:p>
          <a:p>
            <a:pPr lvl="4"/>
            <a:r>
              <a:rPr lang="nl-NL" altLang="nl-BE"/>
              <a:t>Vijfde niveau</a:t>
            </a:r>
            <a:endParaRPr lang="en-US" altLang="nl-BE"/>
          </a:p>
        </p:txBody>
      </p:sp>
      <p:sp>
        <p:nvSpPr>
          <p:cNvPr id="1037" name="Tekstvak 24"/>
          <p:cNvSpPr txBox="1">
            <a:spLocks noChangeArrowheads="1"/>
          </p:cNvSpPr>
          <p:nvPr/>
        </p:nvSpPr>
        <p:spPr bwMode="auto">
          <a:xfrm>
            <a:off x="323850" y="6437313"/>
            <a:ext cx="50006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fr-BE" sz="1200" dirty="0">
                <a:solidFill>
                  <a:schemeClr val="tx2"/>
                </a:solidFill>
                <a:latin typeface="Verdana" pitchFamily="34" charset="0"/>
              </a:rPr>
              <a:t>2ITF </a:t>
            </a:r>
            <a:r>
              <a:rPr lang="fr-BE" sz="1200" dirty="0" err="1">
                <a:solidFill>
                  <a:schemeClr val="tx2"/>
                </a:solidFill>
                <a:latin typeface="Verdana" pitchFamily="34" charset="0"/>
              </a:rPr>
              <a:t>Businessprocessen</a:t>
            </a:r>
            <a:endParaRPr lang="nl-NL" sz="1200" dirty="0">
              <a:solidFill>
                <a:schemeClr val="tx2"/>
              </a:solidFill>
              <a:latin typeface="Verdana" pitchFamily="34" charset="0"/>
            </a:endParaRPr>
          </a:p>
        </p:txBody>
      </p:sp>
      <p:pic>
        <p:nvPicPr>
          <p:cNvPr id="2" name="Afbeelding 14"/>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79425" y="423863"/>
            <a:ext cx="6492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5993005"/>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Lst>
  <p:txStyles>
    <p:titleStyle>
      <a:lvl1pPr algn="l" rtl="0" eaLnBrk="1" fontAlgn="base" hangingPunct="1">
        <a:spcBef>
          <a:spcPct val="0"/>
        </a:spcBef>
        <a:spcAft>
          <a:spcPct val="0"/>
        </a:spcAft>
        <a:defRPr sz="4000" kern="1200">
          <a:solidFill>
            <a:srgbClr val="80B23E"/>
          </a:solidFill>
          <a:latin typeface="+mj-lt"/>
          <a:ea typeface="+mj-ea"/>
          <a:cs typeface="+mj-cs"/>
        </a:defRPr>
      </a:lvl1pPr>
      <a:lvl2pPr algn="l" rtl="0" eaLnBrk="1" fontAlgn="base" hangingPunct="1">
        <a:spcBef>
          <a:spcPct val="0"/>
        </a:spcBef>
        <a:spcAft>
          <a:spcPct val="0"/>
        </a:spcAft>
        <a:defRPr sz="4000">
          <a:solidFill>
            <a:srgbClr val="80B23E"/>
          </a:solidFill>
          <a:latin typeface="Verdana" pitchFamily="34" charset="0"/>
        </a:defRPr>
      </a:lvl2pPr>
      <a:lvl3pPr algn="l" rtl="0" eaLnBrk="1" fontAlgn="base" hangingPunct="1">
        <a:spcBef>
          <a:spcPct val="0"/>
        </a:spcBef>
        <a:spcAft>
          <a:spcPct val="0"/>
        </a:spcAft>
        <a:defRPr sz="4000">
          <a:solidFill>
            <a:srgbClr val="80B23E"/>
          </a:solidFill>
          <a:latin typeface="Verdana" pitchFamily="34" charset="0"/>
        </a:defRPr>
      </a:lvl3pPr>
      <a:lvl4pPr algn="l" rtl="0" eaLnBrk="1" fontAlgn="base" hangingPunct="1">
        <a:spcBef>
          <a:spcPct val="0"/>
        </a:spcBef>
        <a:spcAft>
          <a:spcPct val="0"/>
        </a:spcAft>
        <a:defRPr sz="4000">
          <a:solidFill>
            <a:srgbClr val="80B23E"/>
          </a:solidFill>
          <a:latin typeface="Verdana" pitchFamily="34" charset="0"/>
        </a:defRPr>
      </a:lvl4pPr>
      <a:lvl5pPr algn="l" rtl="0" eaLnBrk="1" fontAlgn="base" hangingPunct="1">
        <a:spcBef>
          <a:spcPct val="0"/>
        </a:spcBef>
        <a:spcAft>
          <a:spcPct val="0"/>
        </a:spcAft>
        <a:defRPr sz="4000">
          <a:solidFill>
            <a:srgbClr val="80B23E"/>
          </a:solidFill>
          <a:latin typeface="Verdana" pitchFamily="34" charset="0"/>
        </a:defRPr>
      </a:lvl5pPr>
      <a:lvl6pPr marL="457200" algn="l" rtl="0" eaLnBrk="1" fontAlgn="base" hangingPunct="1">
        <a:spcBef>
          <a:spcPct val="0"/>
        </a:spcBef>
        <a:spcAft>
          <a:spcPct val="0"/>
        </a:spcAft>
        <a:defRPr sz="4000">
          <a:solidFill>
            <a:schemeClr val="tx2"/>
          </a:solidFill>
          <a:latin typeface="Verdana" pitchFamily="34" charset="0"/>
        </a:defRPr>
      </a:lvl6pPr>
      <a:lvl7pPr marL="914400" algn="l" rtl="0" eaLnBrk="1" fontAlgn="base" hangingPunct="1">
        <a:spcBef>
          <a:spcPct val="0"/>
        </a:spcBef>
        <a:spcAft>
          <a:spcPct val="0"/>
        </a:spcAft>
        <a:defRPr sz="4000">
          <a:solidFill>
            <a:schemeClr val="tx2"/>
          </a:solidFill>
          <a:latin typeface="Verdana" pitchFamily="34" charset="0"/>
        </a:defRPr>
      </a:lvl7pPr>
      <a:lvl8pPr marL="1371600" algn="l" rtl="0" eaLnBrk="1" fontAlgn="base" hangingPunct="1">
        <a:spcBef>
          <a:spcPct val="0"/>
        </a:spcBef>
        <a:spcAft>
          <a:spcPct val="0"/>
        </a:spcAft>
        <a:defRPr sz="4000">
          <a:solidFill>
            <a:schemeClr val="tx2"/>
          </a:solidFill>
          <a:latin typeface="Verdana" pitchFamily="34" charset="0"/>
        </a:defRPr>
      </a:lvl8pPr>
      <a:lvl9pPr marL="1828800" algn="l" rtl="0" eaLnBrk="1" fontAlgn="base" hangingPunct="1">
        <a:spcBef>
          <a:spcPct val="0"/>
        </a:spcBef>
        <a:spcAft>
          <a:spcPct val="0"/>
        </a:spcAft>
        <a:defRPr sz="4000">
          <a:solidFill>
            <a:schemeClr val="tx2"/>
          </a:solidFill>
          <a:latin typeface="Verdana" pitchFamily="34" charset="0"/>
        </a:defRPr>
      </a:lvl9pPr>
    </p:titleStyle>
    <p:bodyStyle>
      <a:lvl1pPr marL="365125" indent="-255588" algn="l" rtl="0" eaLnBrk="1" fontAlgn="base" hangingPunct="1">
        <a:spcBef>
          <a:spcPts val="300"/>
        </a:spcBef>
        <a:spcAft>
          <a:spcPct val="0"/>
        </a:spcAft>
        <a:buClr>
          <a:srgbClr val="2B4A5E"/>
        </a:buClr>
        <a:buFont typeface="Georgia" panose="02040502050405020303" pitchFamily="18" charset="0"/>
        <a:buChar char="•"/>
        <a:defRPr sz="2800" kern="1200">
          <a:solidFill>
            <a:schemeClr val="tx1"/>
          </a:solidFill>
          <a:latin typeface="+mn-lt"/>
          <a:ea typeface="+mn-ea"/>
          <a:cs typeface="+mn-cs"/>
        </a:defRPr>
      </a:lvl1pPr>
      <a:lvl2pPr marL="657225" indent="-246063" algn="l" rtl="0" eaLnBrk="1" fontAlgn="base" hangingPunct="1">
        <a:spcBef>
          <a:spcPts val="300"/>
        </a:spcBef>
        <a:spcAft>
          <a:spcPct val="0"/>
        </a:spcAft>
        <a:buClr>
          <a:schemeClr val="accent2"/>
        </a:buClr>
        <a:buFont typeface="Georgia" panose="02040502050405020303" pitchFamily="18" charset="0"/>
        <a:buChar char="▫"/>
        <a:defRPr sz="2600" kern="1200">
          <a:solidFill>
            <a:schemeClr val="accent2"/>
          </a:solidFill>
          <a:latin typeface="+mn-lt"/>
          <a:ea typeface="+mn-ea"/>
          <a:cs typeface="+mn-cs"/>
        </a:defRPr>
      </a:lvl2pPr>
      <a:lvl3pPr marL="922338" indent="-219075" algn="l" rtl="0" eaLnBrk="1" fontAlgn="base" hangingPunct="1">
        <a:spcBef>
          <a:spcPts val="300"/>
        </a:spcBef>
        <a:spcAft>
          <a:spcPct val="0"/>
        </a:spcAft>
        <a:buClr>
          <a:schemeClr val="accent1"/>
        </a:buClr>
        <a:buFont typeface="Wingdings 2" panose="05020102010507070707" pitchFamily="18" charset="2"/>
        <a:buChar char=""/>
        <a:defRPr sz="2400" kern="1200">
          <a:solidFill>
            <a:srgbClr val="C00000"/>
          </a:solidFill>
          <a:latin typeface="+mn-lt"/>
          <a:ea typeface="+mn-ea"/>
          <a:cs typeface="+mn-cs"/>
        </a:defRPr>
      </a:lvl3pPr>
      <a:lvl4pPr marL="1179513" indent="-200025" algn="l" rtl="0" eaLnBrk="1" fontAlgn="base" hangingPunct="1">
        <a:spcBef>
          <a:spcPts val="300"/>
        </a:spcBef>
        <a:spcAft>
          <a:spcPct val="0"/>
        </a:spcAft>
        <a:buClr>
          <a:schemeClr val="accent1"/>
        </a:buClr>
        <a:buFont typeface="Wingdings 2" panose="05020102010507070707" pitchFamily="18" charset="2"/>
        <a:buChar char=""/>
        <a:defRPr sz="2200" kern="1200">
          <a:solidFill>
            <a:srgbClr val="80B23E"/>
          </a:solidFill>
          <a:latin typeface="+mn-lt"/>
          <a:ea typeface="+mn-ea"/>
          <a:cs typeface="+mn-cs"/>
        </a:defRPr>
      </a:lvl4pPr>
      <a:lvl5pPr marL="1389063" indent="-182563" algn="l" rtl="0" eaLnBrk="1" fontAlgn="base" hangingPunct="1">
        <a:spcBef>
          <a:spcPts val="300"/>
        </a:spcBef>
        <a:spcAft>
          <a:spcPct val="0"/>
        </a:spcAft>
        <a:buClr>
          <a:srgbClr val="A04DA3"/>
        </a:buClr>
        <a:buFont typeface="Georgia" panose="02040502050405020303" pitchFamily="18" charset="0"/>
        <a:buChar char="▫"/>
        <a:defRPr sz="2000" kern="1200">
          <a:solidFill>
            <a:srgbClr val="EB8735"/>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ap.com/products/what-is-crm.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online.perfectview.n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slide" Target="slide8.xml"/><Relationship Id="rId4" Type="http://schemas.openxmlformats.org/officeDocument/2006/relationships/slide" Target="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2555776" y="1772816"/>
            <a:ext cx="6359624" cy="1584746"/>
          </a:xfrm>
        </p:spPr>
        <p:txBody>
          <a:bodyPr/>
          <a:lstStyle/>
          <a:p>
            <a:pPr>
              <a:defRPr/>
            </a:pPr>
            <a:r>
              <a:rPr lang="fr-BE" dirty="0" err="1"/>
              <a:t>Businessprocessen</a:t>
            </a:r>
            <a:r>
              <a:rPr lang="fr-BE" dirty="0"/>
              <a:t> </a:t>
            </a:r>
            <a:br>
              <a:rPr lang="fr-BE" dirty="0"/>
            </a:br>
            <a:endParaRPr lang="nl-NL" dirty="0"/>
          </a:p>
        </p:txBody>
      </p:sp>
      <p:sp>
        <p:nvSpPr>
          <p:cNvPr id="6147" name="Ondertitel 2"/>
          <p:cNvSpPr>
            <a:spLocks noGrp="1"/>
          </p:cNvSpPr>
          <p:nvPr>
            <p:ph type="subTitle" idx="1"/>
          </p:nvPr>
        </p:nvSpPr>
        <p:spPr/>
        <p:txBody>
          <a:bodyPr/>
          <a:lstStyle/>
          <a:p>
            <a:pPr marL="63500" eaLnBrk="1" hangingPunct="1"/>
            <a:r>
              <a:rPr lang="fr-BE" dirty="0" err="1"/>
              <a:t>Hoofdstuk</a:t>
            </a:r>
            <a:r>
              <a:rPr lang="fr-BE" dirty="0"/>
              <a:t> 4 </a:t>
            </a:r>
          </a:p>
          <a:p>
            <a:pPr marL="63500" eaLnBrk="1" hangingPunct="1"/>
            <a:r>
              <a:rPr lang="fr-BE" dirty="0" err="1"/>
              <a:t>Verkopen</a:t>
            </a:r>
            <a:r>
              <a:rPr lang="fr-BE" dirty="0"/>
              <a:t> - Sales</a:t>
            </a:r>
            <a:endParaRPr lang="nl-NL"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r>
              <a:rPr lang="nl-BE" dirty="0"/>
              <a:t>ERP en CRM</a:t>
            </a:r>
          </a:p>
          <a:p>
            <a:pPr lvl="1"/>
            <a:r>
              <a:rPr lang="nl-BE" dirty="0"/>
              <a:t>1 + 1 = 1.5</a:t>
            </a:r>
          </a:p>
          <a:p>
            <a:pPr lvl="2"/>
            <a:r>
              <a:rPr lang="nl-BE" dirty="0"/>
              <a:t>Wanneer ERP ook ingezet wordt voor CRM</a:t>
            </a:r>
          </a:p>
          <a:p>
            <a:pPr lvl="1"/>
            <a:r>
              <a:rPr lang="nl-BE" dirty="0"/>
              <a:t>1 + 1 = 3</a:t>
            </a:r>
          </a:p>
          <a:p>
            <a:pPr lvl="2"/>
            <a:r>
              <a:rPr lang="nl-BE" dirty="0"/>
              <a:t>Wanneer ERP en CRM geïntegreerd samen werken</a:t>
            </a:r>
          </a:p>
          <a:p>
            <a:pPr>
              <a:buNone/>
            </a:pPr>
            <a:endParaRPr lang="nl-BE" dirty="0"/>
          </a:p>
          <a:p>
            <a:r>
              <a:rPr lang="nl-BE" dirty="0"/>
              <a:t>SAP CRM &amp; Customer engagement tools</a:t>
            </a:r>
            <a:br>
              <a:rPr lang="nl-BE" dirty="0"/>
            </a:br>
            <a:r>
              <a:rPr lang="nl-NL" dirty="0"/>
              <a:t>Bekijk de functionaliteiten op</a:t>
            </a:r>
          </a:p>
          <a:p>
            <a:pPr lvl="1"/>
            <a:endParaRPr lang="nl-BE" dirty="0"/>
          </a:p>
        </p:txBody>
      </p:sp>
      <p:sp>
        <p:nvSpPr>
          <p:cNvPr id="2" name="Titel 1"/>
          <p:cNvSpPr>
            <a:spLocks noGrp="1"/>
          </p:cNvSpPr>
          <p:nvPr>
            <p:ph type="title"/>
          </p:nvPr>
        </p:nvSpPr>
        <p:spPr>
          <a:xfrm>
            <a:off x="1214414" y="214290"/>
            <a:ext cx="7929586" cy="1066800"/>
          </a:xfrm>
        </p:spPr>
        <p:txBody>
          <a:bodyPr/>
          <a:lstStyle/>
          <a:p>
            <a:r>
              <a:rPr lang="nl-BE" dirty="0"/>
              <a:t>2. Marketingstrategie en ERP</a:t>
            </a:r>
            <a:endParaRPr lang="nl-NL" dirty="0"/>
          </a:p>
        </p:txBody>
      </p:sp>
      <p:sp>
        <p:nvSpPr>
          <p:cNvPr id="4" name="Rechthoek 3"/>
          <p:cNvSpPr/>
          <p:nvPr/>
        </p:nvSpPr>
        <p:spPr>
          <a:xfrm>
            <a:off x="1428728" y="5214950"/>
            <a:ext cx="6286528" cy="461665"/>
          </a:xfrm>
          <a:prstGeom prst="rect">
            <a:avLst/>
          </a:prstGeom>
        </p:spPr>
        <p:txBody>
          <a:bodyPr wrap="square">
            <a:spAutoFit/>
          </a:bodyPr>
          <a:lstStyle/>
          <a:p>
            <a:r>
              <a:rPr lang="nl-NL" sz="2400" dirty="0">
                <a:latin typeface="+mj-lt"/>
                <a:hlinkClick r:id="rId2"/>
              </a:rPr>
              <a:t>SAP Business-suites CRM software</a:t>
            </a:r>
            <a:endParaRPr lang="nl-NL" sz="2400" dirty="0">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r>
              <a:rPr lang="nl-BE" dirty="0"/>
              <a:t>Zoek 3 belangrijke spelers op de Belgische CRM-markt.</a:t>
            </a:r>
            <a:br>
              <a:rPr lang="nl-BE" dirty="0"/>
            </a:br>
            <a:endParaRPr lang="nl-BE" dirty="0"/>
          </a:p>
          <a:p>
            <a:r>
              <a:rPr lang="nl-BE" dirty="0"/>
              <a:t>Zoek een reële bedrijfscase omtrent het succesvol inzetten van een CRM-tool en beschrijf deze kort.</a:t>
            </a:r>
            <a:endParaRPr lang="nl-NL" dirty="0"/>
          </a:p>
        </p:txBody>
      </p:sp>
      <p:sp>
        <p:nvSpPr>
          <p:cNvPr id="2" name="Titel 1"/>
          <p:cNvSpPr>
            <a:spLocks noGrp="1"/>
          </p:cNvSpPr>
          <p:nvPr>
            <p:ph type="title"/>
          </p:nvPr>
        </p:nvSpPr>
        <p:spPr/>
        <p:txBody>
          <a:bodyPr/>
          <a:lstStyle/>
          <a:p>
            <a:r>
              <a:rPr lang="nl-BE" dirty="0"/>
              <a:t>Business Research</a:t>
            </a:r>
            <a:endParaRPr lang="nl-NL" dirty="0"/>
          </a:p>
        </p:txBody>
      </p:sp>
    </p:spTree>
    <p:extLst>
      <p:ext uri="{BB962C8B-B14F-4D97-AF65-F5344CB8AC3E}">
        <p14:creationId xmlns:p14="http://schemas.microsoft.com/office/powerpoint/2010/main" val="1127107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BE" dirty="0"/>
              <a:t>CRM markt België</a:t>
            </a:r>
          </a:p>
        </p:txBody>
      </p:sp>
      <p:pic>
        <p:nvPicPr>
          <p:cNvPr id="1026" name="Picture 2" descr="https://www.computerprofile.com/wp-content/uploads/2017/09/CRM-Market-shares.jpg">
            <a:extLst>
              <a:ext uri="{FF2B5EF4-FFF2-40B4-BE49-F238E27FC236}">
                <a16:creationId xmlns:a16="http://schemas.microsoft.com/office/drawing/2014/main" id="{FFA98400-D8D2-48C3-A13E-9891A32D8C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484784"/>
            <a:ext cx="6729189" cy="4925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395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7FDB8300-70AD-4B26-B45F-19A7D878B682}"/>
              </a:ext>
            </a:extLst>
          </p:cNvPr>
          <p:cNvSpPr>
            <a:spLocks noGrp="1"/>
          </p:cNvSpPr>
          <p:nvPr>
            <p:ph type="title"/>
          </p:nvPr>
        </p:nvSpPr>
        <p:spPr/>
        <p:txBody>
          <a:bodyPr/>
          <a:lstStyle/>
          <a:p>
            <a:r>
              <a:rPr lang="nl-BE" dirty="0"/>
              <a:t>CRM markt België</a:t>
            </a:r>
          </a:p>
        </p:txBody>
      </p:sp>
      <p:pic>
        <p:nvPicPr>
          <p:cNvPr id="2050" name="Picture 2" descr="https://www.computerprofile.com/wp-content/uploads/2017/09/Top-5-CRM.jpg">
            <a:extLst>
              <a:ext uri="{FF2B5EF4-FFF2-40B4-BE49-F238E27FC236}">
                <a16:creationId xmlns:a16="http://schemas.microsoft.com/office/drawing/2014/main" id="{6DE7DD5B-8EA5-4459-8FCC-67235B0526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503638"/>
            <a:ext cx="6657181" cy="4850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864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r>
              <a:rPr lang="nl-NL" dirty="0" err="1"/>
              <a:t>PerfectView</a:t>
            </a:r>
            <a:r>
              <a:rPr lang="nl-NL" dirty="0"/>
              <a:t> is een online CRM-tool.</a:t>
            </a:r>
          </a:p>
          <a:p>
            <a:endParaRPr lang="nl-NL" dirty="0"/>
          </a:p>
          <a:p>
            <a:r>
              <a:rPr lang="nl-NL" dirty="0"/>
              <a:t>Maak een gratis account aan op </a:t>
            </a:r>
            <a:r>
              <a:rPr lang="nl-NL" dirty="0">
                <a:hlinkClick r:id="rId3"/>
              </a:rPr>
              <a:t>https://online.perfectview.nl/</a:t>
            </a:r>
            <a:endParaRPr lang="nl-NL" dirty="0"/>
          </a:p>
          <a:p>
            <a:r>
              <a:rPr lang="nl-NL" dirty="0"/>
              <a:t>Koppel aan deze account een aantal gebruikers via menu “Aan de slag/Collega’s uitnodigen”.  Zo hoeft niet elke student te registreren!</a:t>
            </a:r>
          </a:p>
          <a:p>
            <a:endParaRPr lang="nl-NL" dirty="0"/>
          </a:p>
          <a:p>
            <a:r>
              <a:rPr lang="nl-NL" dirty="0"/>
              <a:t>Bespreek 5 functionaliteiten van deze CRM-tool.</a:t>
            </a:r>
          </a:p>
          <a:p>
            <a:endParaRPr lang="nl-NL" dirty="0"/>
          </a:p>
          <a:p>
            <a:pPr marL="109537" indent="0">
              <a:buNone/>
            </a:pPr>
            <a:endParaRPr lang="nl-NL" dirty="0"/>
          </a:p>
          <a:p>
            <a:pPr marL="109537" indent="0">
              <a:buNone/>
            </a:pPr>
            <a:endParaRPr lang="nl-NL" dirty="0"/>
          </a:p>
        </p:txBody>
      </p:sp>
      <p:sp>
        <p:nvSpPr>
          <p:cNvPr id="2" name="Titel 1"/>
          <p:cNvSpPr>
            <a:spLocks noGrp="1"/>
          </p:cNvSpPr>
          <p:nvPr>
            <p:ph type="title"/>
          </p:nvPr>
        </p:nvSpPr>
        <p:spPr/>
        <p:txBody>
          <a:bodyPr/>
          <a:lstStyle/>
          <a:p>
            <a:r>
              <a:rPr lang="nl-BE" dirty="0"/>
              <a:t>Business Research</a:t>
            </a:r>
            <a:endParaRPr lang="nl-NL" dirty="0"/>
          </a:p>
        </p:txBody>
      </p:sp>
    </p:spTree>
    <p:extLst>
      <p:ext uri="{BB962C8B-B14F-4D97-AF65-F5344CB8AC3E}">
        <p14:creationId xmlns:p14="http://schemas.microsoft.com/office/powerpoint/2010/main" val="2736793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BE" dirty="0"/>
              <a:t>Business </a:t>
            </a:r>
            <a:r>
              <a:rPr lang="nl-BE" dirty="0" err="1"/>
              <a:t>Rese</a:t>
            </a:r>
            <a:r>
              <a:rPr lang="nl-BE" dirty="0"/>
              <a:t>	</a:t>
            </a:r>
            <a:r>
              <a:rPr lang="nl-BE" dirty="0" err="1"/>
              <a:t>arch</a:t>
            </a:r>
            <a:endParaRPr lang="nl-BE" dirty="0"/>
          </a:p>
        </p:txBody>
      </p:sp>
      <p:pic>
        <p:nvPicPr>
          <p:cNvPr id="5" name="Afbeelding 4"/>
          <p:cNvPicPr>
            <a:picLocks noChangeAspect="1"/>
          </p:cNvPicPr>
          <p:nvPr/>
        </p:nvPicPr>
        <p:blipFill>
          <a:blip r:embed="rId2"/>
          <a:stretch>
            <a:fillRect/>
          </a:stretch>
        </p:blipFill>
        <p:spPr>
          <a:xfrm>
            <a:off x="683568" y="1412776"/>
            <a:ext cx="5192811" cy="4702336"/>
          </a:xfrm>
          <a:prstGeom prst="rect">
            <a:avLst/>
          </a:prstGeom>
        </p:spPr>
      </p:pic>
      <p:pic>
        <p:nvPicPr>
          <p:cNvPr id="6" name="Afbeelding 5"/>
          <p:cNvPicPr>
            <a:picLocks noChangeAspect="1"/>
          </p:cNvPicPr>
          <p:nvPr/>
        </p:nvPicPr>
        <p:blipFill>
          <a:blip r:embed="rId3"/>
          <a:stretch>
            <a:fillRect/>
          </a:stretch>
        </p:blipFill>
        <p:spPr>
          <a:xfrm>
            <a:off x="5876379" y="1329121"/>
            <a:ext cx="3009900" cy="609600"/>
          </a:xfrm>
          <a:prstGeom prst="rect">
            <a:avLst/>
          </a:prstGeom>
        </p:spPr>
      </p:pic>
    </p:spTree>
    <p:extLst>
      <p:ext uri="{BB962C8B-B14F-4D97-AF65-F5344CB8AC3E}">
        <p14:creationId xmlns:p14="http://schemas.microsoft.com/office/powerpoint/2010/main" val="2639797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r>
              <a:rPr lang="nl-BE" dirty="0"/>
              <a:t>Order-</a:t>
            </a:r>
            <a:r>
              <a:rPr lang="nl-BE" dirty="0" err="1"/>
              <a:t>To</a:t>
            </a:r>
            <a:r>
              <a:rPr lang="nl-BE" dirty="0"/>
              <a:t>-Cash in SAP</a:t>
            </a:r>
            <a:endParaRPr lang="nl-NL" dirty="0"/>
          </a:p>
        </p:txBody>
      </p:sp>
      <p:sp>
        <p:nvSpPr>
          <p:cNvPr id="2" name="Titel 1"/>
          <p:cNvSpPr>
            <a:spLocks noGrp="1"/>
          </p:cNvSpPr>
          <p:nvPr>
            <p:ph type="title"/>
          </p:nvPr>
        </p:nvSpPr>
        <p:spPr/>
        <p:txBody>
          <a:bodyPr/>
          <a:lstStyle/>
          <a:p>
            <a:r>
              <a:rPr lang="nl-BE" dirty="0"/>
              <a:t>3. Het verkoopproces</a:t>
            </a:r>
            <a:endParaRPr lang="nl-NL" dirty="0"/>
          </a:p>
        </p:txBody>
      </p:sp>
      <p:pic>
        <p:nvPicPr>
          <p:cNvPr id="4" name="Tijdelijke aanduiding voor inhoud 5" descr="FlowVerkoopSAP.jpg"/>
          <p:cNvPicPr>
            <a:picLocks noChangeAspect="1"/>
          </p:cNvPicPr>
          <p:nvPr/>
        </p:nvPicPr>
        <p:blipFill>
          <a:blip r:embed="rId2"/>
          <a:srcRect/>
          <a:stretch>
            <a:fillRect/>
          </a:stretch>
        </p:blipFill>
        <p:spPr bwMode="auto">
          <a:xfrm>
            <a:off x="1447824" y="2071678"/>
            <a:ext cx="6553200" cy="4297363"/>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3. Het verkoopproces</a:t>
            </a:r>
            <a:endParaRPr lang="nl-NL" dirty="0"/>
          </a:p>
        </p:txBody>
      </p:sp>
      <p:pic>
        <p:nvPicPr>
          <p:cNvPr id="4" name="Tijdelijke aanduiding voor inhoud 5" descr="FlowVerkoopSAP.jpg"/>
          <p:cNvPicPr>
            <a:picLocks noChangeAspect="1"/>
          </p:cNvPicPr>
          <p:nvPr/>
        </p:nvPicPr>
        <p:blipFill>
          <a:blip r:embed="rId2"/>
          <a:srcRect/>
          <a:stretch>
            <a:fillRect/>
          </a:stretch>
        </p:blipFill>
        <p:spPr bwMode="auto">
          <a:xfrm>
            <a:off x="714348" y="1714488"/>
            <a:ext cx="7467600" cy="3919538"/>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3. Het verkoopproces</a:t>
            </a:r>
            <a:endParaRPr lang="nl-NL" dirty="0"/>
          </a:p>
        </p:txBody>
      </p:sp>
      <p:pic>
        <p:nvPicPr>
          <p:cNvPr id="4" name="Tijdelijke aanduiding voor inhoud 5" descr="FlowVerkoopSAP.jpg"/>
          <p:cNvPicPr>
            <a:picLocks noChangeAspect="1"/>
          </p:cNvPicPr>
          <p:nvPr/>
        </p:nvPicPr>
        <p:blipFill>
          <a:blip r:embed="rId2"/>
          <a:srcRect/>
          <a:stretch>
            <a:fillRect/>
          </a:stretch>
        </p:blipFill>
        <p:spPr bwMode="auto">
          <a:xfrm>
            <a:off x="785786" y="1571612"/>
            <a:ext cx="6967538" cy="45720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3. Het verkoopproces</a:t>
            </a:r>
            <a:endParaRPr lang="nl-NL" dirty="0"/>
          </a:p>
        </p:txBody>
      </p:sp>
      <p:pic>
        <p:nvPicPr>
          <p:cNvPr id="4" name="Tijdelijke aanduiding voor inhoud 5" descr="FlowVerkoopSAP.jpg"/>
          <p:cNvPicPr>
            <a:picLocks noChangeAspect="1"/>
          </p:cNvPicPr>
          <p:nvPr/>
        </p:nvPicPr>
        <p:blipFill>
          <a:blip r:embed="rId2"/>
          <a:srcRect/>
          <a:stretch>
            <a:fillRect/>
          </a:stretch>
        </p:blipFill>
        <p:spPr bwMode="auto">
          <a:xfrm>
            <a:off x="857224" y="1500174"/>
            <a:ext cx="7446962" cy="4294188"/>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marL="623887" indent="-514350">
              <a:buFont typeface="+mj-lt"/>
              <a:buAutoNum type="arabicPeriod"/>
            </a:pPr>
            <a:r>
              <a:rPr lang="nl-BE" dirty="0"/>
              <a:t>Verkoop en marketingstrategie: Customer Life </a:t>
            </a:r>
            <a:r>
              <a:rPr lang="nl-BE" dirty="0" err="1"/>
              <a:t>Cycle</a:t>
            </a:r>
            <a:endParaRPr lang="nl-BE" dirty="0"/>
          </a:p>
          <a:p>
            <a:pPr marL="623887" indent="-514350">
              <a:buFont typeface="+mj-lt"/>
              <a:buAutoNum type="arabicPeriod"/>
            </a:pPr>
            <a:r>
              <a:rPr lang="nl-BE" dirty="0"/>
              <a:t>Marketingstrategie en ERP</a:t>
            </a:r>
          </a:p>
          <a:p>
            <a:pPr marL="623887" indent="-514350">
              <a:buFont typeface="+mj-lt"/>
              <a:buAutoNum type="arabicPeriod"/>
            </a:pPr>
            <a:r>
              <a:rPr lang="nl-BE" dirty="0"/>
              <a:t>Het verkoopproces: Order-</a:t>
            </a:r>
            <a:r>
              <a:rPr lang="nl-BE" dirty="0" err="1"/>
              <a:t>to</a:t>
            </a:r>
            <a:r>
              <a:rPr lang="nl-BE" dirty="0"/>
              <a:t>-Cash</a:t>
            </a:r>
          </a:p>
          <a:p>
            <a:pPr marL="623887" indent="-514350">
              <a:buFont typeface="+mj-lt"/>
              <a:buAutoNum type="arabicPeriod"/>
            </a:pPr>
            <a:r>
              <a:rPr lang="nl-BE" dirty="0"/>
              <a:t>Het verkoopproces in BPMN</a:t>
            </a:r>
          </a:p>
          <a:p>
            <a:pPr marL="623887" indent="-514350">
              <a:buFont typeface="+mj-lt"/>
              <a:buAutoNum type="arabicPeriod"/>
            </a:pPr>
            <a:r>
              <a:rPr lang="nl-BE" dirty="0"/>
              <a:t>Link met andere processen</a:t>
            </a:r>
          </a:p>
          <a:p>
            <a:pPr marL="623887" indent="-514350">
              <a:buFont typeface="+mj-lt"/>
              <a:buAutoNum type="arabicPeriod"/>
            </a:pPr>
            <a:r>
              <a:rPr lang="nl-BE" dirty="0"/>
              <a:t>Business Research</a:t>
            </a:r>
          </a:p>
        </p:txBody>
      </p:sp>
      <p:sp>
        <p:nvSpPr>
          <p:cNvPr id="2" name="Titel 1"/>
          <p:cNvSpPr>
            <a:spLocks noGrp="1"/>
          </p:cNvSpPr>
          <p:nvPr>
            <p:ph type="title"/>
          </p:nvPr>
        </p:nvSpPr>
        <p:spPr/>
        <p:txBody>
          <a:bodyPr/>
          <a:lstStyle/>
          <a:p>
            <a:r>
              <a:rPr lang="nl-BE" dirty="0"/>
              <a:t>Overzicht</a:t>
            </a:r>
            <a:endParaRPr lang="nl-NL"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3. Het verkoopproces</a:t>
            </a:r>
            <a:endParaRPr lang="nl-NL" dirty="0"/>
          </a:p>
        </p:txBody>
      </p:sp>
      <p:pic>
        <p:nvPicPr>
          <p:cNvPr id="4" name="Tijdelijke aanduiding voor inhoud 5" descr="FlowVerkoopSAP.jpg"/>
          <p:cNvPicPr>
            <a:picLocks noChangeAspect="1"/>
          </p:cNvPicPr>
          <p:nvPr/>
        </p:nvPicPr>
        <p:blipFill>
          <a:blip r:embed="rId2"/>
          <a:srcRect/>
          <a:stretch>
            <a:fillRect/>
          </a:stretch>
        </p:blipFill>
        <p:spPr bwMode="auto">
          <a:xfrm>
            <a:off x="1142976" y="1714488"/>
            <a:ext cx="6507162" cy="4294187"/>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3. Het verkoopproces</a:t>
            </a:r>
            <a:endParaRPr lang="nl-NL" dirty="0"/>
          </a:p>
        </p:txBody>
      </p:sp>
      <p:pic>
        <p:nvPicPr>
          <p:cNvPr id="4" name="Tijdelijke aanduiding voor inhoud 5" descr="FlowVerkoopSAP.jpg"/>
          <p:cNvPicPr>
            <a:picLocks noChangeAspect="1"/>
          </p:cNvPicPr>
          <p:nvPr/>
        </p:nvPicPr>
        <p:blipFill>
          <a:blip r:embed="rId2"/>
          <a:srcRect/>
          <a:stretch>
            <a:fillRect/>
          </a:stretch>
        </p:blipFill>
        <p:spPr bwMode="auto">
          <a:xfrm>
            <a:off x="1142976" y="1714488"/>
            <a:ext cx="6505575" cy="40513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r>
              <a:rPr lang="nl-BE" dirty="0"/>
              <a:t>Documentenstroom</a:t>
            </a:r>
            <a:endParaRPr lang="nl-NL" dirty="0"/>
          </a:p>
        </p:txBody>
      </p:sp>
      <p:sp>
        <p:nvSpPr>
          <p:cNvPr id="2" name="Titel 1"/>
          <p:cNvSpPr>
            <a:spLocks noGrp="1"/>
          </p:cNvSpPr>
          <p:nvPr>
            <p:ph type="title"/>
          </p:nvPr>
        </p:nvSpPr>
        <p:spPr/>
        <p:txBody>
          <a:bodyPr/>
          <a:lstStyle/>
          <a:p>
            <a:r>
              <a:rPr lang="nl-BE" dirty="0"/>
              <a:t>3. </a:t>
            </a:r>
            <a:r>
              <a:rPr lang="nl-BE" dirty="0" err="1"/>
              <a:t>Verkooproces</a:t>
            </a:r>
            <a:endParaRPr lang="nl-NL" dirty="0"/>
          </a:p>
        </p:txBody>
      </p:sp>
      <p:pic>
        <p:nvPicPr>
          <p:cNvPr id="4" name="Tijdelijke aanduiding voor inhoud 5" descr="FlowVerkoopSAP.jpg"/>
          <p:cNvPicPr>
            <a:picLocks noChangeAspect="1"/>
          </p:cNvPicPr>
          <p:nvPr/>
        </p:nvPicPr>
        <p:blipFill>
          <a:blip r:embed="rId2"/>
          <a:srcRect/>
          <a:stretch>
            <a:fillRect/>
          </a:stretch>
        </p:blipFill>
        <p:spPr bwMode="auto">
          <a:xfrm>
            <a:off x="928662" y="2020909"/>
            <a:ext cx="7092950" cy="447992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3123" name="Rectangle 3"/>
          <p:cNvSpPr>
            <a:spLocks noChangeArrowheads="1"/>
          </p:cNvSpPr>
          <p:nvPr/>
        </p:nvSpPr>
        <p:spPr bwMode="gray">
          <a:xfrm>
            <a:off x="2339752" y="404664"/>
            <a:ext cx="1576387" cy="479425"/>
          </a:xfrm>
          <a:prstGeom prst="rect">
            <a:avLst/>
          </a:prstGeom>
          <a:solidFill>
            <a:srgbClr val="981414"/>
          </a:solidFill>
          <a:ln w="12700">
            <a:solidFill>
              <a:schemeClr val="bg1"/>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tIns="0" rIns="0" bIns="0" anchor="ctr"/>
          <a:lstStyle/>
          <a:p>
            <a:pPr algn="ctr" eaLnBrk="0" hangingPunct="0"/>
            <a:r>
              <a:rPr lang="en-US" sz="1200">
                <a:solidFill>
                  <a:schemeClr val="bg1"/>
                </a:solidFill>
              </a:rPr>
              <a:t>Financials</a:t>
            </a:r>
          </a:p>
        </p:txBody>
      </p:sp>
      <p:sp>
        <p:nvSpPr>
          <p:cNvPr id="773124" name="Rectangle 4"/>
          <p:cNvSpPr>
            <a:spLocks noChangeArrowheads="1"/>
          </p:cNvSpPr>
          <p:nvPr/>
        </p:nvSpPr>
        <p:spPr bwMode="gray">
          <a:xfrm>
            <a:off x="5514752" y="417364"/>
            <a:ext cx="1566862" cy="450850"/>
          </a:xfrm>
          <a:prstGeom prst="rect">
            <a:avLst/>
          </a:prstGeom>
          <a:solidFill>
            <a:srgbClr val="6D9400"/>
          </a:solidFill>
          <a:ln w="12700">
            <a:solidFill>
              <a:schemeClr val="bg1"/>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tIns="0" rIns="0" bIns="0" anchor="ctr"/>
          <a:lstStyle/>
          <a:p>
            <a:pPr algn="ctr" eaLnBrk="0" hangingPunct="0"/>
            <a:r>
              <a:rPr lang="en-US" sz="1200" dirty="0">
                <a:solidFill>
                  <a:srgbClr val="EBEEF9"/>
                </a:solidFill>
              </a:rPr>
              <a:t>Warehouse Management</a:t>
            </a:r>
            <a:endParaRPr lang="en-US" sz="1200" dirty="0"/>
          </a:p>
        </p:txBody>
      </p:sp>
      <p:sp>
        <p:nvSpPr>
          <p:cNvPr id="773125" name="Rectangle 5"/>
          <p:cNvSpPr>
            <a:spLocks noChangeArrowheads="1"/>
          </p:cNvSpPr>
          <p:nvPr/>
        </p:nvSpPr>
        <p:spPr bwMode="gray">
          <a:xfrm>
            <a:off x="3927252" y="417364"/>
            <a:ext cx="1576387" cy="450850"/>
          </a:xfrm>
          <a:prstGeom prst="rect">
            <a:avLst/>
          </a:prstGeom>
          <a:solidFill>
            <a:srgbClr val="294A7B"/>
          </a:solidFill>
          <a:ln w="12700">
            <a:solidFill>
              <a:schemeClr val="bg1"/>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tIns="0" rIns="0" bIns="0" anchor="ctr"/>
          <a:lstStyle/>
          <a:p>
            <a:pPr algn="ctr" eaLnBrk="0" hangingPunct="0"/>
            <a:r>
              <a:rPr lang="en-US" sz="1200">
                <a:solidFill>
                  <a:schemeClr val="bg1"/>
                </a:solidFill>
              </a:rPr>
              <a:t>Sales &amp; Distribution</a:t>
            </a:r>
          </a:p>
        </p:txBody>
      </p:sp>
      <p:sp>
        <p:nvSpPr>
          <p:cNvPr id="773126" name="Line 6"/>
          <p:cNvSpPr>
            <a:spLocks noChangeShapeType="1"/>
          </p:cNvSpPr>
          <p:nvPr/>
        </p:nvSpPr>
        <p:spPr bwMode="auto">
          <a:xfrm flipV="1">
            <a:off x="7481664" y="4155927"/>
            <a:ext cx="0" cy="211137"/>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3127" name="Line 7"/>
          <p:cNvSpPr>
            <a:spLocks noChangeShapeType="1"/>
          </p:cNvSpPr>
          <p:nvPr/>
        </p:nvSpPr>
        <p:spPr bwMode="auto">
          <a:xfrm>
            <a:off x="5503639" y="388789"/>
            <a:ext cx="0" cy="5908675"/>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3128" name="Line 8"/>
          <p:cNvSpPr>
            <a:spLocks noChangeShapeType="1"/>
          </p:cNvSpPr>
          <p:nvPr/>
        </p:nvSpPr>
        <p:spPr bwMode="auto">
          <a:xfrm>
            <a:off x="3900264" y="388789"/>
            <a:ext cx="9525" cy="5857875"/>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73136" name="Group 16"/>
          <p:cNvGrpSpPr>
            <a:grpSpLocks/>
          </p:cNvGrpSpPr>
          <p:nvPr/>
        </p:nvGrpSpPr>
        <p:grpSpPr bwMode="auto">
          <a:xfrm rot="16200000">
            <a:off x="1721420" y="2643833"/>
            <a:ext cx="576263" cy="142875"/>
            <a:chOff x="1799" y="1802"/>
            <a:chExt cx="1013" cy="91"/>
          </a:xfrm>
        </p:grpSpPr>
        <p:sp>
          <p:nvSpPr>
            <p:cNvPr id="773137" name="Line 17"/>
            <p:cNvSpPr>
              <a:spLocks noChangeShapeType="1"/>
            </p:cNvSpPr>
            <p:nvPr/>
          </p:nvSpPr>
          <p:spPr bwMode="auto">
            <a:xfrm>
              <a:off x="1799" y="1844"/>
              <a:ext cx="1013" cy="4"/>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3138" name="AutoShape 18">
              <a:hlinkClick r:id="rId3" action="ppaction://hlinksldjump"/>
            </p:cNvPr>
            <p:cNvSpPr>
              <a:spLocks noChangeArrowheads="1"/>
            </p:cNvSpPr>
            <p:nvPr/>
          </p:nvSpPr>
          <p:spPr bwMode="auto">
            <a:xfrm rot="5400000" flipH="1">
              <a:off x="2337" y="1769"/>
              <a:ext cx="91" cy="157"/>
            </a:xfrm>
            <a:prstGeom prst="triangle">
              <a:avLst>
                <a:gd name="adj" fmla="val 50000"/>
              </a:avLst>
            </a:prstGeom>
            <a:solidFill>
              <a:srgbClr val="AD1818"/>
            </a:solidFill>
            <a:ln w="3175">
              <a:solidFill>
                <a:srgbClr val="AD181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3139" name="AutoShape 19">
              <a:hlinkClick r:id="rId3" action="ppaction://hlinksldjump"/>
            </p:cNvPr>
            <p:cNvSpPr>
              <a:spLocks noChangeArrowheads="1"/>
            </p:cNvSpPr>
            <p:nvPr/>
          </p:nvSpPr>
          <p:spPr bwMode="auto">
            <a:xfrm rot="-5400000">
              <a:off x="2177" y="1769"/>
              <a:ext cx="90" cy="157"/>
            </a:xfrm>
            <a:prstGeom prst="triangle">
              <a:avLst>
                <a:gd name="adj" fmla="val 50000"/>
              </a:avLst>
            </a:prstGeom>
            <a:solidFill>
              <a:srgbClr val="981414"/>
            </a:solidFill>
            <a:ln w="3175">
              <a:solidFill>
                <a:srgbClr val="98141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73140" name="Group 20"/>
          <p:cNvGrpSpPr>
            <a:grpSpLocks/>
          </p:cNvGrpSpPr>
          <p:nvPr/>
        </p:nvGrpSpPr>
        <p:grpSpPr bwMode="auto">
          <a:xfrm>
            <a:off x="3162077" y="2068364"/>
            <a:ext cx="1584325" cy="142875"/>
            <a:chOff x="2815" y="3339"/>
            <a:chExt cx="1013" cy="90"/>
          </a:xfrm>
        </p:grpSpPr>
        <p:sp>
          <p:nvSpPr>
            <p:cNvPr id="773141" name="Line 21"/>
            <p:cNvSpPr>
              <a:spLocks noChangeShapeType="1"/>
            </p:cNvSpPr>
            <p:nvPr/>
          </p:nvSpPr>
          <p:spPr bwMode="auto">
            <a:xfrm>
              <a:off x="2815" y="3386"/>
              <a:ext cx="1013" cy="4"/>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3142" name="AutoShape 22">
              <a:hlinkClick r:id="" action="ppaction://noaction"/>
            </p:cNvPr>
            <p:cNvSpPr>
              <a:spLocks noChangeArrowheads="1"/>
            </p:cNvSpPr>
            <p:nvPr/>
          </p:nvSpPr>
          <p:spPr bwMode="auto">
            <a:xfrm rot="5400000" flipH="1">
              <a:off x="3350" y="3305"/>
              <a:ext cx="90" cy="157"/>
            </a:xfrm>
            <a:prstGeom prst="triangle">
              <a:avLst>
                <a:gd name="adj" fmla="val 50000"/>
              </a:avLst>
            </a:prstGeom>
            <a:solidFill>
              <a:srgbClr val="294A7B"/>
            </a:solidFill>
            <a:ln w="3175">
              <a:solidFill>
                <a:srgbClr val="294A7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3143" name="AutoShape 23">
              <a:hlinkClick r:id="" action="ppaction://noaction"/>
            </p:cNvPr>
            <p:cNvSpPr>
              <a:spLocks noChangeArrowheads="1"/>
            </p:cNvSpPr>
            <p:nvPr/>
          </p:nvSpPr>
          <p:spPr bwMode="auto">
            <a:xfrm rot="-5400000">
              <a:off x="3189" y="3305"/>
              <a:ext cx="90" cy="157"/>
            </a:xfrm>
            <a:prstGeom prst="triangle">
              <a:avLst>
                <a:gd name="adj" fmla="val 50000"/>
              </a:avLst>
            </a:prstGeom>
            <a:solidFill>
              <a:schemeClr val="hlink"/>
            </a:solidFill>
            <a:ln w="31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73148" name="Group 28"/>
          <p:cNvGrpSpPr>
            <a:grpSpLocks/>
          </p:cNvGrpSpPr>
          <p:nvPr/>
        </p:nvGrpSpPr>
        <p:grpSpPr bwMode="auto">
          <a:xfrm rot="16200000">
            <a:off x="5789389" y="1455590"/>
            <a:ext cx="649287" cy="144462"/>
            <a:chOff x="2815" y="3339"/>
            <a:chExt cx="1013" cy="90"/>
          </a:xfrm>
        </p:grpSpPr>
        <p:sp>
          <p:nvSpPr>
            <p:cNvPr id="773149" name="Line 29"/>
            <p:cNvSpPr>
              <a:spLocks noChangeShapeType="1"/>
            </p:cNvSpPr>
            <p:nvPr/>
          </p:nvSpPr>
          <p:spPr bwMode="auto">
            <a:xfrm>
              <a:off x="2815" y="3386"/>
              <a:ext cx="1013" cy="4"/>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3150" name="AutoShape 30">
              <a:hlinkClick r:id="" action="ppaction://noaction"/>
            </p:cNvPr>
            <p:cNvSpPr>
              <a:spLocks noChangeArrowheads="1"/>
            </p:cNvSpPr>
            <p:nvPr/>
          </p:nvSpPr>
          <p:spPr bwMode="auto">
            <a:xfrm rot="5400000" flipH="1">
              <a:off x="3350" y="3305"/>
              <a:ext cx="90" cy="157"/>
            </a:xfrm>
            <a:prstGeom prst="triangle">
              <a:avLst>
                <a:gd name="adj" fmla="val 50000"/>
              </a:avLst>
            </a:prstGeom>
            <a:solidFill>
              <a:srgbClr val="294A7B"/>
            </a:solidFill>
            <a:ln w="3175">
              <a:solidFill>
                <a:srgbClr val="294A7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3151" name="AutoShape 31">
              <a:hlinkClick r:id="" action="ppaction://noaction"/>
            </p:cNvPr>
            <p:cNvSpPr>
              <a:spLocks noChangeArrowheads="1"/>
            </p:cNvSpPr>
            <p:nvPr/>
          </p:nvSpPr>
          <p:spPr bwMode="auto">
            <a:xfrm rot="-5400000">
              <a:off x="3189" y="3305"/>
              <a:ext cx="90" cy="157"/>
            </a:xfrm>
            <a:prstGeom prst="triangle">
              <a:avLst>
                <a:gd name="adj" fmla="val 50000"/>
              </a:avLst>
            </a:prstGeom>
            <a:solidFill>
              <a:schemeClr val="hlink"/>
            </a:solidFill>
            <a:ln w="31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73152" name="Group 32"/>
          <p:cNvGrpSpPr>
            <a:grpSpLocks/>
          </p:cNvGrpSpPr>
          <p:nvPr/>
        </p:nvGrpSpPr>
        <p:grpSpPr bwMode="auto">
          <a:xfrm rot="16200000">
            <a:off x="7373714" y="4259114"/>
            <a:ext cx="144463" cy="360363"/>
            <a:chOff x="4550" y="1419"/>
            <a:chExt cx="314" cy="91"/>
          </a:xfrm>
        </p:grpSpPr>
        <p:sp>
          <p:nvSpPr>
            <p:cNvPr id="773153" name="AutoShape 33"/>
            <p:cNvSpPr>
              <a:spLocks noChangeArrowheads="1"/>
            </p:cNvSpPr>
            <p:nvPr/>
          </p:nvSpPr>
          <p:spPr bwMode="auto">
            <a:xfrm rot="5400000" flipH="1">
              <a:off x="4740" y="1387"/>
              <a:ext cx="91" cy="156"/>
            </a:xfrm>
            <a:prstGeom prst="triangle">
              <a:avLst>
                <a:gd name="adj" fmla="val 50000"/>
              </a:avLst>
            </a:prstGeom>
            <a:solidFill>
              <a:srgbClr val="6D9400"/>
            </a:solidFill>
            <a:ln w="3175">
              <a:solidFill>
                <a:srgbClr val="6D94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3154" name="AutoShape 34"/>
            <p:cNvSpPr>
              <a:spLocks noChangeArrowheads="1"/>
            </p:cNvSpPr>
            <p:nvPr/>
          </p:nvSpPr>
          <p:spPr bwMode="auto">
            <a:xfrm rot="-5400000">
              <a:off x="4583" y="1386"/>
              <a:ext cx="91" cy="157"/>
            </a:xfrm>
            <a:prstGeom prst="triangle">
              <a:avLst>
                <a:gd name="adj" fmla="val 50000"/>
              </a:avLst>
            </a:prstGeom>
            <a:solidFill>
              <a:srgbClr val="6B8C00"/>
            </a:solidFill>
            <a:ln w="3175">
              <a:solidFill>
                <a:srgbClr val="6B8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773155" name="AutoShape 35"/>
          <p:cNvCxnSpPr>
            <a:cxnSpLocks noChangeShapeType="1"/>
            <a:endCxn id="773183" idx="0"/>
          </p:cNvCxnSpPr>
          <p:nvPr/>
        </p:nvCxnSpPr>
        <p:spPr bwMode="auto">
          <a:xfrm flipH="1">
            <a:off x="7094314" y="4800452"/>
            <a:ext cx="387350" cy="3175"/>
          </a:xfrm>
          <a:prstGeom prst="straightConnector1">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3156" name="AutoShape 36"/>
          <p:cNvCxnSpPr>
            <a:cxnSpLocks noChangeShapeType="1"/>
          </p:cNvCxnSpPr>
          <p:nvPr/>
        </p:nvCxnSpPr>
        <p:spPr bwMode="auto">
          <a:xfrm flipH="1">
            <a:off x="5559202" y="1790552"/>
            <a:ext cx="2282825" cy="277812"/>
          </a:xfrm>
          <a:prstGeom prst="straightConnector1">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3157" name="AutoShape 37"/>
          <p:cNvCxnSpPr>
            <a:cxnSpLocks noChangeShapeType="1"/>
          </p:cNvCxnSpPr>
          <p:nvPr/>
        </p:nvCxnSpPr>
        <p:spPr bwMode="auto">
          <a:xfrm flipV="1">
            <a:off x="1577752" y="2719239"/>
            <a:ext cx="363537" cy="6350"/>
          </a:xfrm>
          <a:prstGeom prst="straightConnector1">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73158" name="Group 38"/>
          <p:cNvGrpSpPr>
            <a:grpSpLocks/>
          </p:cNvGrpSpPr>
          <p:nvPr/>
        </p:nvGrpSpPr>
        <p:grpSpPr bwMode="auto">
          <a:xfrm>
            <a:off x="7834089" y="771377"/>
            <a:ext cx="871538" cy="503237"/>
            <a:chOff x="844" y="2385"/>
            <a:chExt cx="549" cy="329"/>
          </a:xfrm>
        </p:grpSpPr>
        <p:sp>
          <p:nvSpPr>
            <p:cNvPr id="773159" name="Rectangle 39"/>
            <p:cNvSpPr>
              <a:spLocks noChangeArrowheads="1"/>
            </p:cNvSpPr>
            <p:nvPr/>
          </p:nvSpPr>
          <p:spPr bwMode="auto">
            <a:xfrm>
              <a:off x="844" y="2445"/>
              <a:ext cx="549" cy="269"/>
            </a:xfrm>
            <a:prstGeom prst="rect">
              <a:avLst/>
            </a:prstGeom>
            <a:solidFill>
              <a:schemeClr val="bg1"/>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F48B00"/>
                </a:buClr>
                <a:buFont typeface="Wingdings" pitchFamily="2" charset="2"/>
                <a:buNone/>
              </a:pPr>
              <a:r>
                <a:rPr lang="en-US" sz="1000" b="0"/>
                <a:t>Quotation</a:t>
              </a:r>
            </a:p>
            <a:p>
              <a:pPr>
                <a:spcBef>
                  <a:spcPct val="20000"/>
                </a:spcBef>
                <a:buClr>
                  <a:srgbClr val="F48B00"/>
                </a:buClr>
                <a:buFont typeface="Wingdings" pitchFamily="2" charset="2"/>
                <a:buNone/>
              </a:pPr>
              <a:r>
                <a:rPr lang="en-US" sz="1000" b="0"/>
                <a:t> document</a:t>
              </a:r>
            </a:p>
          </p:txBody>
        </p:sp>
        <p:sp>
          <p:nvSpPr>
            <p:cNvPr id="773160" name="Rectangle 40"/>
            <p:cNvSpPr>
              <a:spLocks noChangeArrowheads="1"/>
            </p:cNvSpPr>
            <p:nvPr/>
          </p:nvSpPr>
          <p:spPr bwMode="auto">
            <a:xfrm>
              <a:off x="844" y="2385"/>
              <a:ext cx="549" cy="97"/>
            </a:xfrm>
            <a:prstGeom prst="rect">
              <a:avLst/>
            </a:prstGeom>
            <a:solidFill>
              <a:srgbClr val="B5C9E7"/>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7160" tIns="68580" rIns="137160" bIns="68580" anchor="ctr"/>
            <a:lstStyle/>
            <a:p>
              <a:pPr algn="ctr" defTabSz="1371600" eaLnBrk="0" hangingPunct="0"/>
              <a:r>
                <a:rPr lang="en-US" sz="800">
                  <a:latin typeface="Arial Narrow" pitchFamily="34" charset="0"/>
                </a:rPr>
                <a:t>Business Document</a:t>
              </a:r>
            </a:p>
          </p:txBody>
        </p:sp>
      </p:grpSp>
      <p:cxnSp>
        <p:nvCxnSpPr>
          <p:cNvPr id="773162" name="AutoShape 42"/>
          <p:cNvCxnSpPr>
            <a:cxnSpLocks noChangeShapeType="1"/>
          </p:cNvCxnSpPr>
          <p:nvPr/>
        </p:nvCxnSpPr>
        <p:spPr bwMode="auto">
          <a:xfrm>
            <a:off x="1585689" y="1646089"/>
            <a:ext cx="2168525" cy="468313"/>
          </a:xfrm>
          <a:prstGeom prst="straightConnector1">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73163" name="Group 43"/>
          <p:cNvGrpSpPr>
            <a:grpSpLocks/>
          </p:cNvGrpSpPr>
          <p:nvPr/>
        </p:nvGrpSpPr>
        <p:grpSpPr bwMode="auto">
          <a:xfrm>
            <a:off x="714152" y="1347639"/>
            <a:ext cx="871537" cy="504825"/>
            <a:chOff x="844" y="2385"/>
            <a:chExt cx="549" cy="329"/>
          </a:xfrm>
        </p:grpSpPr>
        <p:sp>
          <p:nvSpPr>
            <p:cNvPr id="773164" name="Rectangle 44"/>
            <p:cNvSpPr>
              <a:spLocks noChangeArrowheads="1"/>
            </p:cNvSpPr>
            <p:nvPr/>
          </p:nvSpPr>
          <p:spPr bwMode="auto">
            <a:xfrm>
              <a:off x="844" y="2445"/>
              <a:ext cx="549" cy="269"/>
            </a:xfrm>
            <a:prstGeom prst="rect">
              <a:avLst/>
            </a:prstGeom>
            <a:solidFill>
              <a:schemeClr val="bg1"/>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F48B00"/>
                </a:buClr>
                <a:buFont typeface="Wingdings" pitchFamily="2" charset="2"/>
                <a:buNone/>
              </a:pPr>
              <a:r>
                <a:rPr lang="en-US" sz="1000" b="0" dirty="0"/>
                <a:t>Sales Order </a:t>
              </a:r>
            </a:p>
            <a:p>
              <a:pPr>
                <a:spcBef>
                  <a:spcPct val="20000"/>
                </a:spcBef>
                <a:buClr>
                  <a:srgbClr val="F48B00"/>
                </a:buClr>
                <a:buFont typeface="Wingdings" pitchFamily="2" charset="2"/>
                <a:buNone/>
              </a:pPr>
              <a:r>
                <a:rPr lang="en-US" sz="1000" b="0" dirty="0"/>
                <a:t>document</a:t>
              </a:r>
            </a:p>
          </p:txBody>
        </p:sp>
        <p:sp>
          <p:nvSpPr>
            <p:cNvPr id="773165" name="Rectangle 45"/>
            <p:cNvSpPr>
              <a:spLocks noChangeArrowheads="1"/>
            </p:cNvSpPr>
            <p:nvPr/>
          </p:nvSpPr>
          <p:spPr bwMode="auto">
            <a:xfrm>
              <a:off x="844" y="2385"/>
              <a:ext cx="549" cy="97"/>
            </a:xfrm>
            <a:prstGeom prst="rect">
              <a:avLst/>
            </a:prstGeom>
            <a:solidFill>
              <a:srgbClr val="B5C9E7"/>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7160" tIns="68580" rIns="137160" bIns="68580" anchor="ctr"/>
            <a:lstStyle/>
            <a:p>
              <a:pPr algn="ctr" defTabSz="1371600" eaLnBrk="0" hangingPunct="0"/>
              <a:r>
                <a:rPr lang="en-US" sz="800">
                  <a:latin typeface="Arial Narrow" pitchFamily="34" charset="0"/>
                </a:rPr>
                <a:t>Business Document</a:t>
              </a:r>
            </a:p>
          </p:txBody>
        </p:sp>
      </p:grpSp>
      <p:grpSp>
        <p:nvGrpSpPr>
          <p:cNvPr id="773166" name="Group 46"/>
          <p:cNvGrpSpPr>
            <a:grpSpLocks/>
          </p:cNvGrpSpPr>
          <p:nvPr/>
        </p:nvGrpSpPr>
        <p:grpSpPr bwMode="auto">
          <a:xfrm>
            <a:off x="714152" y="5452914"/>
            <a:ext cx="871537" cy="504825"/>
            <a:chOff x="844" y="2385"/>
            <a:chExt cx="549" cy="329"/>
          </a:xfrm>
        </p:grpSpPr>
        <p:sp>
          <p:nvSpPr>
            <p:cNvPr id="773167" name="Rectangle 47"/>
            <p:cNvSpPr>
              <a:spLocks noChangeArrowheads="1"/>
            </p:cNvSpPr>
            <p:nvPr/>
          </p:nvSpPr>
          <p:spPr bwMode="auto">
            <a:xfrm>
              <a:off x="844" y="2445"/>
              <a:ext cx="549" cy="269"/>
            </a:xfrm>
            <a:prstGeom prst="rect">
              <a:avLst/>
            </a:prstGeom>
            <a:solidFill>
              <a:schemeClr val="bg1"/>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F48B00"/>
                </a:buClr>
                <a:buFont typeface="Wingdings" pitchFamily="2" charset="2"/>
                <a:buNone/>
              </a:pPr>
              <a:r>
                <a:rPr lang="en-US" sz="1000" b="0" dirty="0"/>
                <a:t>Registration</a:t>
              </a:r>
              <a:br>
                <a:rPr lang="en-US" sz="1000" b="0" dirty="0"/>
              </a:br>
              <a:r>
                <a:rPr lang="en-US" sz="1000" b="0" dirty="0"/>
                <a:t>Payment </a:t>
              </a:r>
            </a:p>
          </p:txBody>
        </p:sp>
        <p:sp>
          <p:nvSpPr>
            <p:cNvPr id="773168" name="Rectangle 48"/>
            <p:cNvSpPr>
              <a:spLocks noChangeArrowheads="1"/>
            </p:cNvSpPr>
            <p:nvPr/>
          </p:nvSpPr>
          <p:spPr bwMode="auto">
            <a:xfrm>
              <a:off x="844" y="2385"/>
              <a:ext cx="549" cy="97"/>
            </a:xfrm>
            <a:prstGeom prst="rect">
              <a:avLst/>
            </a:prstGeom>
            <a:solidFill>
              <a:srgbClr val="B5C9E7"/>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7160" tIns="68580" rIns="137160" bIns="68580" anchor="ctr"/>
            <a:lstStyle/>
            <a:p>
              <a:pPr algn="ctr" defTabSz="1371600" eaLnBrk="0" hangingPunct="0"/>
              <a:endParaRPr lang="en-US" sz="800">
                <a:latin typeface="Arial Narrow" pitchFamily="34" charset="0"/>
              </a:endParaRPr>
            </a:p>
          </p:txBody>
        </p:sp>
      </p:grpSp>
      <p:grpSp>
        <p:nvGrpSpPr>
          <p:cNvPr id="773172" name="Group 52"/>
          <p:cNvGrpSpPr>
            <a:grpSpLocks/>
          </p:cNvGrpSpPr>
          <p:nvPr/>
        </p:nvGrpSpPr>
        <p:grpSpPr bwMode="auto">
          <a:xfrm>
            <a:off x="7842027" y="3003402"/>
            <a:ext cx="871537" cy="503237"/>
            <a:chOff x="844" y="2385"/>
            <a:chExt cx="549" cy="329"/>
          </a:xfrm>
        </p:grpSpPr>
        <p:sp>
          <p:nvSpPr>
            <p:cNvPr id="773173" name="Rectangle 53"/>
            <p:cNvSpPr>
              <a:spLocks noChangeArrowheads="1"/>
            </p:cNvSpPr>
            <p:nvPr/>
          </p:nvSpPr>
          <p:spPr bwMode="auto">
            <a:xfrm>
              <a:off x="844" y="2445"/>
              <a:ext cx="549" cy="269"/>
            </a:xfrm>
            <a:prstGeom prst="rect">
              <a:avLst/>
            </a:prstGeom>
            <a:solidFill>
              <a:schemeClr val="bg1"/>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F48B00"/>
                </a:buClr>
                <a:buFont typeface="Wingdings" pitchFamily="2" charset="2"/>
                <a:buNone/>
              </a:pPr>
              <a:r>
                <a:rPr lang="en-US" sz="1000" b="0"/>
                <a:t>Delivery </a:t>
              </a:r>
            </a:p>
            <a:p>
              <a:pPr>
                <a:spcBef>
                  <a:spcPct val="20000"/>
                </a:spcBef>
                <a:buClr>
                  <a:srgbClr val="F48B00"/>
                </a:buClr>
                <a:buFont typeface="Wingdings" pitchFamily="2" charset="2"/>
                <a:buNone/>
              </a:pPr>
              <a:r>
                <a:rPr lang="en-US" sz="1000" b="0"/>
                <a:t>document</a:t>
              </a:r>
            </a:p>
          </p:txBody>
        </p:sp>
        <p:sp>
          <p:nvSpPr>
            <p:cNvPr id="773174" name="Rectangle 54"/>
            <p:cNvSpPr>
              <a:spLocks noChangeArrowheads="1"/>
            </p:cNvSpPr>
            <p:nvPr/>
          </p:nvSpPr>
          <p:spPr bwMode="auto">
            <a:xfrm>
              <a:off x="844" y="2385"/>
              <a:ext cx="549" cy="97"/>
            </a:xfrm>
            <a:prstGeom prst="rect">
              <a:avLst/>
            </a:prstGeom>
            <a:solidFill>
              <a:srgbClr val="B5C9E7"/>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7160" tIns="68580" rIns="137160" bIns="68580" anchor="ctr"/>
            <a:lstStyle/>
            <a:p>
              <a:pPr algn="ctr" defTabSz="1371600" eaLnBrk="0" hangingPunct="0"/>
              <a:r>
                <a:rPr lang="en-US" sz="800">
                  <a:latin typeface="Arial Narrow" pitchFamily="34" charset="0"/>
                </a:rPr>
                <a:t>Business Document</a:t>
              </a:r>
            </a:p>
          </p:txBody>
        </p:sp>
      </p:grpSp>
      <p:sp>
        <p:nvSpPr>
          <p:cNvPr id="773175" name="AutoShape 55">
            <a:hlinkClick r:id="" action="ppaction://hlinkshowjump?jump=nextslide"/>
          </p:cNvPr>
          <p:cNvSpPr>
            <a:spLocks noChangeArrowheads="1"/>
          </p:cNvSpPr>
          <p:nvPr/>
        </p:nvSpPr>
        <p:spPr bwMode="auto">
          <a:xfrm rot="5400000">
            <a:off x="2861246" y="4677420"/>
            <a:ext cx="571500" cy="1554163"/>
          </a:xfrm>
          <a:prstGeom prst="hexagon">
            <a:avLst>
              <a:gd name="adj" fmla="val 25000"/>
              <a:gd name="vf" fmla="val 115470"/>
            </a:avLst>
          </a:prstGeom>
          <a:solidFill>
            <a:srgbClr val="AD181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10800000" vert="eaVert" wrap="none" lIns="0" tIns="0" rIns="0" bIns="0" anchor="ctr" anchorCtr="1"/>
          <a:lstStyle/>
          <a:p>
            <a:pPr algn="ctr" eaLnBrk="0" hangingPunct="0"/>
            <a:r>
              <a:rPr lang="en-US" sz="900">
                <a:solidFill>
                  <a:schemeClr val="bg1"/>
                </a:solidFill>
              </a:rPr>
              <a:t>Billing</a:t>
            </a:r>
          </a:p>
        </p:txBody>
      </p:sp>
      <p:sp>
        <p:nvSpPr>
          <p:cNvPr id="773176" name="AutoShape 56">
            <a:hlinkClick r:id="rId4" action="ppaction://hlinksldjump"/>
          </p:cNvPr>
          <p:cNvSpPr>
            <a:spLocks noChangeArrowheads="1"/>
          </p:cNvSpPr>
          <p:nvPr/>
        </p:nvSpPr>
        <p:spPr bwMode="auto">
          <a:xfrm rot="5400000">
            <a:off x="4440014" y="430064"/>
            <a:ext cx="582613" cy="1554163"/>
          </a:xfrm>
          <a:prstGeom prst="hexagon">
            <a:avLst>
              <a:gd name="adj" fmla="val 25000"/>
              <a:gd name="vf" fmla="val 115470"/>
            </a:avLst>
          </a:prstGeom>
          <a:solidFill>
            <a:srgbClr val="294A7B"/>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10800000" vert="eaVert" lIns="0" tIns="0" rIns="0" bIns="0" anchor="ctr" anchorCtr="1"/>
          <a:lstStyle/>
          <a:p>
            <a:pPr algn="ctr" eaLnBrk="0" hangingPunct="0">
              <a:lnSpc>
                <a:spcPct val="70000"/>
              </a:lnSpc>
            </a:pPr>
            <a:r>
              <a:rPr lang="en-US" sz="900">
                <a:solidFill>
                  <a:schemeClr val="bg1"/>
                </a:solidFill>
              </a:rPr>
              <a:t>Quotation</a:t>
            </a:r>
          </a:p>
        </p:txBody>
      </p:sp>
      <p:sp>
        <p:nvSpPr>
          <p:cNvPr id="773177" name="AutoShape 57">
            <a:hlinkClick r:id="rId5" action="ppaction://hlinksldjump"/>
          </p:cNvPr>
          <p:cNvSpPr>
            <a:spLocks noChangeArrowheads="1"/>
          </p:cNvSpPr>
          <p:nvPr/>
        </p:nvSpPr>
        <p:spPr bwMode="auto">
          <a:xfrm rot="5400000">
            <a:off x="4440014" y="1071414"/>
            <a:ext cx="582613" cy="1554163"/>
          </a:xfrm>
          <a:prstGeom prst="hexagon">
            <a:avLst>
              <a:gd name="adj" fmla="val 25000"/>
              <a:gd name="vf" fmla="val 115470"/>
            </a:avLst>
          </a:prstGeom>
          <a:solidFill>
            <a:srgbClr val="294A7B"/>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10800000" vert="eaVert" lIns="0" tIns="0" rIns="0" bIns="0" anchor="ctr" anchorCtr="1"/>
          <a:lstStyle/>
          <a:p>
            <a:pPr algn="ctr" eaLnBrk="0" hangingPunct="0">
              <a:lnSpc>
                <a:spcPct val="80000"/>
              </a:lnSpc>
            </a:pPr>
            <a:r>
              <a:rPr lang="en-US" sz="900">
                <a:solidFill>
                  <a:schemeClr val="bg1"/>
                </a:solidFill>
              </a:rPr>
              <a:t>Sales Order based on quotation ref.</a:t>
            </a:r>
            <a:endParaRPr lang="en-US" sz="1200">
              <a:solidFill>
                <a:schemeClr val="bg1"/>
              </a:solidFill>
            </a:endParaRPr>
          </a:p>
        </p:txBody>
      </p:sp>
      <p:sp>
        <p:nvSpPr>
          <p:cNvPr id="773178" name="AutoShape 58"/>
          <p:cNvSpPr>
            <a:spLocks noChangeArrowheads="1"/>
          </p:cNvSpPr>
          <p:nvPr/>
        </p:nvSpPr>
        <p:spPr bwMode="auto">
          <a:xfrm rot="5400000">
            <a:off x="6060058" y="1653233"/>
            <a:ext cx="571500" cy="1554162"/>
          </a:xfrm>
          <a:prstGeom prst="hexagon">
            <a:avLst>
              <a:gd name="adj" fmla="val 25000"/>
              <a:gd name="vf" fmla="val 115470"/>
            </a:avLst>
          </a:prstGeom>
          <a:solidFill>
            <a:srgbClr val="6B8C00"/>
          </a:solidFill>
          <a:ln>
            <a:noFill/>
          </a:ln>
          <a:effectLst>
            <a:outerShdw dist="53882" dir="2700000" algn="ctr" rotWithShape="0">
              <a:schemeClr val="bg2">
                <a:alpha val="50000"/>
              </a:schemeClr>
            </a:outerShdw>
          </a:effectLst>
          <a:extLst>
            <a:ext uri="{91240B29-F687-4F45-9708-019B960494DF}">
              <a14:hiddenLine xmlns:a14="http://schemas.microsoft.com/office/drawing/2010/main" w="12700">
                <a:solidFill>
                  <a:schemeClr val="tx1"/>
                </a:solidFill>
                <a:miter lim="800000"/>
                <a:headEnd/>
                <a:tailEnd/>
              </a14:hiddenLine>
            </a:ext>
          </a:extLst>
        </p:spPr>
        <p:txBody>
          <a:bodyPr rot="10800000" vert="eaVert" wrap="none" lIns="0" tIns="0" rIns="0" bIns="0" anchor="ctr" anchorCtr="1"/>
          <a:lstStyle/>
          <a:p>
            <a:pPr algn="ctr" eaLnBrk="0" hangingPunct="0">
              <a:lnSpc>
                <a:spcPct val="80000"/>
              </a:lnSpc>
            </a:pPr>
            <a:r>
              <a:rPr lang="en-US" sz="900">
                <a:solidFill>
                  <a:schemeClr val="bg1"/>
                </a:solidFill>
              </a:rPr>
              <a:t>Availability check and</a:t>
            </a:r>
          </a:p>
          <a:p>
            <a:pPr algn="ctr" eaLnBrk="0" hangingPunct="0">
              <a:lnSpc>
                <a:spcPct val="80000"/>
              </a:lnSpc>
            </a:pPr>
            <a:r>
              <a:rPr lang="en-US" sz="900">
                <a:solidFill>
                  <a:schemeClr val="bg1"/>
                </a:solidFill>
              </a:rPr>
              <a:t> product allocation </a:t>
            </a:r>
          </a:p>
        </p:txBody>
      </p:sp>
      <p:sp>
        <p:nvSpPr>
          <p:cNvPr id="773179" name="AutoShape 59">
            <a:hlinkClick r:id="" action="ppaction://hlinkshowjump?jump=nextslide"/>
          </p:cNvPr>
          <p:cNvSpPr>
            <a:spLocks noChangeArrowheads="1"/>
          </p:cNvSpPr>
          <p:nvPr/>
        </p:nvSpPr>
        <p:spPr bwMode="auto">
          <a:xfrm rot="5400000">
            <a:off x="2818383" y="2224733"/>
            <a:ext cx="571500" cy="1554162"/>
          </a:xfrm>
          <a:prstGeom prst="hexagon">
            <a:avLst>
              <a:gd name="adj" fmla="val 25000"/>
              <a:gd name="vf" fmla="val 115470"/>
            </a:avLst>
          </a:prstGeom>
          <a:solidFill>
            <a:srgbClr val="AD181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10800000" vert="eaVert" wrap="none" lIns="0" tIns="0" rIns="0" bIns="0" anchor="ctr" anchorCtr="1"/>
          <a:lstStyle/>
          <a:p>
            <a:pPr algn="ctr" eaLnBrk="0" hangingPunct="0"/>
            <a:r>
              <a:rPr lang="en-US" sz="900">
                <a:solidFill>
                  <a:schemeClr val="bg1"/>
                </a:solidFill>
              </a:rPr>
              <a:t>Unblock sales order</a:t>
            </a:r>
          </a:p>
        </p:txBody>
      </p:sp>
      <p:sp>
        <p:nvSpPr>
          <p:cNvPr id="773180" name="AutoShape 60">
            <a:hlinkClick r:id="" action="ppaction://hlinkshowjump?jump=nextslide"/>
          </p:cNvPr>
          <p:cNvSpPr>
            <a:spLocks noChangeArrowheads="1"/>
          </p:cNvSpPr>
          <p:nvPr/>
        </p:nvSpPr>
        <p:spPr bwMode="auto">
          <a:xfrm rot="5400000">
            <a:off x="2861246" y="1648470"/>
            <a:ext cx="571500" cy="1554163"/>
          </a:xfrm>
          <a:prstGeom prst="hexagon">
            <a:avLst>
              <a:gd name="adj" fmla="val 25000"/>
              <a:gd name="vf" fmla="val 115470"/>
            </a:avLst>
          </a:prstGeom>
          <a:solidFill>
            <a:srgbClr val="AD181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10800000" vert="eaVert" wrap="none" lIns="0" tIns="0" rIns="0" bIns="0" anchor="ctr" anchorCtr="1"/>
          <a:lstStyle/>
          <a:p>
            <a:pPr algn="ctr" eaLnBrk="0" hangingPunct="0"/>
            <a:r>
              <a:rPr lang="en-US" sz="900">
                <a:solidFill>
                  <a:schemeClr val="bg1"/>
                </a:solidFill>
              </a:rPr>
              <a:t>Credit Limit Check</a:t>
            </a:r>
          </a:p>
        </p:txBody>
      </p:sp>
      <p:sp>
        <p:nvSpPr>
          <p:cNvPr id="773181" name="AutoShape 61">
            <a:hlinkClick r:id="rId4" action="ppaction://hlinksldjump"/>
          </p:cNvPr>
          <p:cNvSpPr>
            <a:spLocks noChangeArrowheads="1"/>
          </p:cNvSpPr>
          <p:nvPr/>
        </p:nvSpPr>
        <p:spPr bwMode="auto">
          <a:xfrm rot="5400000">
            <a:off x="4440015" y="2806551"/>
            <a:ext cx="582612" cy="1554163"/>
          </a:xfrm>
          <a:prstGeom prst="hexagon">
            <a:avLst>
              <a:gd name="adj" fmla="val 25000"/>
              <a:gd name="vf" fmla="val 115470"/>
            </a:avLst>
          </a:prstGeom>
          <a:solidFill>
            <a:srgbClr val="294A7B"/>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10800000" vert="eaVert" lIns="0" tIns="0" rIns="0" bIns="0" anchor="ctr" anchorCtr="1"/>
          <a:lstStyle/>
          <a:p>
            <a:pPr algn="ctr" eaLnBrk="0" hangingPunct="0">
              <a:lnSpc>
                <a:spcPct val="70000"/>
              </a:lnSpc>
            </a:pPr>
            <a:r>
              <a:rPr lang="en-US" sz="900">
                <a:solidFill>
                  <a:schemeClr val="bg1"/>
                </a:solidFill>
              </a:rPr>
              <a:t>Delivery</a:t>
            </a:r>
          </a:p>
        </p:txBody>
      </p:sp>
      <p:sp>
        <p:nvSpPr>
          <p:cNvPr id="773182" name="AutoShape 62"/>
          <p:cNvSpPr>
            <a:spLocks noChangeArrowheads="1"/>
          </p:cNvSpPr>
          <p:nvPr/>
        </p:nvSpPr>
        <p:spPr bwMode="auto">
          <a:xfrm rot="5400000">
            <a:off x="6029896" y="3377257"/>
            <a:ext cx="571500" cy="1554163"/>
          </a:xfrm>
          <a:prstGeom prst="hexagon">
            <a:avLst>
              <a:gd name="adj" fmla="val 25000"/>
              <a:gd name="vf" fmla="val 115470"/>
            </a:avLst>
          </a:prstGeom>
          <a:solidFill>
            <a:srgbClr val="6B8C00"/>
          </a:solidFill>
          <a:ln>
            <a:noFill/>
          </a:ln>
          <a:effectLst>
            <a:outerShdw dist="53882" dir="2700000" algn="ctr" rotWithShape="0">
              <a:schemeClr val="bg2">
                <a:alpha val="50000"/>
              </a:schemeClr>
            </a:outerShdw>
          </a:effectLst>
          <a:extLst>
            <a:ext uri="{91240B29-F687-4F45-9708-019B960494DF}">
              <a14:hiddenLine xmlns:a14="http://schemas.microsoft.com/office/drawing/2010/main" w="12700">
                <a:solidFill>
                  <a:schemeClr val="tx1"/>
                </a:solidFill>
                <a:miter lim="800000"/>
                <a:headEnd/>
                <a:tailEnd/>
              </a14:hiddenLine>
            </a:ext>
          </a:extLst>
        </p:spPr>
        <p:txBody>
          <a:bodyPr rot="10800000" vert="eaVert" wrap="none" lIns="0" tIns="0" rIns="0" bIns="0" anchor="ctr" anchorCtr="1"/>
          <a:lstStyle/>
          <a:p>
            <a:pPr algn="ctr" eaLnBrk="0" hangingPunct="0">
              <a:lnSpc>
                <a:spcPct val="80000"/>
              </a:lnSpc>
            </a:pPr>
            <a:r>
              <a:rPr lang="en-US" sz="900">
                <a:solidFill>
                  <a:schemeClr val="bg1"/>
                </a:solidFill>
              </a:rPr>
              <a:t>Picking and confirmation </a:t>
            </a:r>
          </a:p>
        </p:txBody>
      </p:sp>
      <p:sp>
        <p:nvSpPr>
          <p:cNvPr id="773183" name="AutoShape 63"/>
          <p:cNvSpPr>
            <a:spLocks noChangeArrowheads="1"/>
          </p:cNvSpPr>
          <p:nvPr/>
        </p:nvSpPr>
        <p:spPr bwMode="auto">
          <a:xfrm rot="5400000">
            <a:off x="6029896" y="4024957"/>
            <a:ext cx="571500" cy="1554163"/>
          </a:xfrm>
          <a:prstGeom prst="hexagon">
            <a:avLst>
              <a:gd name="adj" fmla="val 25000"/>
              <a:gd name="vf" fmla="val 115470"/>
            </a:avLst>
          </a:prstGeom>
          <a:solidFill>
            <a:srgbClr val="6B8C00"/>
          </a:solidFill>
          <a:ln>
            <a:noFill/>
          </a:ln>
          <a:effectLst>
            <a:outerShdw dist="53882" dir="2700000" algn="ctr" rotWithShape="0">
              <a:schemeClr val="bg2">
                <a:alpha val="50000"/>
              </a:schemeClr>
            </a:outerShdw>
          </a:effectLst>
          <a:extLst>
            <a:ext uri="{91240B29-F687-4F45-9708-019B960494DF}">
              <a14:hiddenLine xmlns:a14="http://schemas.microsoft.com/office/drawing/2010/main" w="12700">
                <a:solidFill>
                  <a:schemeClr val="tx1"/>
                </a:solidFill>
                <a:miter lim="800000"/>
                <a:headEnd/>
                <a:tailEnd/>
              </a14:hiddenLine>
            </a:ext>
          </a:extLst>
        </p:spPr>
        <p:txBody>
          <a:bodyPr rot="10800000" vert="eaVert" wrap="none" lIns="0" tIns="0" rIns="0" bIns="0" anchor="ctr" anchorCtr="1"/>
          <a:lstStyle/>
          <a:p>
            <a:pPr algn="ctr" eaLnBrk="0" hangingPunct="0">
              <a:lnSpc>
                <a:spcPct val="80000"/>
              </a:lnSpc>
            </a:pPr>
            <a:r>
              <a:rPr lang="en-US" sz="900">
                <a:solidFill>
                  <a:schemeClr val="bg1"/>
                </a:solidFill>
              </a:rPr>
              <a:t>Packing</a:t>
            </a:r>
          </a:p>
        </p:txBody>
      </p:sp>
      <p:sp>
        <p:nvSpPr>
          <p:cNvPr id="773184" name="AutoShape 64"/>
          <p:cNvSpPr>
            <a:spLocks noChangeArrowheads="1"/>
          </p:cNvSpPr>
          <p:nvPr/>
        </p:nvSpPr>
        <p:spPr bwMode="auto">
          <a:xfrm rot="5400000">
            <a:off x="6029896" y="4677420"/>
            <a:ext cx="571500" cy="1554163"/>
          </a:xfrm>
          <a:prstGeom prst="hexagon">
            <a:avLst>
              <a:gd name="adj" fmla="val 25000"/>
              <a:gd name="vf" fmla="val 115470"/>
            </a:avLst>
          </a:prstGeom>
          <a:solidFill>
            <a:srgbClr val="6B8C00"/>
          </a:solidFill>
          <a:ln>
            <a:noFill/>
          </a:ln>
          <a:effectLst>
            <a:outerShdw dist="53882" dir="2700000" algn="ctr" rotWithShape="0">
              <a:schemeClr val="bg2">
                <a:alpha val="50000"/>
              </a:schemeClr>
            </a:outerShdw>
          </a:effectLst>
          <a:extLst>
            <a:ext uri="{91240B29-F687-4F45-9708-019B960494DF}">
              <a14:hiddenLine xmlns:a14="http://schemas.microsoft.com/office/drawing/2010/main" w="12700">
                <a:solidFill>
                  <a:schemeClr val="tx1"/>
                </a:solidFill>
                <a:miter lim="800000"/>
                <a:headEnd/>
                <a:tailEnd/>
              </a14:hiddenLine>
            </a:ext>
          </a:extLst>
        </p:spPr>
        <p:txBody>
          <a:bodyPr rot="10800000" vert="eaVert" wrap="none" lIns="0" tIns="0" rIns="0" bIns="0" anchor="ctr" anchorCtr="1"/>
          <a:lstStyle/>
          <a:p>
            <a:pPr algn="ctr" eaLnBrk="0" hangingPunct="0">
              <a:lnSpc>
                <a:spcPct val="80000"/>
              </a:lnSpc>
            </a:pPr>
            <a:r>
              <a:rPr lang="en-US" sz="900">
                <a:solidFill>
                  <a:schemeClr val="bg1"/>
                </a:solidFill>
              </a:rPr>
              <a:t>Post goods issue </a:t>
            </a:r>
          </a:p>
        </p:txBody>
      </p:sp>
      <p:sp>
        <p:nvSpPr>
          <p:cNvPr id="773185" name="AutoShape 65">
            <a:hlinkClick r:id="" action="ppaction://hlinkshowjump?jump=nextslide"/>
          </p:cNvPr>
          <p:cNvSpPr>
            <a:spLocks noChangeArrowheads="1"/>
          </p:cNvSpPr>
          <p:nvPr/>
        </p:nvSpPr>
        <p:spPr bwMode="auto">
          <a:xfrm rot="5400000">
            <a:off x="2861246" y="5248920"/>
            <a:ext cx="571500" cy="1554163"/>
          </a:xfrm>
          <a:prstGeom prst="hexagon">
            <a:avLst>
              <a:gd name="adj" fmla="val 25000"/>
              <a:gd name="vf" fmla="val 115470"/>
            </a:avLst>
          </a:prstGeom>
          <a:solidFill>
            <a:srgbClr val="AD181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10800000" vert="eaVert" wrap="none" lIns="0" tIns="0" rIns="0" bIns="0" anchor="ctr" anchorCtr="1"/>
          <a:lstStyle/>
          <a:p>
            <a:pPr algn="ctr" eaLnBrk="0" hangingPunct="0"/>
            <a:r>
              <a:rPr lang="en-US" sz="900">
                <a:solidFill>
                  <a:schemeClr val="bg1"/>
                </a:solidFill>
              </a:rPr>
              <a:t>Incoming payment</a:t>
            </a:r>
          </a:p>
        </p:txBody>
      </p:sp>
      <p:cxnSp>
        <p:nvCxnSpPr>
          <p:cNvPr id="773186" name="AutoShape 66"/>
          <p:cNvCxnSpPr>
            <a:cxnSpLocks noChangeShapeType="1"/>
            <a:endCxn id="773177" idx="0"/>
          </p:cNvCxnSpPr>
          <p:nvPr/>
        </p:nvCxnSpPr>
        <p:spPr bwMode="auto">
          <a:xfrm flipH="1" flipV="1">
            <a:off x="5511577" y="1849289"/>
            <a:ext cx="593725" cy="3175"/>
          </a:xfrm>
          <a:prstGeom prst="straightConnector1">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3188" name="AutoShape 68"/>
          <p:cNvCxnSpPr>
            <a:cxnSpLocks noChangeShapeType="1"/>
          </p:cNvCxnSpPr>
          <p:nvPr/>
        </p:nvCxnSpPr>
        <p:spPr bwMode="auto">
          <a:xfrm flipH="1" flipV="1">
            <a:off x="5521102" y="1203177"/>
            <a:ext cx="592137" cy="1587"/>
          </a:xfrm>
          <a:prstGeom prst="straightConnector1">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3189" name="AutoShape 69"/>
          <p:cNvCxnSpPr>
            <a:cxnSpLocks noChangeShapeType="1"/>
          </p:cNvCxnSpPr>
          <p:nvPr/>
        </p:nvCxnSpPr>
        <p:spPr bwMode="auto">
          <a:xfrm flipH="1">
            <a:off x="6187852" y="1069827"/>
            <a:ext cx="1646237" cy="463550"/>
          </a:xfrm>
          <a:prstGeom prst="straightConnector1">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73190" name="Group 70"/>
          <p:cNvGrpSpPr>
            <a:grpSpLocks/>
          </p:cNvGrpSpPr>
          <p:nvPr/>
        </p:nvGrpSpPr>
        <p:grpSpPr bwMode="auto">
          <a:xfrm>
            <a:off x="4746402" y="2068364"/>
            <a:ext cx="1655762" cy="142875"/>
            <a:chOff x="2815" y="3339"/>
            <a:chExt cx="1013" cy="90"/>
          </a:xfrm>
        </p:grpSpPr>
        <p:sp>
          <p:nvSpPr>
            <p:cNvPr id="773191" name="Line 71"/>
            <p:cNvSpPr>
              <a:spLocks noChangeShapeType="1"/>
            </p:cNvSpPr>
            <p:nvPr/>
          </p:nvSpPr>
          <p:spPr bwMode="auto">
            <a:xfrm>
              <a:off x="2815" y="3386"/>
              <a:ext cx="1013" cy="4"/>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3192" name="AutoShape 72">
              <a:hlinkClick r:id="" action="ppaction://noaction"/>
            </p:cNvPr>
            <p:cNvSpPr>
              <a:spLocks noChangeArrowheads="1"/>
            </p:cNvSpPr>
            <p:nvPr/>
          </p:nvSpPr>
          <p:spPr bwMode="auto">
            <a:xfrm rot="5400000" flipH="1">
              <a:off x="3350" y="3305"/>
              <a:ext cx="90" cy="157"/>
            </a:xfrm>
            <a:prstGeom prst="triangle">
              <a:avLst>
                <a:gd name="adj" fmla="val 50000"/>
              </a:avLst>
            </a:prstGeom>
            <a:solidFill>
              <a:srgbClr val="294A7B"/>
            </a:solidFill>
            <a:ln w="3175">
              <a:solidFill>
                <a:srgbClr val="294A7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3193" name="AutoShape 73">
              <a:hlinkClick r:id="" action="ppaction://noaction"/>
            </p:cNvPr>
            <p:cNvSpPr>
              <a:spLocks noChangeArrowheads="1"/>
            </p:cNvSpPr>
            <p:nvPr/>
          </p:nvSpPr>
          <p:spPr bwMode="auto">
            <a:xfrm rot="-5400000">
              <a:off x="3189" y="3305"/>
              <a:ext cx="90" cy="157"/>
            </a:xfrm>
            <a:prstGeom prst="triangle">
              <a:avLst>
                <a:gd name="adj" fmla="val 50000"/>
              </a:avLst>
            </a:prstGeom>
            <a:solidFill>
              <a:schemeClr val="hlink"/>
            </a:solidFill>
            <a:ln w="31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73194" name="Group 74"/>
          <p:cNvGrpSpPr>
            <a:grpSpLocks/>
          </p:cNvGrpSpPr>
          <p:nvPr/>
        </p:nvGrpSpPr>
        <p:grpSpPr bwMode="auto">
          <a:xfrm>
            <a:off x="7842027" y="1492102"/>
            <a:ext cx="871537" cy="504825"/>
            <a:chOff x="844" y="2385"/>
            <a:chExt cx="549" cy="329"/>
          </a:xfrm>
        </p:grpSpPr>
        <p:sp>
          <p:nvSpPr>
            <p:cNvPr id="773195" name="Rectangle 75"/>
            <p:cNvSpPr>
              <a:spLocks noChangeArrowheads="1"/>
            </p:cNvSpPr>
            <p:nvPr/>
          </p:nvSpPr>
          <p:spPr bwMode="auto">
            <a:xfrm>
              <a:off x="844" y="2445"/>
              <a:ext cx="549" cy="269"/>
            </a:xfrm>
            <a:prstGeom prst="rect">
              <a:avLst/>
            </a:prstGeom>
            <a:solidFill>
              <a:schemeClr val="bg1"/>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F48B00"/>
                </a:buClr>
                <a:buFont typeface="Wingdings" pitchFamily="2" charset="2"/>
                <a:buNone/>
              </a:pPr>
              <a:r>
                <a:rPr lang="en-US" sz="1000" b="0"/>
                <a:t>Sales Order </a:t>
              </a:r>
            </a:p>
            <a:p>
              <a:pPr>
                <a:spcBef>
                  <a:spcPct val="20000"/>
                </a:spcBef>
                <a:buClr>
                  <a:srgbClr val="F48B00"/>
                </a:buClr>
                <a:buFont typeface="Wingdings" pitchFamily="2" charset="2"/>
                <a:buNone/>
              </a:pPr>
              <a:r>
                <a:rPr lang="en-US" sz="1000" b="0"/>
                <a:t>document</a:t>
              </a:r>
            </a:p>
          </p:txBody>
        </p:sp>
        <p:sp>
          <p:nvSpPr>
            <p:cNvPr id="773196" name="Rectangle 76"/>
            <p:cNvSpPr>
              <a:spLocks noChangeArrowheads="1"/>
            </p:cNvSpPr>
            <p:nvPr/>
          </p:nvSpPr>
          <p:spPr bwMode="auto">
            <a:xfrm>
              <a:off x="844" y="2385"/>
              <a:ext cx="549" cy="97"/>
            </a:xfrm>
            <a:prstGeom prst="rect">
              <a:avLst/>
            </a:prstGeom>
            <a:solidFill>
              <a:srgbClr val="B5C9E7"/>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7160" tIns="68580" rIns="137160" bIns="68580" anchor="ctr"/>
            <a:lstStyle/>
            <a:p>
              <a:pPr algn="ctr" defTabSz="1371600" eaLnBrk="0" hangingPunct="0"/>
              <a:r>
                <a:rPr lang="en-US" sz="800">
                  <a:latin typeface="Arial Narrow" pitchFamily="34" charset="0"/>
                </a:rPr>
                <a:t>Business Document</a:t>
              </a:r>
            </a:p>
          </p:txBody>
        </p:sp>
      </p:grpSp>
      <p:cxnSp>
        <p:nvCxnSpPr>
          <p:cNvPr id="773197" name="AutoShape 77"/>
          <p:cNvCxnSpPr>
            <a:cxnSpLocks noChangeShapeType="1"/>
            <a:stCxn id="773180" idx="2"/>
          </p:cNvCxnSpPr>
          <p:nvPr/>
        </p:nvCxnSpPr>
        <p:spPr bwMode="auto">
          <a:xfrm flipH="1">
            <a:off x="2009552" y="2427139"/>
            <a:ext cx="361950" cy="0"/>
          </a:xfrm>
          <a:prstGeom prst="straightConnector1">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3198" name="AutoShape 78"/>
          <p:cNvCxnSpPr>
            <a:cxnSpLocks noChangeShapeType="1"/>
            <a:stCxn id="773179" idx="2"/>
          </p:cNvCxnSpPr>
          <p:nvPr/>
        </p:nvCxnSpPr>
        <p:spPr bwMode="auto">
          <a:xfrm flipH="1" flipV="1">
            <a:off x="2009552" y="3001814"/>
            <a:ext cx="319087" cy="1588"/>
          </a:xfrm>
          <a:prstGeom prst="straightConnector1">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73199" name="Group 79"/>
          <p:cNvGrpSpPr>
            <a:grpSpLocks/>
          </p:cNvGrpSpPr>
          <p:nvPr/>
        </p:nvGrpSpPr>
        <p:grpSpPr bwMode="auto">
          <a:xfrm>
            <a:off x="3089052" y="3219302"/>
            <a:ext cx="1657350" cy="142875"/>
            <a:chOff x="1799" y="1802"/>
            <a:chExt cx="1013" cy="91"/>
          </a:xfrm>
        </p:grpSpPr>
        <p:sp>
          <p:nvSpPr>
            <p:cNvPr id="773200" name="Line 80"/>
            <p:cNvSpPr>
              <a:spLocks noChangeShapeType="1"/>
            </p:cNvSpPr>
            <p:nvPr/>
          </p:nvSpPr>
          <p:spPr bwMode="auto">
            <a:xfrm>
              <a:off x="1799" y="1844"/>
              <a:ext cx="1013" cy="4"/>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3201" name="AutoShape 81">
              <a:hlinkClick r:id="rId3" action="ppaction://hlinksldjump"/>
            </p:cNvPr>
            <p:cNvSpPr>
              <a:spLocks noChangeArrowheads="1"/>
            </p:cNvSpPr>
            <p:nvPr/>
          </p:nvSpPr>
          <p:spPr bwMode="auto">
            <a:xfrm rot="5400000" flipH="1">
              <a:off x="2337" y="1769"/>
              <a:ext cx="91" cy="157"/>
            </a:xfrm>
            <a:prstGeom prst="triangle">
              <a:avLst>
                <a:gd name="adj" fmla="val 50000"/>
              </a:avLst>
            </a:prstGeom>
            <a:solidFill>
              <a:srgbClr val="AD1818"/>
            </a:solidFill>
            <a:ln w="3175">
              <a:solidFill>
                <a:srgbClr val="AD181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3202" name="AutoShape 82">
              <a:hlinkClick r:id="rId3" action="ppaction://hlinksldjump"/>
            </p:cNvPr>
            <p:cNvSpPr>
              <a:spLocks noChangeArrowheads="1"/>
            </p:cNvSpPr>
            <p:nvPr/>
          </p:nvSpPr>
          <p:spPr bwMode="auto">
            <a:xfrm rot="-5400000">
              <a:off x="2177" y="1769"/>
              <a:ext cx="90" cy="157"/>
            </a:xfrm>
            <a:prstGeom prst="triangle">
              <a:avLst>
                <a:gd name="adj" fmla="val 50000"/>
              </a:avLst>
            </a:prstGeom>
            <a:solidFill>
              <a:srgbClr val="981414"/>
            </a:solidFill>
            <a:ln w="3175">
              <a:solidFill>
                <a:srgbClr val="98141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73203" name="Group 83"/>
          <p:cNvGrpSpPr>
            <a:grpSpLocks/>
          </p:cNvGrpSpPr>
          <p:nvPr/>
        </p:nvGrpSpPr>
        <p:grpSpPr bwMode="auto">
          <a:xfrm>
            <a:off x="706214" y="2427139"/>
            <a:ext cx="871538" cy="504825"/>
            <a:chOff x="844" y="2385"/>
            <a:chExt cx="549" cy="329"/>
          </a:xfrm>
        </p:grpSpPr>
        <p:sp>
          <p:nvSpPr>
            <p:cNvPr id="773204" name="Rectangle 84"/>
            <p:cNvSpPr>
              <a:spLocks noChangeArrowheads="1"/>
            </p:cNvSpPr>
            <p:nvPr/>
          </p:nvSpPr>
          <p:spPr bwMode="auto">
            <a:xfrm>
              <a:off x="844" y="2445"/>
              <a:ext cx="549" cy="269"/>
            </a:xfrm>
            <a:prstGeom prst="rect">
              <a:avLst/>
            </a:prstGeom>
            <a:solidFill>
              <a:schemeClr val="bg1"/>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F48B00"/>
                </a:buClr>
                <a:buFont typeface="Wingdings" pitchFamily="2" charset="2"/>
                <a:buNone/>
              </a:pPr>
              <a:r>
                <a:rPr lang="en-US" sz="1000" b="0"/>
                <a:t>Sales Order </a:t>
              </a:r>
            </a:p>
            <a:p>
              <a:pPr>
                <a:spcBef>
                  <a:spcPct val="20000"/>
                </a:spcBef>
                <a:buClr>
                  <a:srgbClr val="F48B00"/>
                </a:buClr>
                <a:buFont typeface="Wingdings" pitchFamily="2" charset="2"/>
                <a:buNone/>
              </a:pPr>
              <a:r>
                <a:rPr lang="en-US" sz="1000" b="0"/>
                <a:t>document</a:t>
              </a:r>
            </a:p>
          </p:txBody>
        </p:sp>
        <p:sp>
          <p:nvSpPr>
            <p:cNvPr id="773205" name="Rectangle 85"/>
            <p:cNvSpPr>
              <a:spLocks noChangeArrowheads="1"/>
            </p:cNvSpPr>
            <p:nvPr/>
          </p:nvSpPr>
          <p:spPr bwMode="auto">
            <a:xfrm>
              <a:off x="844" y="2385"/>
              <a:ext cx="549" cy="97"/>
            </a:xfrm>
            <a:prstGeom prst="rect">
              <a:avLst/>
            </a:prstGeom>
            <a:solidFill>
              <a:srgbClr val="B5C9E7"/>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7160" tIns="68580" rIns="137160" bIns="68580" anchor="ctr"/>
            <a:lstStyle/>
            <a:p>
              <a:pPr algn="ctr" defTabSz="1371600" eaLnBrk="0" hangingPunct="0"/>
              <a:r>
                <a:rPr lang="en-US" sz="800">
                  <a:latin typeface="Arial Narrow" pitchFamily="34" charset="0"/>
                </a:rPr>
                <a:t>Business Document</a:t>
              </a:r>
            </a:p>
          </p:txBody>
        </p:sp>
      </p:grpSp>
      <p:grpSp>
        <p:nvGrpSpPr>
          <p:cNvPr id="773206" name="Group 86"/>
          <p:cNvGrpSpPr>
            <a:grpSpLocks/>
          </p:cNvGrpSpPr>
          <p:nvPr/>
        </p:nvGrpSpPr>
        <p:grpSpPr bwMode="auto">
          <a:xfrm>
            <a:off x="714152" y="3363764"/>
            <a:ext cx="871537" cy="504825"/>
            <a:chOff x="844" y="2385"/>
            <a:chExt cx="549" cy="329"/>
          </a:xfrm>
        </p:grpSpPr>
        <p:sp>
          <p:nvSpPr>
            <p:cNvPr id="773207" name="Rectangle 87"/>
            <p:cNvSpPr>
              <a:spLocks noChangeArrowheads="1"/>
            </p:cNvSpPr>
            <p:nvPr/>
          </p:nvSpPr>
          <p:spPr bwMode="auto">
            <a:xfrm>
              <a:off x="844" y="2445"/>
              <a:ext cx="549" cy="269"/>
            </a:xfrm>
            <a:prstGeom prst="rect">
              <a:avLst/>
            </a:prstGeom>
            <a:solidFill>
              <a:schemeClr val="bg1"/>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F48B00"/>
                </a:buClr>
                <a:buFont typeface="Wingdings" pitchFamily="2" charset="2"/>
                <a:buNone/>
              </a:pPr>
              <a:r>
                <a:rPr lang="en-US" sz="1000" b="0"/>
                <a:t>Sales Order </a:t>
              </a:r>
            </a:p>
            <a:p>
              <a:pPr>
                <a:spcBef>
                  <a:spcPct val="20000"/>
                </a:spcBef>
                <a:buClr>
                  <a:srgbClr val="F48B00"/>
                </a:buClr>
                <a:buFont typeface="Wingdings" pitchFamily="2" charset="2"/>
                <a:buNone/>
              </a:pPr>
              <a:r>
                <a:rPr lang="en-US" sz="1000" b="0"/>
                <a:t>document</a:t>
              </a:r>
            </a:p>
          </p:txBody>
        </p:sp>
        <p:sp>
          <p:nvSpPr>
            <p:cNvPr id="773208" name="Rectangle 88"/>
            <p:cNvSpPr>
              <a:spLocks noChangeArrowheads="1"/>
            </p:cNvSpPr>
            <p:nvPr/>
          </p:nvSpPr>
          <p:spPr bwMode="auto">
            <a:xfrm>
              <a:off x="844" y="2385"/>
              <a:ext cx="549" cy="97"/>
            </a:xfrm>
            <a:prstGeom prst="rect">
              <a:avLst/>
            </a:prstGeom>
            <a:solidFill>
              <a:srgbClr val="B5C9E7"/>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7160" tIns="68580" rIns="137160" bIns="68580" anchor="ctr"/>
            <a:lstStyle/>
            <a:p>
              <a:pPr algn="ctr" defTabSz="1371600" eaLnBrk="0" hangingPunct="0"/>
              <a:r>
                <a:rPr lang="en-US" sz="800">
                  <a:latin typeface="Arial Narrow" pitchFamily="34" charset="0"/>
                </a:rPr>
                <a:t>Business Document</a:t>
              </a:r>
            </a:p>
          </p:txBody>
        </p:sp>
      </p:grpSp>
      <p:cxnSp>
        <p:nvCxnSpPr>
          <p:cNvPr id="773209" name="AutoShape 89"/>
          <p:cNvCxnSpPr>
            <a:cxnSpLocks noChangeShapeType="1"/>
          </p:cNvCxnSpPr>
          <p:nvPr/>
        </p:nvCxnSpPr>
        <p:spPr bwMode="auto">
          <a:xfrm flipV="1">
            <a:off x="1585689" y="3365352"/>
            <a:ext cx="2324100" cy="296862"/>
          </a:xfrm>
          <a:prstGeom prst="straightConnector1">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3212" name="AutoShape 92"/>
          <p:cNvCxnSpPr>
            <a:cxnSpLocks noChangeShapeType="1"/>
            <a:endCxn id="773182" idx="0"/>
          </p:cNvCxnSpPr>
          <p:nvPr/>
        </p:nvCxnSpPr>
        <p:spPr bwMode="auto">
          <a:xfrm flipH="1">
            <a:off x="7094314" y="4151164"/>
            <a:ext cx="387350" cy="4763"/>
          </a:xfrm>
          <a:prstGeom prst="straightConnector1">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3213" name="Line 93"/>
          <p:cNvSpPr>
            <a:spLocks noChangeShapeType="1"/>
          </p:cNvSpPr>
          <p:nvPr/>
        </p:nvSpPr>
        <p:spPr bwMode="auto">
          <a:xfrm flipV="1">
            <a:off x="7481664" y="4509939"/>
            <a:ext cx="0" cy="287338"/>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73214" name="Group 94"/>
          <p:cNvGrpSpPr>
            <a:grpSpLocks/>
          </p:cNvGrpSpPr>
          <p:nvPr/>
        </p:nvGrpSpPr>
        <p:grpSpPr bwMode="auto">
          <a:xfrm>
            <a:off x="4746402" y="3795564"/>
            <a:ext cx="1655762" cy="142875"/>
            <a:chOff x="2815" y="3339"/>
            <a:chExt cx="1013" cy="90"/>
          </a:xfrm>
        </p:grpSpPr>
        <p:sp>
          <p:nvSpPr>
            <p:cNvPr id="773215" name="Line 95"/>
            <p:cNvSpPr>
              <a:spLocks noChangeShapeType="1"/>
            </p:cNvSpPr>
            <p:nvPr/>
          </p:nvSpPr>
          <p:spPr bwMode="auto">
            <a:xfrm>
              <a:off x="2815" y="3386"/>
              <a:ext cx="1013" cy="4"/>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3216" name="AutoShape 96">
              <a:hlinkClick r:id="" action="ppaction://noaction"/>
            </p:cNvPr>
            <p:cNvSpPr>
              <a:spLocks noChangeArrowheads="1"/>
            </p:cNvSpPr>
            <p:nvPr/>
          </p:nvSpPr>
          <p:spPr bwMode="auto">
            <a:xfrm rot="5400000" flipH="1">
              <a:off x="3350" y="3305"/>
              <a:ext cx="90" cy="157"/>
            </a:xfrm>
            <a:prstGeom prst="triangle">
              <a:avLst>
                <a:gd name="adj" fmla="val 50000"/>
              </a:avLst>
            </a:prstGeom>
            <a:solidFill>
              <a:srgbClr val="294A7B"/>
            </a:solidFill>
            <a:ln w="3175">
              <a:solidFill>
                <a:srgbClr val="294A7B"/>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3217" name="AutoShape 97">
              <a:hlinkClick r:id="" action="ppaction://noaction"/>
            </p:cNvPr>
            <p:cNvSpPr>
              <a:spLocks noChangeArrowheads="1"/>
            </p:cNvSpPr>
            <p:nvPr/>
          </p:nvSpPr>
          <p:spPr bwMode="auto">
            <a:xfrm rot="-5400000">
              <a:off x="3189" y="3305"/>
              <a:ext cx="90" cy="157"/>
            </a:xfrm>
            <a:prstGeom prst="triangle">
              <a:avLst>
                <a:gd name="adj" fmla="val 50000"/>
              </a:avLst>
            </a:prstGeom>
            <a:solidFill>
              <a:schemeClr val="hlink"/>
            </a:solidFill>
            <a:ln w="31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773218" name="AutoShape 98"/>
          <p:cNvCxnSpPr>
            <a:cxnSpLocks noChangeShapeType="1"/>
          </p:cNvCxnSpPr>
          <p:nvPr/>
        </p:nvCxnSpPr>
        <p:spPr bwMode="auto">
          <a:xfrm flipH="1">
            <a:off x="5559202" y="3301852"/>
            <a:ext cx="2282825" cy="493712"/>
          </a:xfrm>
          <a:prstGeom prst="straightConnector1">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73219" name="Group 99"/>
          <p:cNvGrpSpPr>
            <a:grpSpLocks/>
          </p:cNvGrpSpPr>
          <p:nvPr/>
        </p:nvGrpSpPr>
        <p:grpSpPr bwMode="auto">
          <a:xfrm>
            <a:off x="7842027" y="4157514"/>
            <a:ext cx="871537" cy="503238"/>
            <a:chOff x="844" y="2385"/>
            <a:chExt cx="549" cy="329"/>
          </a:xfrm>
        </p:grpSpPr>
        <p:sp>
          <p:nvSpPr>
            <p:cNvPr id="773220" name="Rectangle 100"/>
            <p:cNvSpPr>
              <a:spLocks noChangeArrowheads="1"/>
            </p:cNvSpPr>
            <p:nvPr/>
          </p:nvSpPr>
          <p:spPr bwMode="auto">
            <a:xfrm>
              <a:off x="844" y="2445"/>
              <a:ext cx="549" cy="269"/>
            </a:xfrm>
            <a:prstGeom prst="rect">
              <a:avLst/>
            </a:prstGeom>
            <a:solidFill>
              <a:schemeClr val="bg1"/>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F48B00"/>
                </a:buClr>
                <a:buFont typeface="Wingdings" pitchFamily="2" charset="2"/>
                <a:buNone/>
              </a:pPr>
              <a:r>
                <a:rPr lang="en-US" sz="1000" b="0"/>
                <a:t>Delivery </a:t>
              </a:r>
            </a:p>
            <a:p>
              <a:pPr>
                <a:spcBef>
                  <a:spcPct val="20000"/>
                </a:spcBef>
                <a:buClr>
                  <a:srgbClr val="F48B00"/>
                </a:buClr>
                <a:buFont typeface="Wingdings" pitchFamily="2" charset="2"/>
                <a:buNone/>
              </a:pPr>
              <a:r>
                <a:rPr lang="en-US" sz="1000" b="0"/>
                <a:t>document</a:t>
              </a:r>
            </a:p>
          </p:txBody>
        </p:sp>
        <p:sp>
          <p:nvSpPr>
            <p:cNvPr id="773221" name="Rectangle 101"/>
            <p:cNvSpPr>
              <a:spLocks noChangeArrowheads="1"/>
            </p:cNvSpPr>
            <p:nvPr/>
          </p:nvSpPr>
          <p:spPr bwMode="auto">
            <a:xfrm>
              <a:off x="844" y="2385"/>
              <a:ext cx="549" cy="97"/>
            </a:xfrm>
            <a:prstGeom prst="rect">
              <a:avLst/>
            </a:prstGeom>
            <a:solidFill>
              <a:srgbClr val="B5C9E7"/>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7160" tIns="68580" rIns="137160" bIns="68580" anchor="ctr"/>
            <a:lstStyle/>
            <a:p>
              <a:pPr algn="ctr" defTabSz="1371600" eaLnBrk="0" hangingPunct="0"/>
              <a:r>
                <a:rPr lang="en-US" sz="800">
                  <a:latin typeface="Arial Narrow" pitchFamily="34" charset="0"/>
                </a:rPr>
                <a:t>Business Document</a:t>
              </a:r>
            </a:p>
          </p:txBody>
        </p:sp>
      </p:grpSp>
      <p:cxnSp>
        <p:nvCxnSpPr>
          <p:cNvPr id="773222" name="AutoShape 102"/>
          <p:cNvCxnSpPr>
            <a:cxnSpLocks noChangeShapeType="1"/>
          </p:cNvCxnSpPr>
          <p:nvPr/>
        </p:nvCxnSpPr>
        <p:spPr bwMode="auto">
          <a:xfrm flipH="1" flipV="1">
            <a:off x="7627714" y="4440089"/>
            <a:ext cx="214313" cy="15875"/>
          </a:xfrm>
          <a:prstGeom prst="straightConnector1">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3223" name="Line 103"/>
          <p:cNvSpPr>
            <a:spLocks noChangeShapeType="1"/>
          </p:cNvSpPr>
          <p:nvPr/>
        </p:nvSpPr>
        <p:spPr bwMode="auto">
          <a:xfrm flipV="1">
            <a:off x="7481664" y="4729014"/>
            <a:ext cx="0" cy="292100"/>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73224" name="Group 104"/>
          <p:cNvGrpSpPr>
            <a:grpSpLocks/>
          </p:cNvGrpSpPr>
          <p:nvPr/>
        </p:nvGrpSpPr>
        <p:grpSpPr bwMode="auto">
          <a:xfrm rot="16200000">
            <a:off x="7373714" y="4913164"/>
            <a:ext cx="144463" cy="360363"/>
            <a:chOff x="4550" y="1419"/>
            <a:chExt cx="314" cy="91"/>
          </a:xfrm>
        </p:grpSpPr>
        <p:sp>
          <p:nvSpPr>
            <p:cNvPr id="773225" name="AutoShape 105"/>
            <p:cNvSpPr>
              <a:spLocks noChangeArrowheads="1"/>
            </p:cNvSpPr>
            <p:nvPr/>
          </p:nvSpPr>
          <p:spPr bwMode="auto">
            <a:xfrm rot="5400000" flipH="1">
              <a:off x="4740" y="1387"/>
              <a:ext cx="91" cy="156"/>
            </a:xfrm>
            <a:prstGeom prst="triangle">
              <a:avLst>
                <a:gd name="adj" fmla="val 50000"/>
              </a:avLst>
            </a:prstGeom>
            <a:solidFill>
              <a:srgbClr val="6D9400"/>
            </a:solidFill>
            <a:ln w="3175">
              <a:solidFill>
                <a:srgbClr val="6D94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3226" name="AutoShape 106"/>
            <p:cNvSpPr>
              <a:spLocks noChangeArrowheads="1"/>
            </p:cNvSpPr>
            <p:nvPr/>
          </p:nvSpPr>
          <p:spPr bwMode="auto">
            <a:xfrm rot="-5400000">
              <a:off x="4583" y="1386"/>
              <a:ext cx="91" cy="157"/>
            </a:xfrm>
            <a:prstGeom prst="triangle">
              <a:avLst>
                <a:gd name="adj" fmla="val 50000"/>
              </a:avLst>
            </a:prstGeom>
            <a:solidFill>
              <a:srgbClr val="6B8C00"/>
            </a:solidFill>
            <a:ln w="3175">
              <a:solidFill>
                <a:srgbClr val="6B8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773227" name="AutoShape 107"/>
          <p:cNvCxnSpPr>
            <a:cxnSpLocks noChangeShapeType="1"/>
          </p:cNvCxnSpPr>
          <p:nvPr/>
        </p:nvCxnSpPr>
        <p:spPr bwMode="auto">
          <a:xfrm flipH="1">
            <a:off x="7094314" y="5452914"/>
            <a:ext cx="387350" cy="3175"/>
          </a:xfrm>
          <a:prstGeom prst="straightConnector1">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3228" name="AutoShape 108"/>
          <p:cNvCxnSpPr>
            <a:cxnSpLocks noChangeShapeType="1"/>
          </p:cNvCxnSpPr>
          <p:nvPr/>
        </p:nvCxnSpPr>
        <p:spPr bwMode="auto">
          <a:xfrm flipH="1">
            <a:off x="7094314" y="4798864"/>
            <a:ext cx="387350" cy="4763"/>
          </a:xfrm>
          <a:prstGeom prst="straightConnector1">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3229" name="Line 109"/>
          <p:cNvSpPr>
            <a:spLocks noChangeShapeType="1"/>
          </p:cNvSpPr>
          <p:nvPr/>
        </p:nvSpPr>
        <p:spPr bwMode="auto">
          <a:xfrm flipV="1">
            <a:off x="7481664" y="5163989"/>
            <a:ext cx="0" cy="287338"/>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73230" name="Group 110"/>
          <p:cNvGrpSpPr>
            <a:grpSpLocks/>
          </p:cNvGrpSpPr>
          <p:nvPr/>
        </p:nvGrpSpPr>
        <p:grpSpPr bwMode="auto">
          <a:xfrm>
            <a:off x="7842027" y="4803627"/>
            <a:ext cx="871537" cy="503237"/>
            <a:chOff x="844" y="2385"/>
            <a:chExt cx="549" cy="329"/>
          </a:xfrm>
        </p:grpSpPr>
        <p:sp>
          <p:nvSpPr>
            <p:cNvPr id="773231" name="Rectangle 111"/>
            <p:cNvSpPr>
              <a:spLocks noChangeArrowheads="1"/>
            </p:cNvSpPr>
            <p:nvPr/>
          </p:nvSpPr>
          <p:spPr bwMode="auto">
            <a:xfrm>
              <a:off x="844" y="2445"/>
              <a:ext cx="549" cy="269"/>
            </a:xfrm>
            <a:prstGeom prst="rect">
              <a:avLst/>
            </a:prstGeom>
            <a:solidFill>
              <a:schemeClr val="bg1"/>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F48B00"/>
                </a:buClr>
                <a:buFont typeface="Wingdings" pitchFamily="2" charset="2"/>
                <a:buNone/>
              </a:pPr>
              <a:r>
                <a:rPr lang="en-US" sz="1000" b="0"/>
                <a:t>Delivery </a:t>
              </a:r>
            </a:p>
            <a:p>
              <a:pPr>
                <a:spcBef>
                  <a:spcPct val="20000"/>
                </a:spcBef>
                <a:buClr>
                  <a:srgbClr val="F48B00"/>
                </a:buClr>
                <a:buFont typeface="Wingdings" pitchFamily="2" charset="2"/>
                <a:buNone/>
              </a:pPr>
              <a:r>
                <a:rPr lang="en-US" sz="1000" b="0"/>
                <a:t>document</a:t>
              </a:r>
            </a:p>
          </p:txBody>
        </p:sp>
        <p:sp>
          <p:nvSpPr>
            <p:cNvPr id="773232" name="Rectangle 112"/>
            <p:cNvSpPr>
              <a:spLocks noChangeArrowheads="1"/>
            </p:cNvSpPr>
            <p:nvPr/>
          </p:nvSpPr>
          <p:spPr bwMode="auto">
            <a:xfrm>
              <a:off x="844" y="2385"/>
              <a:ext cx="549" cy="97"/>
            </a:xfrm>
            <a:prstGeom prst="rect">
              <a:avLst/>
            </a:prstGeom>
            <a:solidFill>
              <a:srgbClr val="B5C9E7"/>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7160" tIns="68580" rIns="137160" bIns="68580" anchor="ctr"/>
            <a:lstStyle/>
            <a:p>
              <a:pPr algn="ctr" defTabSz="1371600" eaLnBrk="0" hangingPunct="0"/>
              <a:r>
                <a:rPr lang="en-US" sz="800">
                  <a:latin typeface="Arial Narrow" pitchFamily="34" charset="0"/>
                </a:rPr>
                <a:t>Business Document</a:t>
              </a:r>
            </a:p>
          </p:txBody>
        </p:sp>
      </p:grpSp>
      <p:cxnSp>
        <p:nvCxnSpPr>
          <p:cNvPr id="773233" name="AutoShape 113"/>
          <p:cNvCxnSpPr>
            <a:cxnSpLocks noChangeShapeType="1"/>
          </p:cNvCxnSpPr>
          <p:nvPr/>
        </p:nvCxnSpPr>
        <p:spPr bwMode="auto">
          <a:xfrm flipH="1" flipV="1">
            <a:off x="7627714" y="5092552"/>
            <a:ext cx="214313" cy="9525"/>
          </a:xfrm>
          <a:prstGeom prst="straightConnector1">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73234" name="Group 114"/>
          <p:cNvGrpSpPr>
            <a:grpSpLocks/>
          </p:cNvGrpSpPr>
          <p:nvPr/>
        </p:nvGrpSpPr>
        <p:grpSpPr bwMode="auto">
          <a:xfrm rot="16200000">
            <a:off x="4637658" y="5199708"/>
            <a:ext cx="144463" cy="504825"/>
            <a:chOff x="4550" y="1419"/>
            <a:chExt cx="314" cy="91"/>
          </a:xfrm>
        </p:grpSpPr>
        <p:sp>
          <p:nvSpPr>
            <p:cNvPr id="773235" name="AutoShape 115"/>
            <p:cNvSpPr>
              <a:spLocks noChangeArrowheads="1"/>
            </p:cNvSpPr>
            <p:nvPr/>
          </p:nvSpPr>
          <p:spPr bwMode="auto">
            <a:xfrm rot="5400000" flipH="1">
              <a:off x="4740" y="1387"/>
              <a:ext cx="91" cy="156"/>
            </a:xfrm>
            <a:prstGeom prst="triangle">
              <a:avLst>
                <a:gd name="adj" fmla="val 50000"/>
              </a:avLst>
            </a:prstGeom>
            <a:solidFill>
              <a:srgbClr val="6D9400"/>
            </a:solidFill>
            <a:ln w="3175">
              <a:solidFill>
                <a:srgbClr val="6D94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3236" name="AutoShape 116"/>
            <p:cNvSpPr>
              <a:spLocks noChangeArrowheads="1"/>
            </p:cNvSpPr>
            <p:nvPr/>
          </p:nvSpPr>
          <p:spPr bwMode="auto">
            <a:xfrm rot="-5400000">
              <a:off x="4583" y="1386"/>
              <a:ext cx="91" cy="157"/>
            </a:xfrm>
            <a:prstGeom prst="triangle">
              <a:avLst>
                <a:gd name="adj" fmla="val 50000"/>
              </a:avLst>
            </a:prstGeom>
            <a:solidFill>
              <a:srgbClr val="6B8C00"/>
            </a:solidFill>
            <a:ln w="3175">
              <a:solidFill>
                <a:srgbClr val="6B8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773237" name="AutoShape 117"/>
          <p:cNvCxnSpPr>
            <a:cxnSpLocks noChangeShapeType="1"/>
            <a:stCxn id="773184" idx="2"/>
          </p:cNvCxnSpPr>
          <p:nvPr/>
        </p:nvCxnSpPr>
        <p:spPr bwMode="auto">
          <a:xfrm flipH="1" flipV="1">
            <a:off x="4962302" y="5451327"/>
            <a:ext cx="577850" cy="4762"/>
          </a:xfrm>
          <a:prstGeom prst="straightConnector1">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3238" name="AutoShape 118"/>
          <p:cNvCxnSpPr>
            <a:cxnSpLocks noChangeShapeType="1"/>
            <a:endCxn id="773175" idx="0"/>
          </p:cNvCxnSpPr>
          <p:nvPr/>
        </p:nvCxnSpPr>
        <p:spPr bwMode="auto">
          <a:xfrm flipH="1">
            <a:off x="3925664" y="5451327"/>
            <a:ext cx="531813" cy="4762"/>
          </a:xfrm>
          <a:prstGeom prst="straightConnector1">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73239" name="Group 119"/>
          <p:cNvGrpSpPr>
            <a:grpSpLocks/>
          </p:cNvGrpSpPr>
          <p:nvPr/>
        </p:nvGrpSpPr>
        <p:grpSpPr bwMode="auto">
          <a:xfrm rot="16200000">
            <a:off x="1648395" y="5669608"/>
            <a:ext cx="576263" cy="142875"/>
            <a:chOff x="1799" y="1802"/>
            <a:chExt cx="1013" cy="91"/>
          </a:xfrm>
        </p:grpSpPr>
        <p:sp>
          <p:nvSpPr>
            <p:cNvPr id="773240" name="Line 120"/>
            <p:cNvSpPr>
              <a:spLocks noChangeShapeType="1"/>
            </p:cNvSpPr>
            <p:nvPr/>
          </p:nvSpPr>
          <p:spPr bwMode="auto">
            <a:xfrm>
              <a:off x="1799" y="1844"/>
              <a:ext cx="1013" cy="4"/>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3241" name="AutoShape 121">
              <a:hlinkClick r:id="rId3" action="ppaction://hlinksldjump"/>
            </p:cNvPr>
            <p:cNvSpPr>
              <a:spLocks noChangeArrowheads="1"/>
            </p:cNvSpPr>
            <p:nvPr/>
          </p:nvSpPr>
          <p:spPr bwMode="auto">
            <a:xfrm rot="5400000" flipH="1">
              <a:off x="2337" y="1769"/>
              <a:ext cx="91" cy="157"/>
            </a:xfrm>
            <a:prstGeom prst="triangle">
              <a:avLst>
                <a:gd name="adj" fmla="val 50000"/>
              </a:avLst>
            </a:prstGeom>
            <a:solidFill>
              <a:srgbClr val="AD1818"/>
            </a:solidFill>
            <a:ln w="3175">
              <a:solidFill>
                <a:srgbClr val="AD1818"/>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3242" name="AutoShape 122">
              <a:hlinkClick r:id="rId3" action="ppaction://hlinksldjump"/>
            </p:cNvPr>
            <p:cNvSpPr>
              <a:spLocks noChangeArrowheads="1"/>
            </p:cNvSpPr>
            <p:nvPr/>
          </p:nvSpPr>
          <p:spPr bwMode="auto">
            <a:xfrm rot="-5400000">
              <a:off x="2177" y="1769"/>
              <a:ext cx="90" cy="157"/>
            </a:xfrm>
            <a:prstGeom prst="triangle">
              <a:avLst>
                <a:gd name="adj" fmla="val 50000"/>
              </a:avLst>
            </a:prstGeom>
            <a:solidFill>
              <a:srgbClr val="981414"/>
            </a:solidFill>
            <a:ln w="3175">
              <a:solidFill>
                <a:srgbClr val="98141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773243" name="AutoShape 123"/>
          <p:cNvCxnSpPr>
            <a:cxnSpLocks noChangeShapeType="1"/>
          </p:cNvCxnSpPr>
          <p:nvPr/>
        </p:nvCxnSpPr>
        <p:spPr bwMode="auto">
          <a:xfrm flipH="1">
            <a:off x="1936527" y="5452914"/>
            <a:ext cx="433387" cy="1588"/>
          </a:xfrm>
          <a:prstGeom prst="straightConnector1">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3244" name="AutoShape 124"/>
          <p:cNvCxnSpPr>
            <a:cxnSpLocks noChangeShapeType="1"/>
          </p:cNvCxnSpPr>
          <p:nvPr/>
        </p:nvCxnSpPr>
        <p:spPr bwMode="auto">
          <a:xfrm flipH="1">
            <a:off x="1936527" y="6027589"/>
            <a:ext cx="433387" cy="0"/>
          </a:xfrm>
          <a:prstGeom prst="straightConnector1">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3245" name="AutoShape 125"/>
          <p:cNvCxnSpPr>
            <a:cxnSpLocks noChangeShapeType="1"/>
          </p:cNvCxnSpPr>
          <p:nvPr/>
        </p:nvCxnSpPr>
        <p:spPr bwMode="auto">
          <a:xfrm flipV="1">
            <a:off x="1585689" y="5740252"/>
            <a:ext cx="282575" cy="11112"/>
          </a:xfrm>
          <a:prstGeom prst="straightConnector1">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73246" name="Group 126"/>
          <p:cNvGrpSpPr>
            <a:grpSpLocks/>
          </p:cNvGrpSpPr>
          <p:nvPr/>
        </p:nvGrpSpPr>
        <p:grpSpPr bwMode="auto">
          <a:xfrm>
            <a:off x="714152" y="4300389"/>
            <a:ext cx="871537" cy="503238"/>
            <a:chOff x="844" y="2385"/>
            <a:chExt cx="549" cy="329"/>
          </a:xfrm>
        </p:grpSpPr>
        <p:sp>
          <p:nvSpPr>
            <p:cNvPr id="773247" name="Rectangle 127"/>
            <p:cNvSpPr>
              <a:spLocks noChangeArrowheads="1"/>
            </p:cNvSpPr>
            <p:nvPr/>
          </p:nvSpPr>
          <p:spPr bwMode="auto">
            <a:xfrm>
              <a:off x="844" y="2445"/>
              <a:ext cx="549" cy="269"/>
            </a:xfrm>
            <a:prstGeom prst="rect">
              <a:avLst/>
            </a:prstGeom>
            <a:solidFill>
              <a:schemeClr val="bg1"/>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20000"/>
                </a:spcBef>
                <a:buClr>
                  <a:srgbClr val="F48B00"/>
                </a:buClr>
                <a:buFont typeface="Wingdings" pitchFamily="2" charset="2"/>
                <a:buNone/>
              </a:pPr>
              <a:r>
                <a:rPr lang="en-US" sz="1000" b="0"/>
                <a:t>Completed</a:t>
              </a:r>
            </a:p>
            <a:p>
              <a:pPr>
                <a:spcBef>
                  <a:spcPct val="20000"/>
                </a:spcBef>
                <a:buClr>
                  <a:srgbClr val="F48B00"/>
                </a:buClr>
                <a:buFont typeface="Wingdings" pitchFamily="2" charset="2"/>
                <a:buNone/>
              </a:pPr>
              <a:r>
                <a:rPr lang="en-US" sz="1000" b="0"/>
                <a:t>Delivery doc.</a:t>
              </a:r>
            </a:p>
          </p:txBody>
        </p:sp>
        <p:sp>
          <p:nvSpPr>
            <p:cNvPr id="773248" name="Rectangle 128"/>
            <p:cNvSpPr>
              <a:spLocks noChangeArrowheads="1"/>
            </p:cNvSpPr>
            <p:nvPr/>
          </p:nvSpPr>
          <p:spPr bwMode="auto">
            <a:xfrm>
              <a:off x="844" y="2385"/>
              <a:ext cx="549" cy="97"/>
            </a:xfrm>
            <a:prstGeom prst="rect">
              <a:avLst/>
            </a:prstGeom>
            <a:solidFill>
              <a:srgbClr val="B5C9E7"/>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7160" tIns="68580" rIns="137160" bIns="68580" anchor="ctr"/>
            <a:lstStyle/>
            <a:p>
              <a:pPr algn="ctr" defTabSz="1371600" eaLnBrk="0" hangingPunct="0"/>
              <a:r>
                <a:rPr lang="en-US" sz="800" dirty="0">
                  <a:latin typeface="Arial Narrow" pitchFamily="34" charset="0"/>
                </a:rPr>
                <a:t>Business Document</a:t>
              </a:r>
            </a:p>
          </p:txBody>
        </p:sp>
      </p:grpSp>
      <p:cxnSp>
        <p:nvCxnSpPr>
          <p:cNvPr id="773249" name="AutoShape 129"/>
          <p:cNvCxnSpPr>
            <a:cxnSpLocks noChangeShapeType="1"/>
          </p:cNvCxnSpPr>
          <p:nvPr/>
        </p:nvCxnSpPr>
        <p:spPr bwMode="auto">
          <a:xfrm flipH="1" flipV="1">
            <a:off x="1585689" y="4598839"/>
            <a:ext cx="3124200" cy="779463"/>
          </a:xfrm>
          <a:prstGeom prst="straightConnector1">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02978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r>
              <a:rPr lang="nl-BE" dirty="0"/>
              <a:t>Order-</a:t>
            </a:r>
            <a:r>
              <a:rPr lang="nl-BE" dirty="0" err="1"/>
              <a:t>To</a:t>
            </a:r>
            <a:r>
              <a:rPr lang="nl-BE" dirty="0"/>
              <a:t>-Cash bestaat uit 2 delen:</a:t>
            </a:r>
          </a:p>
          <a:p>
            <a:pPr lvl="1"/>
            <a:r>
              <a:rPr lang="nl-BE" dirty="0"/>
              <a:t>Order-</a:t>
            </a:r>
            <a:r>
              <a:rPr lang="nl-BE" dirty="0" err="1"/>
              <a:t>To</a:t>
            </a:r>
            <a:r>
              <a:rPr lang="nl-BE" dirty="0"/>
              <a:t>-Shipment</a:t>
            </a:r>
          </a:p>
          <a:p>
            <a:pPr lvl="2"/>
            <a:r>
              <a:rPr lang="nl-BE" dirty="0"/>
              <a:t>Al dan niet via offerte (</a:t>
            </a:r>
            <a:r>
              <a:rPr lang="nl-BE" dirty="0" err="1"/>
              <a:t>Quotation</a:t>
            </a:r>
            <a:r>
              <a:rPr lang="nl-BE" dirty="0"/>
              <a:t>)</a:t>
            </a:r>
          </a:p>
          <a:p>
            <a:pPr lvl="2"/>
            <a:r>
              <a:rPr lang="nl-BE" dirty="0"/>
              <a:t>Order gaat pas door na risicocontrole</a:t>
            </a:r>
          </a:p>
          <a:p>
            <a:pPr lvl="2"/>
            <a:r>
              <a:rPr lang="nl-BE" dirty="0"/>
              <a:t>Levering gaat door na kwaliteitscontrole of QA-check (</a:t>
            </a:r>
            <a:r>
              <a:rPr lang="nl-BE" dirty="0" err="1"/>
              <a:t>Quality</a:t>
            </a:r>
            <a:r>
              <a:rPr lang="nl-BE" dirty="0"/>
              <a:t> Assurance)</a:t>
            </a:r>
            <a:br>
              <a:rPr lang="nl-BE" dirty="0"/>
            </a:br>
            <a:endParaRPr lang="nl-BE" dirty="0"/>
          </a:p>
          <a:p>
            <a:pPr lvl="1"/>
            <a:r>
              <a:rPr lang="nl-BE" dirty="0"/>
              <a:t>Shipment-</a:t>
            </a:r>
            <a:r>
              <a:rPr lang="nl-BE" dirty="0" err="1"/>
              <a:t>To</a:t>
            </a:r>
            <a:r>
              <a:rPr lang="nl-BE" dirty="0"/>
              <a:t>-Cash</a:t>
            </a:r>
          </a:p>
          <a:p>
            <a:pPr lvl="2"/>
            <a:r>
              <a:rPr lang="nl-BE" dirty="0"/>
              <a:t>Betaling gebeurt cash of via overschrijving</a:t>
            </a:r>
          </a:p>
          <a:p>
            <a:endParaRPr lang="nl-BE" dirty="0"/>
          </a:p>
          <a:p>
            <a:pPr lvl="1"/>
            <a:endParaRPr lang="nl-BE" dirty="0"/>
          </a:p>
          <a:p>
            <a:endParaRPr lang="nl-NL" dirty="0"/>
          </a:p>
        </p:txBody>
      </p:sp>
      <p:sp>
        <p:nvSpPr>
          <p:cNvPr id="2" name="Titel 1"/>
          <p:cNvSpPr>
            <a:spLocks noGrp="1"/>
          </p:cNvSpPr>
          <p:nvPr>
            <p:ph type="title"/>
          </p:nvPr>
        </p:nvSpPr>
        <p:spPr/>
        <p:txBody>
          <a:bodyPr/>
          <a:lstStyle/>
          <a:p>
            <a:r>
              <a:rPr lang="nl-BE" dirty="0"/>
              <a:t>Verkoopproces in BPMN</a:t>
            </a:r>
            <a:endParaRPr lang="nl-NL" dirty="0"/>
          </a:p>
        </p:txBody>
      </p:sp>
    </p:spTree>
    <p:extLst>
      <p:ext uri="{BB962C8B-B14F-4D97-AF65-F5344CB8AC3E}">
        <p14:creationId xmlns:p14="http://schemas.microsoft.com/office/powerpoint/2010/main" val="1064506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ijdelijke aanduiding voor inhoud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8640"/>
            <a:ext cx="9117855" cy="6669360"/>
          </a:xfrm>
        </p:spPr>
      </p:pic>
      <p:sp>
        <p:nvSpPr>
          <p:cNvPr id="5" name="Tekstvak 4"/>
          <p:cNvSpPr txBox="1"/>
          <p:nvPr/>
        </p:nvSpPr>
        <p:spPr>
          <a:xfrm>
            <a:off x="3347864" y="227588"/>
            <a:ext cx="3192873" cy="276999"/>
          </a:xfrm>
          <a:prstGeom prst="rect">
            <a:avLst/>
          </a:prstGeom>
          <a:noFill/>
        </p:spPr>
        <p:txBody>
          <a:bodyPr wrap="square" rtlCol="0">
            <a:spAutoFit/>
          </a:bodyPr>
          <a:lstStyle/>
          <a:p>
            <a:r>
              <a:rPr lang="nl-BE" sz="1200" b="1" dirty="0">
                <a:latin typeface="+mj-lt"/>
              </a:rPr>
              <a:t>Order </a:t>
            </a:r>
            <a:r>
              <a:rPr lang="nl-BE" sz="1200" b="1" dirty="0" err="1">
                <a:latin typeface="+mj-lt"/>
              </a:rPr>
              <a:t>to</a:t>
            </a:r>
            <a:r>
              <a:rPr lang="nl-BE" sz="1200" b="1" dirty="0">
                <a:latin typeface="+mj-lt"/>
              </a:rPr>
              <a:t> shipment</a:t>
            </a:r>
            <a:endParaRPr lang="nl-NL" sz="1200" b="1" dirty="0">
              <a:latin typeface="+mj-lt"/>
            </a:endParaRPr>
          </a:p>
        </p:txBody>
      </p:sp>
    </p:spTree>
    <p:extLst>
      <p:ext uri="{BB962C8B-B14F-4D97-AF65-F5344CB8AC3E}">
        <p14:creationId xmlns:p14="http://schemas.microsoft.com/office/powerpoint/2010/main" val="2208828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Tijdelijke aanduiding voor inhoud 7"/>
          <p:cNvPicPr>
            <a:picLocks noGrp="1" noChangeAspect="1"/>
          </p:cNvPicPr>
          <p:nvPr>
            <p:ph idx="1"/>
          </p:nvPr>
        </p:nvPicPr>
        <p:blipFill rotWithShape="1">
          <a:blip r:embed="rId2">
            <a:extLst>
              <a:ext uri="{28A0092B-C50C-407E-A947-70E740481C1C}">
                <a14:useLocalDpi xmlns:a14="http://schemas.microsoft.com/office/drawing/2010/main" val="0"/>
              </a:ext>
            </a:extLst>
          </a:blip>
          <a:srcRect b="14850"/>
          <a:stretch/>
        </p:blipFill>
        <p:spPr>
          <a:xfrm>
            <a:off x="0" y="188640"/>
            <a:ext cx="8961132" cy="6408712"/>
          </a:xfrm>
        </p:spPr>
      </p:pic>
    </p:spTree>
    <p:extLst>
      <p:ext uri="{BB962C8B-B14F-4D97-AF65-F5344CB8AC3E}">
        <p14:creationId xmlns:p14="http://schemas.microsoft.com/office/powerpoint/2010/main" val="329826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dirty="0"/>
              <a:t>5. Link verkoopproces met andere processen</a:t>
            </a:r>
            <a:endParaRPr lang="nl-NL" dirty="0"/>
          </a:p>
        </p:txBody>
      </p:sp>
      <p:pic>
        <p:nvPicPr>
          <p:cNvPr id="1027" name="Picture 3"/>
          <p:cNvPicPr>
            <a:picLocks noChangeAspect="1" noChangeArrowheads="1"/>
          </p:cNvPicPr>
          <p:nvPr/>
        </p:nvPicPr>
        <p:blipFill>
          <a:blip r:embed="rId2"/>
          <a:srcRect/>
          <a:stretch>
            <a:fillRect/>
          </a:stretch>
        </p:blipFill>
        <p:spPr bwMode="auto">
          <a:xfrm>
            <a:off x="184694" y="2357430"/>
            <a:ext cx="8745024" cy="2871798"/>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BE" sz="3600" dirty="0"/>
              <a:t>5. Link met andere processen in BPMN</a:t>
            </a:r>
            <a:endParaRPr lang="nl-NL" sz="3600" dirty="0"/>
          </a:p>
        </p:txBody>
      </p:sp>
      <p:pic>
        <p:nvPicPr>
          <p:cNvPr id="5" name="Afbeelding 4"/>
          <p:cNvPicPr>
            <a:picLocks noChangeAspect="1"/>
          </p:cNvPicPr>
          <p:nvPr/>
        </p:nvPicPr>
        <p:blipFill rotWithShape="1">
          <a:blip r:embed="rId2">
            <a:extLst>
              <a:ext uri="{28A0092B-C50C-407E-A947-70E740481C1C}">
                <a14:useLocalDpi xmlns:a14="http://schemas.microsoft.com/office/drawing/2010/main" val="0"/>
              </a:ext>
            </a:extLst>
          </a:blip>
          <a:srcRect l="-256" t="-3533" r="256" b="14720"/>
          <a:stretch/>
        </p:blipFill>
        <p:spPr>
          <a:xfrm>
            <a:off x="395536" y="947904"/>
            <a:ext cx="6912768" cy="5920216"/>
          </a:xfrm>
          <a:prstGeom prst="rect">
            <a:avLst/>
          </a:prstGeom>
        </p:spPr>
      </p:pic>
    </p:spTree>
    <p:extLst>
      <p:ext uri="{BB962C8B-B14F-4D97-AF65-F5344CB8AC3E}">
        <p14:creationId xmlns:p14="http://schemas.microsoft.com/office/powerpoint/2010/main" val="3831916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r>
              <a:rPr lang="nl-BE" dirty="0"/>
              <a:t>Wordt in onderstaande vacature “Verkopen” beschouwd als een functioneel proces of een operationeel bedrijfsproces?</a:t>
            </a:r>
            <a:endParaRPr lang="nl-NL" dirty="0"/>
          </a:p>
        </p:txBody>
      </p:sp>
      <p:sp>
        <p:nvSpPr>
          <p:cNvPr id="2" name="Titel 1"/>
          <p:cNvSpPr>
            <a:spLocks noGrp="1"/>
          </p:cNvSpPr>
          <p:nvPr>
            <p:ph type="title"/>
          </p:nvPr>
        </p:nvSpPr>
        <p:spPr/>
        <p:txBody>
          <a:bodyPr/>
          <a:lstStyle/>
          <a:p>
            <a:r>
              <a:rPr lang="nl-BE" dirty="0"/>
              <a:t>Business Research</a:t>
            </a:r>
            <a:endParaRPr lang="nl-NL" dirty="0"/>
          </a:p>
        </p:txBody>
      </p:sp>
      <p:pic>
        <p:nvPicPr>
          <p:cNvPr id="1027" name="Picture 3"/>
          <p:cNvPicPr>
            <a:picLocks noChangeAspect="1" noChangeArrowheads="1"/>
          </p:cNvPicPr>
          <p:nvPr/>
        </p:nvPicPr>
        <p:blipFill>
          <a:blip r:embed="rId2"/>
          <a:srcRect/>
          <a:stretch>
            <a:fillRect/>
          </a:stretch>
        </p:blipFill>
        <p:spPr bwMode="auto">
          <a:xfrm>
            <a:off x="357190" y="3035555"/>
            <a:ext cx="8715404" cy="3179527"/>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a:buNone/>
            </a:pPr>
            <a:r>
              <a:rPr lang="en-US" dirty="0"/>
              <a:t>Customer Life Cycle</a:t>
            </a:r>
            <a:endParaRPr lang="en-US" sz="3200" dirty="0"/>
          </a:p>
          <a:p>
            <a:r>
              <a:rPr lang="nl-NL" sz="2400" dirty="0"/>
              <a:t>Fase 1: </a:t>
            </a:r>
            <a:r>
              <a:rPr lang="nl-NL" sz="2400" b="1" dirty="0"/>
              <a:t>Acquisitie/ prospectfase</a:t>
            </a:r>
            <a:endParaRPr lang="nl-NL" sz="2400" dirty="0"/>
          </a:p>
          <a:p>
            <a:pPr lvl="1"/>
            <a:r>
              <a:rPr lang="nl-NL" sz="2000" dirty="0"/>
              <a:t>de klant wordt geworven en doet zijn eerste aankopen.</a:t>
            </a:r>
            <a:endParaRPr lang="en-US" sz="2000" dirty="0"/>
          </a:p>
          <a:p>
            <a:r>
              <a:rPr lang="nl-NL" sz="2400" dirty="0"/>
              <a:t>Fase 2: </a:t>
            </a:r>
            <a:r>
              <a:rPr lang="nl-NL" sz="2400" b="1" dirty="0"/>
              <a:t>Switch/ trialfase</a:t>
            </a:r>
            <a:endParaRPr lang="nl-NL" sz="2400" dirty="0"/>
          </a:p>
          <a:p>
            <a:pPr lvl="1"/>
            <a:r>
              <a:rPr lang="nl-NL" sz="2000" dirty="0"/>
              <a:t>de klant zoekt bevestiging, concurrerende producten worden uitgeprobeerd. </a:t>
            </a:r>
            <a:endParaRPr lang="en-US" sz="2000" dirty="0"/>
          </a:p>
          <a:p>
            <a:r>
              <a:rPr lang="nl-NL" sz="2400" dirty="0"/>
              <a:t>Fase 3: </a:t>
            </a:r>
            <a:r>
              <a:rPr lang="nl-NL" sz="2400" b="1" dirty="0" err="1"/>
              <a:t>Loyaltyfase</a:t>
            </a:r>
            <a:endParaRPr lang="nl-NL" sz="2400" dirty="0"/>
          </a:p>
          <a:p>
            <a:pPr lvl="1"/>
            <a:r>
              <a:rPr lang="nl-NL" sz="2000" dirty="0"/>
              <a:t>de klant wordt min of meer trouw en men tracht het rendement van de klant te verhogen. </a:t>
            </a:r>
            <a:endParaRPr lang="en-US" sz="2000" dirty="0"/>
          </a:p>
          <a:p>
            <a:r>
              <a:rPr lang="nl-NL" sz="2400" dirty="0"/>
              <a:t>Fase 4: </a:t>
            </a:r>
            <a:r>
              <a:rPr lang="nl-NL" sz="2400" b="1" dirty="0"/>
              <a:t>Re-activatiefase</a:t>
            </a:r>
            <a:endParaRPr lang="nl-NL" sz="2400" dirty="0"/>
          </a:p>
          <a:p>
            <a:pPr lvl="1"/>
            <a:r>
              <a:rPr lang="nl-NL" sz="2000" dirty="0"/>
              <a:t>extra aandacht voor de klant die dreigt te “ontsnappen”.</a:t>
            </a:r>
            <a:endParaRPr lang="en-US" sz="2000" dirty="0"/>
          </a:p>
          <a:p>
            <a:r>
              <a:rPr lang="nl-NL" sz="2400" dirty="0"/>
              <a:t>Fase 5: </a:t>
            </a:r>
            <a:r>
              <a:rPr lang="nl-NL" sz="2400" b="1" dirty="0"/>
              <a:t>Deur-op-slotfase</a:t>
            </a:r>
            <a:endParaRPr lang="nl-NL" sz="2400" dirty="0"/>
          </a:p>
          <a:p>
            <a:pPr lvl="1"/>
            <a:r>
              <a:rPr lang="nl-NL" sz="2000" dirty="0"/>
              <a:t>de klant zo lang mogelijk en winstgevend behouden.   </a:t>
            </a:r>
            <a:endParaRPr lang="en-US" sz="1800" dirty="0"/>
          </a:p>
          <a:p>
            <a:endParaRPr lang="nl-NL" sz="2000" dirty="0"/>
          </a:p>
        </p:txBody>
      </p:sp>
      <p:sp>
        <p:nvSpPr>
          <p:cNvPr id="2" name="Titel 1"/>
          <p:cNvSpPr>
            <a:spLocks noGrp="1"/>
          </p:cNvSpPr>
          <p:nvPr>
            <p:ph type="title"/>
          </p:nvPr>
        </p:nvSpPr>
        <p:spPr/>
        <p:txBody>
          <a:bodyPr/>
          <a:lstStyle/>
          <a:p>
            <a:r>
              <a:rPr lang="nl-BE" sz="3200" dirty="0"/>
              <a:t>1. Verkoop en marketingstrategie</a:t>
            </a:r>
            <a:endParaRPr lang="nl-NL"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nl-BE" sz="3200" dirty="0"/>
              <a:t>1. Verkoop en marketingstrategie</a:t>
            </a:r>
          </a:p>
        </p:txBody>
      </p:sp>
      <p:pic>
        <p:nvPicPr>
          <p:cNvPr id="7" name="Tijdelijke aanduiding voor inhoud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27098" y="1428750"/>
            <a:ext cx="7432654" cy="5000625"/>
          </a:xfrm>
        </p:spPr>
      </p:pic>
    </p:spTree>
    <p:extLst>
      <p:ext uri="{BB962C8B-B14F-4D97-AF65-F5344CB8AC3E}">
        <p14:creationId xmlns:p14="http://schemas.microsoft.com/office/powerpoint/2010/main" val="2322816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r>
              <a:rPr lang="nl-NL" dirty="0"/>
              <a:t>Tijdens de </a:t>
            </a:r>
            <a:r>
              <a:rPr lang="nl-NL" dirty="0" err="1"/>
              <a:t>loyaltyfase</a:t>
            </a:r>
            <a:r>
              <a:rPr lang="nl-NL" dirty="0"/>
              <a:t> zet men cross- en up-</a:t>
            </a:r>
            <a:r>
              <a:rPr lang="nl-NL" dirty="0" err="1"/>
              <a:t>sellingtechnieken</a:t>
            </a:r>
            <a:r>
              <a:rPr lang="nl-NL" dirty="0"/>
              <a:t> in om klant zoveel mogelijk te laten consumeren.</a:t>
            </a:r>
            <a:br>
              <a:rPr lang="nl-NL" dirty="0"/>
            </a:br>
            <a:endParaRPr lang="nl-NL" dirty="0"/>
          </a:p>
          <a:p>
            <a:r>
              <a:rPr lang="nl-NL" dirty="0"/>
              <a:t>Wat verstaan we onder</a:t>
            </a:r>
          </a:p>
          <a:p>
            <a:pPr lvl="1"/>
            <a:r>
              <a:rPr lang="nl-NL" b="1" dirty="0"/>
              <a:t>Cross-</a:t>
            </a:r>
            <a:r>
              <a:rPr lang="nl-NL" b="1" dirty="0" err="1"/>
              <a:t>selling</a:t>
            </a:r>
            <a:r>
              <a:rPr lang="nl-NL" b="1" dirty="0"/>
              <a:t>?</a:t>
            </a:r>
          </a:p>
          <a:p>
            <a:pPr lvl="1"/>
            <a:r>
              <a:rPr lang="nl-NL" b="1" dirty="0"/>
              <a:t>Up-</a:t>
            </a:r>
            <a:r>
              <a:rPr lang="nl-NL" b="1" dirty="0" err="1"/>
              <a:t>selling</a:t>
            </a:r>
            <a:r>
              <a:rPr lang="nl-NL" b="1" dirty="0"/>
              <a:t>?</a:t>
            </a:r>
            <a:br>
              <a:rPr lang="nl-NL" b="1" dirty="0"/>
            </a:br>
            <a:endParaRPr lang="nl-BE" dirty="0"/>
          </a:p>
        </p:txBody>
      </p:sp>
      <p:sp>
        <p:nvSpPr>
          <p:cNvPr id="3" name="Titel 2"/>
          <p:cNvSpPr>
            <a:spLocks noGrp="1"/>
          </p:cNvSpPr>
          <p:nvPr>
            <p:ph type="title"/>
          </p:nvPr>
        </p:nvSpPr>
        <p:spPr/>
        <p:txBody>
          <a:bodyPr/>
          <a:lstStyle/>
          <a:p>
            <a:r>
              <a:rPr lang="nl-BE" sz="3200" dirty="0"/>
              <a:t>1. Verkoop en marketingstrategie</a:t>
            </a:r>
          </a:p>
        </p:txBody>
      </p:sp>
    </p:spTree>
    <p:extLst>
      <p:ext uri="{BB962C8B-B14F-4D97-AF65-F5344CB8AC3E}">
        <p14:creationId xmlns:p14="http://schemas.microsoft.com/office/powerpoint/2010/main" val="2528269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inhoud 1"/>
          <p:cNvSpPr>
            <a:spLocks noGrp="1"/>
          </p:cNvSpPr>
          <p:nvPr>
            <p:ph idx="1"/>
          </p:nvPr>
        </p:nvSpPr>
        <p:spPr/>
        <p:txBody>
          <a:bodyPr/>
          <a:lstStyle/>
          <a:p>
            <a:endParaRPr lang="nl-BE"/>
          </a:p>
        </p:txBody>
      </p:sp>
      <p:sp>
        <p:nvSpPr>
          <p:cNvPr id="3" name="Titel 2"/>
          <p:cNvSpPr>
            <a:spLocks noGrp="1"/>
          </p:cNvSpPr>
          <p:nvPr>
            <p:ph type="title"/>
          </p:nvPr>
        </p:nvSpPr>
        <p:spPr/>
        <p:txBody>
          <a:bodyPr/>
          <a:lstStyle/>
          <a:p>
            <a:endParaRPr lang="nl-BE"/>
          </a:p>
        </p:txBody>
      </p:sp>
      <p:pic>
        <p:nvPicPr>
          <p:cNvPr id="4" name="Afbeelding 3"/>
          <p:cNvPicPr>
            <a:picLocks noChangeAspect="1"/>
          </p:cNvPicPr>
          <p:nvPr/>
        </p:nvPicPr>
        <p:blipFill>
          <a:blip r:embed="rId3"/>
          <a:stretch>
            <a:fillRect/>
          </a:stretch>
        </p:blipFill>
        <p:spPr>
          <a:xfrm>
            <a:off x="113878" y="114835"/>
            <a:ext cx="4772025" cy="5591175"/>
          </a:xfrm>
          <a:prstGeom prst="rect">
            <a:avLst/>
          </a:prstGeom>
        </p:spPr>
      </p:pic>
      <p:pic>
        <p:nvPicPr>
          <p:cNvPr id="5" name="Afbeelding 4"/>
          <p:cNvPicPr>
            <a:picLocks noChangeAspect="1"/>
          </p:cNvPicPr>
          <p:nvPr/>
        </p:nvPicPr>
        <p:blipFill>
          <a:blip r:embed="rId4"/>
          <a:stretch>
            <a:fillRect/>
          </a:stretch>
        </p:blipFill>
        <p:spPr>
          <a:xfrm>
            <a:off x="4427251" y="114835"/>
            <a:ext cx="4429125" cy="4010025"/>
          </a:xfrm>
          <a:prstGeom prst="rect">
            <a:avLst/>
          </a:prstGeom>
        </p:spPr>
      </p:pic>
      <p:pic>
        <p:nvPicPr>
          <p:cNvPr id="6" name="Afbeelding 5"/>
          <p:cNvPicPr>
            <a:picLocks noChangeAspect="1"/>
          </p:cNvPicPr>
          <p:nvPr/>
        </p:nvPicPr>
        <p:blipFill>
          <a:blip r:embed="rId5"/>
          <a:stretch>
            <a:fillRect/>
          </a:stretch>
        </p:blipFill>
        <p:spPr>
          <a:xfrm>
            <a:off x="3648075" y="4568623"/>
            <a:ext cx="5495925" cy="2314575"/>
          </a:xfrm>
          <a:prstGeom prst="rect">
            <a:avLst/>
          </a:prstGeom>
        </p:spPr>
      </p:pic>
    </p:spTree>
    <p:extLst>
      <p:ext uri="{BB962C8B-B14F-4D97-AF65-F5344CB8AC3E}">
        <p14:creationId xmlns:p14="http://schemas.microsoft.com/office/powerpoint/2010/main" val="3142661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ijdelijke aanduiding voor inhoud 3" descr="customer-lifecycle2.jpg"/>
          <p:cNvPicPr>
            <a:picLocks noGrp="1" noChangeAspect="1"/>
          </p:cNvPicPr>
          <p:nvPr>
            <p:ph idx="1"/>
          </p:nvPr>
        </p:nvPicPr>
        <p:blipFill rotWithShape="1">
          <a:blip r:embed="rId3"/>
          <a:srcRect l="2197"/>
          <a:stretch/>
        </p:blipFill>
        <p:spPr>
          <a:xfrm>
            <a:off x="1225802" y="2082685"/>
            <a:ext cx="6129064" cy="3905250"/>
          </a:xfrm>
        </p:spPr>
      </p:pic>
      <p:sp>
        <p:nvSpPr>
          <p:cNvPr id="2" name="Titel 1"/>
          <p:cNvSpPr>
            <a:spLocks noGrp="1"/>
          </p:cNvSpPr>
          <p:nvPr>
            <p:ph type="title"/>
          </p:nvPr>
        </p:nvSpPr>
        <p:spPr/>
        <p:txBody>
          <a:bodyPr/>
          <a:lstStyle/>
          <a:p>
            <a:r>
              <a:rPr lang="nl-BE" sz="3200" dirty="0"/>
              <a:t>1. Verkoop en marketingstrategie</a:t>
            </a:r>
            <a:endParaRPr lang="nl-NL" sz="3200" dirty="0"/>
          </a:p>
        </p:txBody>
      </p:sp>
      <p:sp>
        <p:nvSpPr>
          <p:cNvPr id="6" name="Tekstvak 5"/>
          <p:cNvSpPr txBox="1"/>
          <p:nvPr/>
        </p:nvSpPr>
        <p:spPr>
          <a:xfrm>
            <a:off x="1115616" y="1498984"/>
            <a:ext cx="6840760" cy="400110"/>
          </a:xfrm>
          <a:prstGeom prst="rect">
            <a:avLst/>
          </a:prstGeom>
          <a:noFill/>
        </p:spPr>
        <p:txBody>
          <a:bodyPr wrap="square" rtlCol="0">
            <a:spAutoFit/>
          </a:bodyPr>
          <a:lstStyle/>
          <a:p>
            <a:r>
              <a:rPr lang="nl-BE" sz="2000" dirty="0">
                <a:latin typeface="+mn-lt"/>
              </a:rPr>
              <a:t>Welke fasen horen bij </a:t>
            </a:r>
            <a:r>
              <a:rPr lang="nl-BE" sz="2000" dirty="0" err="1">
                <a:latin typeface="+mn-lt"/>
              </a:rPr>
              <a:t>Hunting</a:t>
            </a:r>
            <a:r>
              <a:rPr lang="nl-BE" sz="2000" dirty="0">
                <a:latin typeface="+mn-lt"/>
              </a:rPr>
              <a:t> – </a:t>
            </a:r>
            <a:r>
              <a:rPr lang="nl-BE" sz="2000" dirty="0" err="1">
                <a:latin typeface="+mn-lt"/>
              </a:rPr>
              <a:t>Caring</a:t>
            </a:r>
            <a:r>
              <a:rPr lang="nl-BE" sz="2000" dirty="0">
                <a:latin typeface="+mn-lt"/>
              </a:rPr>
              <a:t> – </a:t>
            </a:r>
            <a:r>
              <a:rPr lang="nl-BE" sz="2000" dirty="0" err="1">
                <a:latin typeface="+mn-lt"/>
              </a:rPr>
              <a:t>Farming</a:t>
            </a:r>
            <a:r>
              <a:rPr lang="nl-BE" sz="2000" dirty="0">
                <a:latin typeface="+mn-lt"/>
              </a:rPr>
              <a:t>?</a:t>
            </a:r>
            <a:endParaRPr lang="nl-NL" sz="2000" dirty="0">
              <a:latin typeface="+mn-lt"/>
            </a:endParaRPr>
          </a:p>
        </p:txBody>
      </p:sp>
    </p:spTree>
    <p:extLst>
      <p:ext uri="{BB962C8B-B14F-4D97-AF65-F5344CB8AC3E}">
        <p14:creationId xmlns:p14="http://schemas.microsoft.com/office/powerpoint/2010/main" val="3799657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ijdelijke aanduiding voor inhoud 3" descr="customer-lifecycle2.jpg"/>
          <p:cNvPicPr>
            <a:picLocks noGrp="1" noChangeAspect="1"/>
          </p:cNvPicPr>
          <p:nvPr>
            <p:ph idx="1"/>
          </p:nvPr>
        </p:nvPicPr>
        <p:blipFill rotWithShape="1">
          <a:blip r:embed="rId3"/>
          <a:srcRect l="2197"/>
          <a:stretch/>
        </p:blipFill>
        <p:spPr>
          <a:xfrm>
            <a:off x="251520" y="1722710"/>
            <a:ext cx="6129064" cy="3905250"/>
          </a:xfrm>
        </p:spPr>
      </p:pic>
      <p:sp>
        <p:nvSpPr>
          <p:cNvPr id="2" name="Titel 1"/>
          <p:cNvSpPr>
            <a:spLocks noGrp="1"/>
          </p:cNvSpPr>
          <p:nvPr>
            <p:ph type="title"/>
          </p:nvPr>
        </p:nvSpPr>
        <p:spPr/>
        <p:txBody>
          <a:bodyPr/>
          <a:lstStyle/>
          <a:p>
            <a:r>
              <a:rPr lang="nl-BE" sz="3200" dirty="0"/>
              <a:t>1. Verkoop en marketingstrategie</a:t>
            </a:r>
            <a:endParaRPr lang="nl-NL" sz="3200" dirty="0"/>
          </a:p>
        </p:txBody>
      </p:sp>
      <p:sp>
        <p:nvSpPr>
          <p:cNvPr id="3" name="Tekstvak 2"/>
          <p:cNvSpPr txBox="1"/>
          <p:nvPr/>
        </p:nvSpPr>
        <p:spPr>
          <a:xfrm>
            <a:off x="6084168" y="1988840"/>
            <a:ext cx="3059832" cy="707886"/>
          </a:xfrm>
          <a:prstGeom prst="rect">
            <a:avLst/>
          </a:prstGeom>
          <a:noFill/>
        </p:spPr>
        <p:txBody>
          <a:bodyPr wrap="square" rtlCol="0">
            <a:spAutoFit/>
          </a:bodyPr>
          <a:lstStyle/>
          <a:p>
            <a:r>
              <a:rPr lang="nl-BE" sz="2000" dirty="0">
                <a:latin typeface="+mn-lt"/>
              </a:rPr>
              <a:t>Fase 1: Prospectfase</a:t>
            </a:r>
            <a:br>
              <a:rPr lang="nl-BE" sz="2000" dirty="0">
                <a:latin typeface="+mn-lt"/>
              </a:rPr>
            </a:br>
            <a:r>
              <a:rPr lang="nl-BE" sz="2000" dirty="0">
                <a:latin typeface="+mn-lt"/>
              </a:rPr>
              <a:t>Fase 2: Trialfase</a:t>
            </a:r>
            <a:endParaRPr lang="nl-NL" sz="2000" dirty="0">
              <a:latin typeface="+mn-lt"/>
            </a:endParaRPr>
          </a:p>
        </p:txBody>
      </p:sp>
      <p:sp>
        <p:nvSpPr>
          <p:cNvPr id="6" name="Tekstvak 5"/>
          <p:cNvSpPr txBox="1"/>
          <p:nvPr/>
        </p:nvSpPr>
        <p:spPr>
          <a:xfrm>
            <a:off x="6084168" y="3275225"/>
            <a:ext cx="2907432" cy="400110"/>
          </a:xfrm>
          <a:prstGeom prst="rect">
            <a:avLst/>
          </a:prstGeom>
          <a:noFill/>
        </p:spPr>
        <p:txBody>
          <a:bodyPr wrap="square" rtlCol="0">
            <a:spAutoFit/>
          </a:bodyPr>
          <a:lstStyle/>
          <a:p>
            <a:r>
              <a:rPr lang="nl-BE" sz="2000" dirty="0">
                <a:latin typeface="+mn-lt"/>
              </a:rPr>
              <a:t>Fase 3: </a:t>
            </a:r>
            <a:r>
              <a:rPr lang="nl-BE" sz="2000" dirty="0" err="1">
                <a:latin typeface="+mn-lt"/>
              </a:rPr>
              <a:t>Loyaltyfase</a:t>
            </a:r>
            <a:endParaRPr lang="nl-NL" sz="2000" dirty="0">
              <a:latin typeface="+mn-lt"/>
            </a:endParaRPr>
          </a:p>
        </p:txBody>
      </p:sp>
      <p:sp>
        <p:nvSpPr>
          <p:cNvPr id="8" name="Tekstvak 7"/>
          <p:cNvSpPr txBox="1"/>
          <p:nvPr/>
        </p:nvSpPr>
        <p:spPr>
          <a:xfrm>
            <a:off x="5796136" y="4461646"/>
            <a:ext cx="3347864" cy="707886"/>
          </a:xfrm>
          <a:prstGeom prst="rect">
            <a:avLst/>
          </a:prstGeom>
          <a:noFill/>
        </p:spPr>
        <p:txBody>
          <a:bodyPr wrap="square" rtlCol="0">
            <a:spAutoFit/>
          </a:bodyPr>
          <a:lstStyle/>
          <a:p>
            <a:r>
              <a:rPr lang="nl-BE" sz="2000" dirty="0">
                <a:latin typeface="+mn-lt"/>
              </a:rPr>
              <a:t>Fase 4:(Re)activatiefase</a:t>
            </a:r>
          </a:p>
          <a:p>
            <a:r>
              <a:rPr lang="nl-BE" sz="2000" dirty="0">
                <a:latin typeface="+mn-lt"/>
              </a:rPr>
              <a:t>Fase 5: Deur-op-slot</a:t>
            </a:r>
            <a:endParaRPr lang="nl-NL" sz="2000" dirty="0">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28596" y="4500570"/>
            <a:ext cx="8229600" cy="1928826"/>
          </a:xfrm>
        </p:spPr>
        <p:txBody>
          <a:bodyPr/>
          <a:lstStyle/>
          <a:p>
            <a:r>
              <a:rPr lang="nl-BE" dirty="0"/>
              <a:t>Commercieel proces: </a:t>
            </a:r>
            <a:r>
              <a:rPr lang="nl-BE" dirty="0">
                <a:solidFill>
                  <a:srgbClr val="CC0000"/>
                </a:solidFill>
              </a:rPr>
              <a:t>CRM</a:t>
            </a:r>
          </a:p>
          <a:p>
            <a:r>
              <a:rPr lang="nl-BE" dirty="0"/>
              <a:t>Verkoopproces: </a:t>
            </a:r>
            <a:r>
              <a:rPr lang="nl-BE" dirty="0">
                <a:solidFill>
                  <a:srgbClr val="80B23E"/>
                </a:solidFill>
                <a:latin typeface="+mj-lt"/>
                <a:ea typeface="+mj-ea"/>
                <a:cs typeface="+mj-cs"/>
              </a:rPr>
              <a:t>ERP</a:t>
            </a:r>
            <a:endParaRPr lang="nl-NL" sz="3200" dirty="0">
              <a:solidFill>
                <a:srgbClr val="80B23E"/>
              </a:solidFill>
              <a:latin typeface="+mj-lt"/>
              <a:ea typeface="+mj-ea"/>
              <a:cs typeface="+mj-cs"/>
            </a:endParaRPr>
          </a:p>
        </p:txBody>
      </p:sp>
      <p:sp>
        <p:nvSpPr>
          <p:cNvPr id="2" name="Titel 1"/>
          <p:cNvSpPr>
            <a:spLocks noGrp="1"/>
          </p:cNvSpPr>
          <p:nvPr>
            <p:ph type="title"/>
          </p:nvPr>
        </p:nvSpPr>
        <p:spPr>
          <a:xfrm>
            <a:off x="1214414" y="214290"/>
            <a:ext cx="7643866" cy="1066800"/>
          </a:xfrm>
        </p:spPr>
        <p:txBody>
          <a:bodyPr/>
          <a:lstStyle/>
          <a:p>
            <a:r>
              <a:rPr lang="nl-BE" dirty="0"/>
              <a:t>2. Marketingstrategie en ERP</a:t>
            </a:r>
            <a:endParaRPr lang="nl-NL" dirty="0"/>
          </a:p>
        </p:txBody>
      </p:sp>
      <p:cxnSp>
        <p:nvCxnSpPr>
          <p:cNvPr id="5" name="Rechte verbindingslijn met pijl 4"/>
          <p:cNvCxnSpPr/>
          <p:nvPr/>
        </p:nvCxnSpPr>
        <p:spPr>
          <a:xfrm>
            <a:off x="3143240" y="3214686"/>
            <a:ext cx="3429024" cy="1588"/>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sp>
        <p:nvSpPr>
          <p:cNvPr id="6" name="Tekstvak 5"/>
          <p:cNvSpPr txBox="1"/>
          <p:nvPr/>
        </p:nvSpPr>
        <p:spPr>
          <a:xfrm>
            <a:off x="2428860" y="2714620"/>
            <a:ext cx="1143008" cy="369332"/>
          </a:xfrm>
          <a:prstGeom prst="rect">
            <a:avLst/>
          </a:prstGeom>
          <a:noFill/>
        </p:spPr>
        <p:txBody>
          <a:bodyPr wrap="square" rtlCol="0">
            <a:spAutoFit/>
          </a:bodyPr>
          <a:lstStyle/>
          <a:p>
            <a:r>
              <a:rPr lang="nl-BE" dirty="0">
                <a:solidFill>
                  <a:srgbClr val="C00000"/>
                </a:solidFill>
              </a:rPr>
              <a:t>Off</a:t>
            </a:r>
            <a:r>
              <a:rPr lang="nl-BE" dirty="0">
                <a:solidFill>
                  <a:srgbClr val="80B23E"/>
                </a:solidFill>
                <a:latin typeface="+mj-lt"/>
                <a:ea typeface="+mj-ea"/>
                <a:cs typeface="+mj-cs"/>
              </a:rPr>
              <a:t>erte</a:t>
            </a:r>
            <a:endParaRPr lang="nl-NL" dirty="0">
              <a:solidFill>
                <a:srgbClr val="80B23E"/>
              </a:solidFill>
              <a:latin typeface="+mj-lt"/>
              <a:ea typeface="+mj-ea"/>
              <a:cs typeface="+mj-cs"/>
            </a:endParaRPr>
          </a:p>
        </p:txBody>
      </p:sp>
      <p:sp>
        <p:nvSpPr>
          <p:cNvPr id="7" name="Tekstvak 6"/>
          <p:cNvSpPr txBox="1"/>
          <p:nvPr/>
        </p:nvSpPr>
        <p:spPr>
          <a:xfrm>
            <a:off x="5857884" y="3340030"/>
            <a:ext cx="1143008" cy="369332"/>
          </a:xfrm>
          <a:prstGeom prst="rect">
            <a:avLst/>
          </a:prstGeom>
          <a:noFill/>
        </p:spPr>
        <p:txBody>
          <a:bodyPr wrap="square" rtlCol="0">
            <a:spAutoFit/>
          </a:bodyPr>
          <a:lstStyle/>
          <a:p>
            <a:r>
              <a:rPr lang="nl-BE" dirty="0">
                <a:solidFill>
                  <a:srgbClr val="80B23E"/>
                </a:solidFill>
                <a:latin typeface="+mj-lt"/>
                <a:ea typeface="+mj-ea"/>
                <a:cs typeface="+mj-cs"/>
              </a:rPr>
              <a:t>Factuur</a:t>
            </a:r>
            <a:endParaRPr lang="nl-NL" dirty="0">
              <a:solidFill>
                <a:srgbClr val="80B23E"/>
              </a:solidFill>
              <a:latin typeface="+mj-lt"/>
              <a:ea typeface="+mj-ea"/>
              <a:cs typeface="+mj-cs"/>
            </a:endParaRPr>
          </a:p>
        </p:txBody>
      </p:sp>
      <p:sp>
        <p:nvSpPr>
          <p:cNvPr id="8" name="Tekstvak 7"/>
          <p:cNvSpPr txBox="1"/>
          <p:nvPr/>
        </p:nvSpPr>
        <p:spPr>
          <a:xfrm>
            <a:off x="3857620" y="2845354"/>
            <a:ext cx="2643206" cy="369332"/>
          </a:xfrm>
          <a:prstGeom prst="rect">
            <a:avLst/>
          </a:prstGeom>
          <a:noFill/>
        </p:spPr>
        <p:txBody>
          <a:bodyPr wrap="square" rtlCol="0">
            <a:spAutoFit/>
          </a:bodyPr>
          <a:lstStyle/>
          <a:p>
            <a:r>
              <a:rPr lang="nl-BE" dirty="0">
                <a:solidFill>
                  <a:srgbClr val="80B23E"/>
                </a:solidFill>
                <a:latin typeface="+mj-lt"/>
                <a:ea typeface="+mj-ea"/>
                <a:cs typeface="+mj-cs"/>
              </a:rPr>
              <a:t>Verkoopproces</a:t>
            </a:r>
            <a:endParaRPr lang="nl-NL" dirty="0">
              <a:solidFill>
                <a:srgbClr val="80B23E"/>
              </a:solidFill>
              <a:latin typeface="+mj-lt"/>
              <a:ea typeface="+mj-ea"/>
              <a:cs typeface="+mj-cs"/>
            </a:endParaRPr>
          </a:p>
        </p:txBody>
      </p:sp>
      <p:sp>
        <p:nvSpPr>
          <p:cNvPr id="11" name="Tekstvak 10"/>
          <p:cNvSpPr txBox="1"/>
          <p:nvPr/>
        </p:nvSpPr>
        <p:spPr>
          <a:xfrm>
            <a:off x="785786" y="2357430"/>
            <a:ext cx="2286016" cy="369332"/>
          </a:xfrm>
          <a:prstGeom prst="rect">
            <a:avLst/>
          </a:prstGeom>
          <a:noFill/>
        </p:spPr>
        <p:txBody>
          <a:bodyPr wrap="square" rtlCol="0">
            <a:spAutoFit/>
          </a:bodyPr>
          <a:lstStyle/>
          <a:p>
            <a:r>
              <a:rPr lang="nl-BE" dirty="0" err="1">
                <a:solidFill>
                  <a:srgbClr val="CC0000"/>
                </a:solidFill>
              </a:rPr>
              <a:t>Lead</a:t>
            </a:r>
            <a:r>
              <a:rPr lang="nl-BE" dirty="0">
                <a:solidFill>
                  <a:srgbClr val="CC0000"/>
                </a:solidFill>
              </a:rPr>
              <a:t> - Prospect</a:t>
            </a:r>
            <a:endParaRPr lang="nl-NL" dirty="0">
              <a:solidFill>
                <a:srgbClr val="CC0000"/>
              </a:solidFill>
            </a:endParaRPr>
          </a:p>
        </p:txBody>
      </p:sp>
      <p:cxnSp>
        <p:nvCxnSpPr>
          <p:cNvPr id="12" name="Rechte verbindingslijn met pijl 11"/>
          <p:cNvCxnSpPr/>
          <p:nvPr/>
        </p:nvCxnSpPr>
        <p:spPr>
          <a:xfrm>
            <a:off x="785786" y="2214554"/>
            <a:ext cx="2143140" cy="1588"/>
          </a:xfrm>
          <a:prstGeom prst="straightConnector1">
            <a:avLst/>
          </a:prstGeom>
          <a:ln w="38100">
            <a:solidFill>
              <a:srgbClr val="CC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Rechte verbindingslijn met pijl 13"/>
          <p:cNvCxnSpPr/>
          <p:nvPr/>
        </p:nvCxnSpPr>
        <p:spPr>
          <a:xfrm>
            <a:off x="6715140" y="2285992"/>
            <a:ext cx="2143140" cy="1588"/>
          </a:xfrm>
          <a:prstGeom prst="straightConnector1">
            <a:avLst/>
          </a:prstGeom>
          <a:ln w="38100">
            <a:solidFill>
              <a:srgbClr val="CC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kstvak 14"/>
          <p:cNvSpPr txBox="1"/>
          <p:nvPr/>
        </p:nvSpPr>
        <p:spPr>
          <a:xfrm>
            <a:off x="7215206" y="2428868"/>
            <a:ext cx="1428760" cy="369332"/>
          </a:xfrm>
          <a:prstGeom prst="rect">
            <a:avLst/>
          </a:prstGeom>
          <a:noFill/>
        </p:spPr>
        <p:txBody>
          <a:bodyPr wrap="square" rtlCol="0">
            <a:spAutoFit/>
          </a:bodyPr>
          <a:lstStyle/>
          <a:p>
            <a:r>
              <a:rPr lang="nl-BE" dirty="0" err="1">
                <a:solidFill>
                  <a:srgbClr val="CC0000"/>
                </a:solidFill>
              </a:rPr>
              <a:t>Aftersales</a:t>
            </a:r>
            <a:endParaRPr lang="nl-NL" dirty="0">
              <a:solidFill>
                <a:srgbClr val="CC0000"/>
              </a:solidFill>
            </a:endParaRPr>
          </a:p>
        </p:txBody>
      </p:sp>
      <p:cxnSp>
        <p:nvCxnSpPr>
          <p:cNvPr id="17" name="Rechte verbindingslijn 16"/>
          <p:cNvCxnSpPr/>
          <p:nvPr/>
        </p:nvCxnSpPr>
        <p:spPr>
          <a:xfrm>
            <a:off x="3057288" y="2255376"/>
            <a:ext cx="3571900" cy="1588"/>
          </a:xfrm>
          <a:prstGeom prst="line">
            <a:avLst/>
          </a:prstGeom>
          <a:ln w="38100">
            <a:solidFill>
              <a:srgbClr val="CC0000"/>
            </a:solidFill>
            <a:prstDash val="sysDash"/>
          </a:ln>
        </p:spPr>
        <p:style>
          <a:lnRef idx="1">
            <a:schemeClr val="accent1"/>
          </a:lnRef>
          <a:fillRef idx="0">
            <a:schemeClr val="accent1"/>
          </a:fillRef>
          <a:effectRef idx="0">
            <a:schemeClr val="accent1"/>
          </a:effectRef>
          <a:fontRef idx="minor">
            <a:schemeClr val="tx1"/>
          </a:fontRef>
        </p:style>
      </p:cxnSp>
      <p:sp>
        <p:nvSpPr>
          <p:cNvPr id="19" name="Tekstvak 18"/>
          <p:cNvSpPr txBox="1"/>
          <p:nvPr/>
        </p:nvSpPr>
        <p:spPr>
          <a:xfrm>
            <a:off x="3000364" y="3286124"/>
            <a:ext cx="1143008" cy="369332"/>
          </a:xfrm>
          <a:prstGeom prst="rect">
            <a:avLst/>
          </a:prstGeom>
          <a:noFill/>
        </p:spPr>
        <p:txBody>
          <a:bodyPr wrap="square" rtlCol="0">
            <a:spAutoFit/>
          </a:bodyPr>
          <a:lstStyle/>
          <a:p>
            <a:r>
              <a:rPr lang="nl-BE" dirty="0">
                <a:solidFill>
                  <a:srgbClr val="80B23E"/>
                </a:solidFill>
                <a:latin typeface="+mj-lt"/>
                <a:ea typeface="+mj-ea"/>
                <a:cs typeface="+mj-cs"/>
              </a:rPr>
              <a:t>Order</a:t>
            </a:r>
            <a:endParaRPr lang="nl-NL" dirty="0">
              <a:solidFill>
                <a:srgbClr val="80B23E"/>
              </a:solidFill>
              <a:latin typeface="+mj-lt"/>
              <a:ea typeface="+mj-ea"/>
              <a:cs typeface="+mj-cs"/>
            </a:endParaRPr>
          </a:p>
        </p:txBody>
      </p:sp>
      <p:sp>
        <p:nvSpPr>
          <p:cNvPr id="20" name="Tekstvak 19"/>
          <p:cNvSpPr txBox="1"/>
          <p:nvPr/>
        </p:nvSpPr>
        <p:spPr>
          <a:xfrm>
            <a:off x="3643306" y="1785926"/>
            <a:ext cx="2643206" cy="369332"/>
          </a:xfrm>
          <a:prstGeom prst="rect">
            <a:avLst/>
          </a:prstGeom>
          <a:noFill/>
        </p:spPr>
        <p:txBody>
          <a:bodyPr wrap="square" rtlCol="0">
            <a:spAutoFit/>
          </a:bodyPr>
          <a:lstStyle/>
          <a:p>
            <a:r>
              <a:rPr lang="nl-BE" b="1" dirty="0">
                <a:solidFill>
                  <a:srgbClr val="CC0000"/>
                </a:solidFill>
              </a:rPr>
              <a:t>Commercieel proces</a:t>
            </a:r>
            <a:endParaRPr lang="nl-NL" b="1" dirty="0">
              <a:solidFill>
                <a:srgbClr val="CC0000"/>
              </a:solidFill>
            </a:endParaRPr>
          </a:p>
        </p:txBody>
      </p:sp>
      <p:cxnSp>
        <p:nvCxnSpPr>
          <p:cNvPr id="25" name="Rechte verbindingslijn met pijl 24"/>
          <p:cNvCxnSpPr/>
          <p:nvPr/>
        </p:nvCxnSpPr>
        <p:spPr>
          <a:xfrm rot="5400000">
            <a:off x="3571868" y="2643182"/>
            <a:ext cx="428628"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Rechte verbindingslijn met pijl 25"/>
          <p:cNvCxnSpPr/>
          <p:nvPr/>
        </p:nvCxnSpPr>
        <p:spPr>
          <a:xfrm rot="5400000">
            <a:off x="4089992" y="2642388"/>
            <a:ext cx="428628"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Rechte verbindingslijn met pijl 26"/>
          <p:cNvCxnSpPr/>
          <p:nvPr/>
        </p:nvCxnSpPr>
        <p:spPr>
          <a:xfrm rot="5400000">
            <a:off x="4608116" y="2642388"/>
            <a:ext cx="428628"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Rechte verbindingslijn met pijl 27"/>
          <p:cNvCxnSpPr/>
          <p:nvPr/>
        </p:nvCxnSpPr>
        <p:spPr>
          <a:xfrm rot="5400000">
            <a:off x="5126240" y="2642388"/>
            <a:ext cx="428628"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Rechte verbindingslijn met pijl 28"/>
          <p:cNvCxnSpPr/>
          <p:nvPr/>
        </p:nvCxnSpPr>
        <p:spPr>
          <a:xfrm rot="5400000">
            <a:off x="5644364" y="2642388"/>
            <a:ext cx="428628"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aBusinessProcessen">
  <a:themeElements>
    <a:clrScheme name="Grijswaarden">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hemaBusinessProcessen" id="{9FAD7790-2A6D-4CE1-B7C3-C353F7E5953F}" vid="{94C13ED5-9EAD-43FE-B9A3-FA0105E3D9F2}"/>
    </a:ext>
  </a:extLst>
</a:theme>
</file>

<file path=ppt/theme/theme2.xml><?xml version="1.0" encoding="utf-8"?>
<a:theme xmlns:a="http://schemas.openxmlformats.org/drawingml/2006/main" name="Office-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ThemaBusinessProcessen</Template>
  <TotalTime>2025</TotalTime>
  <Words>683</Words>
  <Application>Microsoft Office PowerPoint</Application>
  <PresentationFormat>Diavoorstelling (4:3)</PresentationFormat>
  <Paragraphs>155</Paragraphs>
  <Slides>29</Slides>
  <Notes>7</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29</vt:i4>
      </vt:variant>
    </vt:vector>
  </HeadingPairs>
  <TitlesOfParts>
    <vt:vector size="36" baseType="lpstr">
      <vt:lpstr>Arial</vt:lpstr>
      <vt:lpstr>Arial Narrow</vt:lpstr>
      <vt:lpstr>Georgia</vt:lpstr>
      <vt:lpstr>Verdana</vt:lpstr>
      <vt:lpstr>Wingdings</vt:lpstr>
      <vt:lpstr>Wingdings 2</vt:lpstr>
      <vt:lpstr>ThemaBusinessProcessen</vt:lpstr>
      <vt:lpstr>Businessprocessen  </vt:lpstr>
      <vt:lpstr>Overzicht</vt:lpstr>
      <vt:lpstr>1. Verkoop en marketingstrategie</vt:lpstr>
      <vt:lpstr>1. Verkoop en marketingstrategie</vt:lpstr>
      <vt:lpstr>1. Verkoop en marketingstrategie</vt:lpstr>
      <vt:lpstr>PowerPoint-presentatie</vt:lpstr>
      <vt:lpstr>1. Verkoop en marketingstrategie</vt:lpstr>
      <vt:lpstr>1. Verkoop en marketingstrategie</vt:lpstr>
      <vt:lpstr>2. Marketingstrategie en ERP</vt:lpstr>
      <vt:lpstr>2. Marketingstrategie en ERP</vt:lpstr>
      <vt:lpstr>Business Research</vt:lpstr>
      <vt:lpstr>CRM markt België</vt:lpstr>
      <vt:lpstr>CRM markt België</vt:lpstr>
      <vt:lpstr>Business Research</vt:lpstr>
      <vt:lpstr>Business Rese arch</vt:lpstr>
      <vt:lpstr>3. Het verkoopproces</vt:lpstr>
      <vt:lpstr>3. Het verkoopproces</vt:lpstr>
      <vt:lpstr>3. Het verkoopproces</vt:lpstr>
      <vt:lpstr>3. Het verkoopproces</vt:lpstr>
      <vt:lpstr>3. Het verkoopproces</vt:lpstr>
      <vt:lpstr>3. Het verkoopproces</vt:lpstr>
      <vt:lpstr>3. Verkooproces</vt:lpstr>
      <vt:lpstr>PowerPoint-presentatie</vt:lpstr>
      <vt:lpstr>Verkoopproces in BPMN</vt:lpstr>
      <vt:lpstr>PowerPoint-presentatie</vt:lpstr>
      <vt:lpstr>PowerPoint-presentatie</vt:lpstr>
      <vt:lpstr>5. Link verkoopproces met andere processen</vt:lpstr>
      <vt:lpstr>5. Link met andere processen in BPMN</vt:lpstr>
      <vt:lpstr>Business Research</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petejoha</dc:creator>
  <cp:lastModifiedBy>Ellen Torfs</cp:lastModifiedBy>
  <cp:revision>342</cp:revision>
  <dcterms:created xsi:type="dcterms:W3CDTF">2007-05-07T10:27:21Z</dcterms:created>
  <dcterms:modified xsi:type="dcterms:W3CDTF">2018-05-02T07:00:04Z</dcterms:modified>
</cp:coreProperties>
</file>