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35"/>
  </p:notesMasterIdLst>
  <p:handoutMasterIdLst>
    <p:handoutMasterId r:id="rId36"/>
  </p:handoutMasterIdLst>
  <p:sldIdLst>
    <p:sldId id="291" r:id="rId2"/>
    <p:sldId id="341" r:id="rId3"/>
    <p:sldId id="296" r:id="rId4"/>
    <p:sldId id="294" r:id="rId5"/>
    <p:sldId id="342" r:id="rId6"/>
    <p:sldId id="297" r:id="rId7"/>
    <p:sldId id="298" r:id="rId8"/>
    <p:sldId id="356" r:id="rId9"/>
    <p:sldId id="301" r:id="rId10"/>
    <p:sldId id="352" r:id="rId11"/>
    <p:sldId id="368" r:id="rId12"/>
    <p:sldId id="369" r:id="rId13"/>
    <p:sldId id="371" r:id="rId14"/>
    <p:sldId id="346" r:id="rId15"/>
    <p:sldId id="345" r:id="rId16"/>
    <p:sldId id="316" r:id="rId17"/>
    <p:sldId id="350" r:id="rId18"/>
    <p:sldId id="315" r:id="rId19"/>
    <p:sldId id="319" r:id="rId20"/>
    <p:sldId id="320" r:id="rId21"/>
    <p:sldId id="321" r:id="rId22"/>
    <p:sldId id="322" r:id="rId23"/>
    <p:sldId id="323" r:id="rId24"/>
    <p:sldId id="325" r:id="rId25"/>
    <p:sldId id="326" r:id="rId26"/>
    <p:sldId id="347" r:id="rId27"/>
    <p:sldId id="332" r:id="rId28"/>
    <p:sldId id="333" r:id="rId29"/>
    <p:sldId id="334" r:id="rId30"/>
    <p:sldId id="335" r:id="rId31"/>
    <p:sldId id="370" r:id="rId32"/>
    <p:sldId id="340" r:id="rId33"/>
    <p:sldId id="351"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FF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46" autoAdjust="0"/>
  </p:normalViewPr>
  <p:slideViewPr>
    <p:cSldViewPr>
      <p:cViewPr>
        <p:scale>
          <a:sx n="100" d="100"/>
          <a:sy n="100" d="100"/>
        </p:scale>
        <p:origin x="902" y="-25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nl-BE"/>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9528C38-9C82-4659-9D27-288BCCEE7B84}" type="datetimeFigureOut">
              <a:rPr lang="nl-BE"/>
              <a:pPr>
                <a:defRPr/>
              </a:pPr>
              <a:t>2/05/2018</a:t>
            </a:fld>
            <a:endParaRPr lang="nl-BE"/>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nl-BE"/>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3C6CD79-F0D7-4CD9-88E1-5788E8BB879A}" type="slidenum">
              <a:rPr lang="nl-BE"/>
              <a:pPr>
                <a:defRPr/>
              </a:pPr>
              <a:t>‹nr.›</a:t>
            </a:fld>
            <a:endParaRPr lang="nl-BE"/>
          </a:p>
        </p:txBody>
      </p:sp>
    </p:spTree>
    <p:extLst>
      <p:ext uri="{BB962C8B-B14F-4D97-AF65-F5344CB8AC3E}">
        <p14:creationId xmlns:p14="http://schemas.microsoft.com/office/powerpoint/2010/main" val="1249765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19A2CD5-ED50-4C61-B20D-1D9C0E0D49A1}" type="slidenum">
              <a:rPr lang="en-US"/>
              <a:pPr>
                <a:defRPr/>
              </a:pPr>
              <a:t>‹nr.›</a:t>
            </a:fld>
            <a:endParaRPr lang="en-US"/>
          </a:p>
        </p:txBody>
      </p:sp>
    </p:spTree>
    <p:extLst>
      <p:ext uri="{BB962C8B-B14F-4D97-AF65-F5344CB8AC3E}">
        <p14:creationId xmlns:p14="http://schemas.microsoft.com/office/powerpoint/2010/main" val="29368138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F19A2CD5-ED50-4C61-B20D-1D9C0E0D49A1}" type="slidenum">
              <a:rPr lang="en-US" smtClean="0"/>
              <a:pPr>
                <a:defRPr/>
              </a:pPr>
              <a:t>2</a:t>
            </a:fld>
            <a:endParaRPr lang="en-US"/>
          </a:p>
        </p:txBody>
      </p:sp>
    </p:spTree>
    <p:extLst>
      <p:ext uri="{BB962C8B-B14F-4D97-AF65-F5344CB8AC3E}">
        <p14:creationId xmlns:p14="http://schemas.microsoft.com/office/powerpoint/2010/main" val="1246579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4C3202-D7C8-4729-A9B5-514498599701}" type="slidenum">
              <a:rPr lang="en-US" smtClean="0"/>
              <a:pPr eaLnBrk="1" hangingPunct="1"/>
              <a:t>16</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p>
        </p:txBody>
      </p:sp>
    </p:spTree>
    <p:extLst>
      <p:ext uri="{BB962C8B-B14F-4D97-AF65-F5344CB8AC3E}">
        <p14:creationId xmlns:p14="http://schemas.microsoft.com/office/powerpoint/2010/main" val="397593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F19A2CD5-ED50-4C61-B20D-1D9C0E0D49A1}" type="slidenum">
              <a:rPr lang="en-US" smtClean="0"/>
              <a:pPr>
                <a:defRPr/>
              </a:pPr>
              <a:t>17</a:t>
            </a:fld>
            <a:endParaRPr lang="en-US"/>
          </a:p>
        </p:txBody>
      </p:sp>
    </p:spTree>
    <p:extLst>
      <p:ext uri="{BB962C8B-B14F-4D97-AF65-F5344CB8AC3E}">
        <p14:creationId xmlns:p14="http://schemas.microsoft.com/office/powerpoint/2010/main" val="2582707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jdelijke aanduiding voor dia-afbeelding 1"/>
          <p:cNvSpPr>
            <a:spLocks noGrp="1" noRot="1" noChangeAspect="1" noTextEdit="1"/>
          </p:cNvSpPr>
          <p:nvPr>
            <p:ph type="sldImg"/>
          </p:nvPr>
        </p:nvSpPr>
        <p:spPr>
          <a:ln/>
        </p:spPr>
      </p:sp>
      <p:sp>
        <p:nvSpPr>
          <p:cNvPr id="63491"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t>De  BOM heeft een omgekeerde boomstructuur waarin het eindproduct is op te vatten als de wortel. Een niveau dieper in de boom treffen we vervolgens de onderdelen waaruit het eindproduct is samengesteld (bijvoorbeeld geassembleerd) , en nog weer een niveau dieper de subonderdelen waaruit deze onderdelen zijn samengesteld et cetera. Aan de schroeven is te zien dat onderdelen in principe op verschillende plaatsen en verschillende niveau’s in de BOM kunnen voorkomen. De schroeven worden in dit voorbeeld besteld en dus niet samengesteld uit andere onderdelen. Zij vormen daarom bladeren in de boom. Dit geldt natuurlijk voor alle producten die niet gemaakt maar gekocht worden.</a:t>
            </a:r>
          </a:p>
          <a:p>
            <a:pPr eaLnBrk="1" hangingPunct="1"/>
            <a:endParaRPr lang="nl-NL"/>
          </a:p>
          <a:p>
            <a:pPr eaLnBrk="1" hangingPunct="1"/>
            <a:r>
              <a:rPr lang="nl-NL"/>
              <a:t>De lead times van ieder van de onderdelen geven aan hoeveel tijd er verstrijkt tussen aflevering van het samengestelde product of onderdeel en het ontvangen van de daarvoor benodigde onderdelen. De lead times voor de BOM voor de motoronderdelen inclusief schroeven staan afgebeeld. Een veelgebruikte tijdseenheid hierbij is weken of dagen.  In de figuur is te zien dat om in week 8 een morfiets af te leveren, sommige schroeven beschikbaar moeten zijn in week 6, en andere al in week 4 en 2. </a:t>
            </a:r>
          </a:p>
          <a:p>
            <a:pPr eaLnBrk="1" hangingPunct="1"/>
            <a:r>
              <a:rPr lang="nl-NL"/>
              <a:t> </a:t>
            </a:r>
          </a:p>
          <a:p>
            <a:pPr eaLnBrk="1" hangingPunct="1"/>
            <a:endParaRPr lang="nl-NL"/>
          </a:p>
          <a:p>
            <a:pPr eaLnBrk="1" hangingPunct="1"/>
            <a:endParaRPr lang="nl-BE"/>
          </a:p>
        </p:txBody>
      </p:sp>
      <p:sp>
        <p:nvSpPr>
          <p:cNvPr id="63492"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8D66ACA-ED6B-47A9-8B27-344440EAA7C4}" type="slidenum">
              <a:rPr lang="en-US" smtClean="0"/>
              <a:pPr eaLnBrk="1" hangingPunct="1"/>
              <a:t>18</a:t>
            </a:fld>
            <a:endParaRPr lang="en-US"/>
          </a:p>
        </p:txBody>
      </p:sp>
    </p:spTree>
    <p:extLst>
      <p:ext uri="{BB962C8B-B14F-4D97-AF65-F5344CB8AC3E}">
        <p14:creationId xmlns:p14="http://schemas.microsoft.com/office/powerpoint/2010/main" val="1363471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jdelijke aanduiding voor dia-afbeelding 1"/>
          <p:cNvSpPr>
            <a:spLocks noGrp="1" noRot="1" noChangeAspect="1" noTextEdit="1"/>
          </p:cNvSpPr>
          <p:nvPr>
            <p:ph type="sldImg"/>
          </p:nvPr>
        </p:nvSpPr>
        <p:spPr>
          <a:ln/>
        </p:spPr>
      </p:sp>
      <p:sp>
        <p:nvSpPr>
          <p:cNvPr id="64515"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dirty="0"/>
              <a:t>De figuur geeft aan hoe, op basis van de BOM inclusief de lead </a:t>
            </a:r>
            <a:r>
              <a:rPr lang="nl-NL" dirty="0" err="1"/>
              <a:t>times</a:t>
            </a:r>
            <a:r>
              <a:rPr lang="nl-NL" dirty="0"/>
              <a:t>, de vraag naar eindproducten in tijdsperiode 8 kan worden uitgedrukt in materiaalbehoefte van alle onderdelen per tijdsperiode voorafgaand aan tijdstip 8.  </a:t>
            </a:r>
            <a:endParaRPr lang="nl-BE" dirty="0"/>
          </a:p>
        </p:txBody>
      </p:sp>
      <p:sp>
        <p:nvSpPr>
          <p:cNvPr id="64516"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2885B43-A702-4916-BBD4-8BA6FF7A4CA6}" type="slidenum">
              <a:rPr lang="en-US" smtClean="0"/>
              <a:pPr eaLnBrk="1" hangingPunct="1"/>
              <a:t>19</a:t>
            </a:fld>
            <a:endParaRPr lang="en-US"/>
          </a:p>
        </p:txBody>
      </p:sp>
    </p:spTree>
    <p:extLst>
      <p:ext uri="{BB962C8B-B14F-4D97-AF65-F5344CB8AC3E}">
        <p14:creationId xmlns:p14="http://schemas.microsoft.com/office/powerpoint/2010/main" val="2966576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eaLnBrk="1" hangingPunct="1"/>
            <a:r>
              <a:rPr lang="nl-NL" dirty="0"/>
              <a:t>Deze figuur laat de materiaalbehoefte</a:t>
            </a:r>
            <a:r>
              <a:rPr lang="nl-NL" baseline="0" dirty="0"/>
              <a:t> </a:t>
            </a:r>
            <a:r>
              <a:rPr lang="nl-NL" dirty="0"/>
              <a:t>zien voor de vraag naar eindproducten uit een aantal opvolgende perioden (8,9,10). Dit bepalen van de materiaalbehoefte op basis van de vraag heet </a:t>
            </a:r>
            <a:r>
              <a:rPr lang="nl-NL" i="1" dirty="0"/>
              <a:t>MRP explosie</a:t>
            </a:r>
            <a:r>
              <a:rPr lang="nl-NL" dirty="0"/>
              <a:t>. </a:t>
            </a:r>
          </a:p>
          <a:p>
            <a:pPr eaLnBrk="1" hangingPunct="1"/>
            <a:r>
              <a:rPr lang="nl-NL" dirty="0"/>
              <a:t> </a:t>
            </a:r>
          </a:p>
          <a:p>
            <a:endParaRPr lang="nl-BE" dirty="0"/>
          </a:p>
        </p:txBody>
      </p:sp>
      <p:sp>
        <p:nvSpPr>
          <p:cNvPr id="4" name="Tijdelijke aanduiding voor dianummer 3"/>
          <p:cNvSpPr>
            <a:spLocks noGrp="1"/>
          </p:cNvSpPr>
          <p:nvPr>
            <p:ph type="sldNum" sz="quarter" idx="10"/>
          </p:nvPr>
        </p:nvSpPr>
        <p:spPr/>
        <p:txBody>
          <a:bodyPr/>
          <a:lstStyle/>
          <a:p>
            <a:pPr>
              <a:defRPr/>
            </a:pPr>
            <a:fld id="{F19A2CD5-ED50-4C61-B20D-1D9C0E0D49A1}" type="slidenum">
              <a:rPr lang="en-US" smtClean="0"/>
              <a:pPr>
                <a:defRPr/>
              </a:pPr>
              <a:t>20</a:t>
            </a:fld>
            <a:endParaRPr lang="en-US"/>
          </a:p>
        </p:txBody>
      </p:sp>
    </p:spTree>
    <p:extLst>
      <p:ext uri="{BB962C8B-B14F-4D97-AF65-F5344CB8AC3E}">
        <p14:creationId xmlns:p14="http://schemas.microsoft.com/office/powerpoint/2010/main" val="3333076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ADD1EA-00FA-470B-8126-3965363BEF38}" type="slidenum">
              <a:rPr lang="en-US" smtClean="0"/>
              <a:pPr eaLnBrk="1" hangingPunct="1"/>
              <a:t>25</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p>
        </p:txBody>
      </p:sp>
    </p:spTree>
    <p:extLst>
      <p:ext uri="{BB962C8B-B14F-4D97-AF65-F5344CB8AC3E}">
        <p14:creationId xmlns:p14="http://schemas.microsoft.com/office/powerpoint/2010/main" val="252915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5D5196-4664-4497-9ACF-6F9C501C8BF0}" type="slidenum">
              <a:rPr lang="en-US" smtClean="0"/>
              <a:pPr eaLnBrk="1" hangingPunct="1"/>
              <a:t>32</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dirty="0"/>
          </a:p>
        </p:txBody>
      </p:sp>
    </p:spTree>
    <p:extLst>
      <p:ext uri="{BB962C8B-B14F-4D97-AF65-F5344CB8AC3E}">
        <p14:creationId xmlns:p14="http://schemas.microsoft.com/office/powerpoint/2010/main" val="159329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BED0415-828C-4C5B-9C67-920D7316EB8B}" type="slidenum">
              <a:rPr lang="en-US" smtClean="0"/>
              <a:pPr eaLnBrk="1" hangingPunct="1"/>
              <a:t>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NL" dirty="0"/>
              <a:t>SOP: Start of </a:t>
            </a:r>
            <a:r>
              <a:rPr lang="nl-NL" dirty="0" err="1"/>
              <a:t>Production</a:t>
            </a:r>
            <a:endParaRPr lang="nl-NL" dirty="0"/>
          </a:p>
          <a:p>
            <a:r>
              <a:rPr lang="nl-NL" dirty="0"/>
              <a:t>MPS: Master </a:t>
            </a:r>
            <a:r>
              <a:rPr lang="nl-NL" dirty="0" err="1"/>
              <a:t>Production</a:t>
            </a:r>
            <a:r>
              <a:rPr lang="nl-NL" baseline="0" dirty="0"/>
              <a:t> Schedule</a:t>
            </a:r>
          </a:p>
          <a:p>
            <a:endParaRPr lang="nl-NL" dirty="0"/>
          </a:p>
        </p:txBody>
      </p:sp>
    </p:spTree>
    <p:extLst>
      <p:ext uri="{BB962C8B-B14F-4D97-AF65-F5344CB8AC3E}">
        <p14:creationId xmlns:p14="http://schemas.microsoft.com/office/powerpoint/2010/main" val="237293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AA71ED0-A9A8-4C2D-B5F0-055FADCDBED4}" type="slidenum">
              <a:rPr lang="en-US" smtClean="0"/>
              <a:pPr eaLnBrk="1" hangingPunct="1"/>
              <a:t>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dirty="0"/>
              <a:t>Onderverdeeld</a:t>
            </a:r>
            <a:r>
              <a:rPr lang="nl-NL" baseline="0" dirty="0"/>
              <a:t> in 2 luiken omdat eerste 3 problemen ERP gerelateerd zijn en de onderste 2 productie/MES </a:t>
            </a:r>
            <a:endParaRPr lang="nl-NL" dirty="0"/>
          </a:p>
        </p:txBody>
      </p:sp>
    </p:spTree>
    <p:extLst>
      <p:ext uri="{BB962C8B-B14F-4D97-AF65-F5344CB8AC3E}">
        <p14:creationId xmlns:p14="http://schemas.microsoft.com/office/powerpoint/2010/main" val="2131482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F19A2CD5-ED50-4C61-B20D-1D9C0E0D49A1}" type="slidenum">
              <a:rPr lang="en-US" smtClean="0"/>
              <a:pPr>
                <a:defRPr/>
              </a:pPr>
              <a:t>7</a:t>
            </a:fld>
            <a:endParaRPr lang="en-US"/>
          </a:p>
        </p:txBody>
      </p:sp>
    </p:spTree>
    <p:extLst>
      <p:ext uri="{BB962C8B-B14F-4D97-AF65-F5344CB8AC3E}">
        <p14:creationId xmlns:p14="http://schemas.microsoft.com/office/powerpoint/2010/main" val="42977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1" i="0" kern="1200" dirty="0">
                <a:solidFill>
                  <a:schemeClr val="tx1"/>
                </a:solidFill>
                <a:effectLst/>
                <a:latin typeface="Arial" charset="0"/>
                <a:ea typeface="+mn-ea"/>
                <a:cs typeface="+mn-cs"/>
              </a:rPr>
              <a:t>SCADA</a:t>
            </a:r>
            <a:r>
              <a:rPr lang="nl-BE" sz="1200" b="0" i="0" kern="1200" dirty="0">
                <a:solidFill>
                  <a:schemeClr val="tx1"/>
                </a:solidFill>
                <a:effectLst/>
                <a:latin typeface="Arial" charset="0"/>
                <a:ea typeface="+mn-ea"/>
                <a:cs typeface="+mn-cs"/>
              </a:rPr>
              <a:t>, afkorting van </a:t>
            </a:r>
            <a:r>
              <a:rPr lang="nl-BE" sz="1200" b="1" i="1" kern="1200" dirty="0" err="1">
                <a:solidFill>
                  <a:schemeClr val="tx1"/>
                </a:solidFill>
                <a:effectLst/>
                <a:latin typeface="Arial" charset="0"/>
                <a:ea typeface="+mn-ea"/>
                <a:cs typeface="+mn-cs"/>
              </a:rPr>
              <a:t>Supervisory</a:t>
            </a:r>
            <a:r>
              <a:rPr lang="nl-BE" sz="1200" b="1" i="1" kern="1200" dirty="0">
                <a:solidFill>
                  <a:schemeClr val="tx1"/>
                </a:solidFill>
                <a:effectLst/>
                <a:latin typeface="Arial" charset="0"/>
                <a:ea typeface="+mn-ea"/>
                <a:cs typeface="+mn-cs"/>
              </a:rPr>
              <a:t> Control </a:t>
            </a:r>
            <a:r>
              <a:rPr lang="nl-BE" sz="1200" b="1" i="1" kern="1200" dirty="0" err="1">
                <a:solidFill>
                  <a:schemeClr val="tx1"/>
                </a:solidFill>
                <a:effectLst/>
                <a:latin typeface="Arial" charset="0"/>
                <a:ea typeface="+mn-ea"/>
                <a:cs typeface="+mn-cs"/>
              </a:rPr>
              <a:t>And</a:t>
            </a:r>
            <a:r>
              <a:rPr lang="nl-BE" sz="1200" b="1" i="1" kern="1200" dirty="0">
                <a:solidFill>
                  <a:schemeClr val="tx1"/>
                </a:solidFill>
                <a:effectLst/>
                <a:latin typeface="Arial" charset="0"/>
                <a:ea typeface="+mn-ea"/>
                <a:cs typeface="+mn-cs"/>
              </a:rPr>
              <a:t> Data </a:t>
            </a:r>
            <a:r>
              <a:rPr lang="nl-BE" sz="1200" b="1" i="1" kern="1200" dirty="0" err="1">
                <a:solidFill>
                  <a:schemeClr val="tx1"/>
                </a:solidFill>
                <a:effectLst/>
                <a:latin typeface="Arial" charset="0"/>
                <a:ea typeface="+mn-ea"/>
                <a:cs typeface="+mn-cs"/>
              </a:rPr>
              <a:t>Acquisition</a:t>
            </a:r>
            <a:r>
              <a:rPr lang="nl-BE" sz="1200" b="0" i="0" kern="1200" dirty="0">
                <a:solidFill>
                  <a:schemeClr val="tx1"/>
                </a:solidFill>
                <a:effectLst/>
                <a:latin typeface="Arial" charset="0"/>
                <a:ea typeface="+mn-ea"/>
                <a:cs typeface="+mn-cs"/>
              </a:rPr>
              <a:t>, is het verzamelen, doorsturen, verwerken en visualiseren van meet- en regelsignalen van machines. Een SCADA systeem bevat meestal ook een gebruikersinterface, waar de zogenaamde bestuurder de machine of delen er van aan of uit kan schakelen of snelheden kan veranderen. Naast besturen kan de operator ook van eventuele alarmen op de hoogte worden gebracht.  </a:t>
            </a:r>
          </a:p>
          <a:p>
            <a:r>
              <a:rPr lang="nl-BE" sz="1200" b="0" i="0" kern="1200" dirty="0" err="1">
                <a:solidFill>
                  <a:schemeClr val="tx1"/>
                </a:solidFill>
                <a:effectLst/>
                <a:latin typeface="Arial" charset="0"/>
                <a:ea typeface="+mn-ea"/>
                <a:cs typeface="+mn-cs"/>
              </a:rPr>
              <a:t>Scada</a:t>
            </a:r>
            <a:r>
              <a:rPr lang="nl-BE" sz="1200" b="0" i="0" kern="1200" baseline="0" dirty="0">
                <a:solidFill>
                  <a:schemeClr val="tx1"/>
                </a:solidFill>
                <a:effectLst/>
                <a:latin typeface="Arial" charset="0"/>
                <a:ea typeface="+mn-ea"/>
                <a:cs typeface="+mn-cs"/>
              </a:rPr>
              <a:t> wordt buiten de industrie bijvoorbeeld gebruikt in verkeerslichten en attracties in pretparken.</a:t>
            </a:r>
            <a:endParaRPr lang="nl-BE" sz="1200" b="0" i="0" kern="1200" dirty="0">
              <a:solidFill>
                <a:schemeClr val="tx1"/>
              </a:solidFill>
              <a:effectLst/>
              <a:latin typeface="Arial" charset="0"/>
              <a:ea typeface="+mn-ea"/>
              <a:cs typeface="+mn-cs"/>
            </a:endParaRPr>
          </a:p>
          <a:p>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Een </a:t>
            </a:r>
            <a:r>
              <a:rPr lang="nl-BE" sz="1200" b="1" i="1" kern="1200" dirty="0" err="1">
                <a:solidFill>
                  <a:schemeClr val="tx1"/>
                </a:solidFill>
                <a:effectLst/>
                <a:latin typeface="Arial" charset="0"/>
                <a:ea typeface="+mn-ea"/>
                <a:cs typeface="+mn-cs"/>
              </a:rPr>
              <a:t>distributed</a:t>
            </a:r>
            <a:r>
              <a:rPr lang="nl-BE" sz="1200" b="1" i="1" kern="1200" dirty="0">
                <a:solidFill>
                  <a:schemeClr val="tx1"/>
                </a:solidFill>
                <a:effectLst/>
                <a:latin typeface="Arial" charset="0"/>
                <a:ea typeface="+mn-ea"/>
                <a:cs typeface="+mn-cs"/>
              </a:rPr>
              <a:t> control system</a:t>
            </a:r>
            <a:r>
              <a:rPr lang="nl-BE" sz="1200" b="0" i="0" kern="1200" dirty="0">
                <a:solidFill>
                  <a:schemeClr val="tx1"/>
                </a:solidFill>
                <a:effectLst/>
                <a:latin typeface="Arial" charset="0"/>
                <a:ea typeface="+mn-ea"/>
                <a:cs typeface="+mn-cs"/>
              </a:rPr>
              <a:t> (</a:t>
            </a:r>
            <a:r>
              <a:rPr lang="nl-BE" sz="1200" b="1" i="0" kern="1200" dirty="0">
                <a:solidFill>
                  <a:schemeClr val="tx1"/>
                </a:solidFill>
                <a:effectLst/>
                <a:latin typeface="Arial" charset="0"/>
                <a:ea typeface="+mn-ea"/>
                <a:cs typeface="+mn-cs"/>
              </a:rPr>
              <a:t>DCS</a:t>
            </a:r>
            <a:r>
              <a:rPr lang="nl-BE" sz="1200" b="0" i="0" kern="1200" dirty="0">
                <a:solidFill>
                  <a:schemeClr val="tx1"/>
                </a:solidFill>
                <a:effectLst/>
                <a:latin typeface="Arial" charset="0"/>
                <a:ea typeface="+mn-ea"/>
                <a:cs typeface="+mn-cs"/>
              </a:rPr>
              <a:t>) is een onderdeel van een productiesysteem.</a:t>
            </a:r>
          </a:p>
          <a:p>
            <a:r>
              <a:rPr lang="nl-BE" sz="1200" b="0" i="0" kern="1200" dirty="0">
                <a:solidFill>
                  <a:schemeClr val="tx1"/>
                </a:solidFill>
                <a:effectLst/>
                <a:latin typeface="Arial" charset="0"/>
                <a:ea typeface="+mn-ea"/>
                <a:cs typeface="+mn-cs"/>
              </a:rPr>
              <a:t>Distributed control systems worden gebruikt in industriële</a:t>
            </a:r>
            <a:r>
              <a:rPr lang="nl-BE" sz="1200" b="0" i="0" kern="1200" baseline="0" dirty="0">
                <a:solidFill>
                  <a:schemeClr val="tx1"/>
                </a:solidFill>
                <a:effectLst/>
                <a:latin typeface="Arial" charset="0"/>
                <a:ea typeface="+mn-ea"/>
                <a:cs typeface="+mn-cs"/>
              </a:rPr>
              <a:t> </a:t>
            </a:r>
            <a:r>
              <a:rPr lang="nl-BE" sz="1200" b="0" i="0" kern="1200" dirty="0">
                <a:solidFill>
                  <a:schemeClr val="tx1"/>
                </a:solidFill>
                <a:effectLst/>
                <a:latin typeface="Arial" charset="0"/>
                <a:ea typeface="+mn-ea"/>
                <a:cs typeface="+mn-cs"/>
              </a:rPr>
              <a:t>toepassingen om een proces te volgen, te sturen en te controleren. Dergelijke systemen zijn digitaal en bestaan uit meetinstrumenten met bedrading met een procescomputer voor visualisatie en bediening. Via een DCS kunnen bijvoorbeeld de functies van pompen en kleppen worden geregeld. Een DCS kan autonoom zonder operator functioneren, maar via een visualisatie kan wel een interactie worden opgezet, waardoor een operator vanaf zijn bureau kan ingrijpen, bijvoorbeeld door het veranderen van een </a:t>
            </a:r>
            <a:r>
              <a:rPr lang="nl-BE" sz="1200" b="0" i="0" kern="1200" dirty="0" err="1">
                <a:solidFill>
                  <a:schemeClr val="tx1"/>
                </a:solidFill>
                <a:effectLst/>
                <a:latin typeface="Arial" charset="0"/>
                <a:ea typeface="+mn-ea"/>
                <a:cs typeface="+mn-cs"/>
              </a:rPr>
              <a:t>setwaarde</a:t>
            </a:r>
            <a:r>
              <a:rPr lang="nl-BE" sz="1200" b="0" i="0" kern="1200" dirty="0">
                <a:solidFill>
                  <a:schemeClr val="tx1"/>
                </a:solidFill>
                <a:effectLst/>
                <a:latin typeface="Arial" charset="0"/>
                <a:ea typeface="+mn-ea"/>
                <a:cs typeface="+mn-cs"/>
              </a:rPr>
              <a:t>, zoals het gewenste </a:t>
            </a:r>
            <a:r>
              <a:rPr lang="nl-BE" sz="1200" b="0" i="0" u="none" strike="noStrike" kern="1200" dirty="0">
                <a:solidFill>
                  <a:schemeClr val="tx1"/>
                </a:solidFill>
                <a:effectLst/>
                <a:latin typeface="Arial" charset="0"/>
                <a:ea typeface="+mn-ea"/>
                <a:cs typeface="+mn-cs"/>
              </a:rPr>
              <a:t>debiet</a:t>
            </a:r>
            <a:r>
              <a:rPr lang="nl-BE" sz="1200" b="0" i="0" kern="1200" dirty="0">
                <a:solidFill>
                  <a:schemeClr val="tx1"/>
                </a:solidFill>
                <a:effectLst/>
                <a:latin typeface="Arial" charset="0"/>
                <a:ea typeface="+mn-ea"/>
                <a:cs typeface="+mn-cs"/>
              </a:rPr>
              <a:t> of de gewenste temperatuur. </a:t>
            </a:r>
          </a:p>
          <a:p>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Een</a:t>
            </a:r>
            <a:r>
              <a:rPr lang="nl-BE" sz="1200" b="0" i="0" kern="1200" baseline="0" dirty="0">
                <a:solidFill>
                  <a:schemeClr val="tx1"/>
                </a:solidFill>
                <a:effectLst/>
                <a:latin typeface="Arial" charset="0"/>
                <a:ea typeface="+mn-ea"/>
                <a:cs typeface="+mn-cs"/>
              </a:rPr>
              <a:t> </a:t>
            </a:r>
            <a:r>
              <a:rPr lang="nl-BE" sz="1200" b="1" i="0" kern="1200" baseline="0" dirty="0">
                <a:solidFill>
                  <a:schemeClr val="tx1"/>
                </a:solidFill>
                <a:effectLst/>
                <a:latin typeface="Arial" charset="0"/>
                <a:ea typeface="+mn-ea"/>
                <a:cs typeface="+mn-cs"/>
              </a:rPr>
              <a:t>DCS</a:t>
            </a:r>
            <a:r>
              <a:rPr lang="nl-BE" sz="1200" b="0" i="0" kern="1200" baseline="0" dirty="0">
                <a:solidFill>
                  <a:schemeClr val="tx1"/>
                </a:solidFill>
                <a:effectLst/>
                <a:latin typeface="Arial" charset="0"/>
                <a:ea typeface="+mn-ea"/>
                <a:cs typeface="+mn-cs"/>
              </a:rPr>
              <a:t> wordt ingezet om te</a:t>
            </a:r>
            <a:r>
              <a:rPr lang="nl-BE" sz="1200" b="0" i="0" kern="1200" dirty="0">
                <a:solidFill>
                  <a:schemeClr val="tx1"/>
                </a:solidFill>
                <a:effectLst/>
                <a:latin typeface="Arial" charset="0"/>
                <a:ea typeface="+mn-ea"/>
                <a:cs typeface="+mn-cs"/>
              </a:rPr>
              <a:t> rapporteren naar bovenliggende systemen, zoals </a:t>
            </a:r>
            <a:r>
              <a:rPr lang="nl-BE" sz="1200" b="0" i="1" u="none" strike="noStrike" kern="1200" dirty="0">
                <a:solidFill>
                  <a:schemeClr val="tx1"/>
                </a:solidFill>
                <a:effectLst/>
                <a:latin typeface="Arial" charset="0"/>
                <a:ea typeface="+mn-ea"/>
                <a:cs typeface="+mn-cs"/>
              </a:rPr>
              <a:t>MES en ERP</a:t>
            </a:r>
            <a:r>
              <a:rPr lang="nl-BE" sz="1200" b="0" i="1" u="none" strike="noStrike" kern="1200" baseline="0" dirty="0">
                <a:solidFill>
                  <a:schemeClr val="tx1"/>
                </a:solidFill>
                <a:effectLst/>
                <a:latin typeface="Arial" charset="0"/>
                <a:ea typeface="+mn-ea"/>
                <a:cs typeface="+mn-cs"/>
              </a:rPr>
              <a:t> </a:t>
            </a:r>
            <a:r>
              <a:rPr lang="nl-BE" sz="1200" b="0" i="0" kern="1200" dirty="0">
                <a:solidFill>
                  <a:schemeClr val="tx1"/>
                </a:solidFill>
                <a:effectLst/>
                <a:latin typeface="Arial" charset="0"/>
                <a:ea typeface="+mn-ea"/>
                <a:cs typeface="+mn-cs"/>
              </a:rPr>
              <a:t>en naar onderliggende systemen, zoals </a:t>
            </a:r>
            <a:r>
              <a:rPr lang="nl-BE" sz="1200" b="1" i="1" u="none" strike="noStrike" kern="1200" dirty="0" err="1">
                <a:solidFill>
                  <a:schemeClr val="tx1"/>
                </a:solidFill>
                <a:effectLst/>
                <a:latin typeface="Arial" charset="0"/>
                <a:ea typeface="+mn-ea"/>
                <a:cs typeface="+mn-cs"/>
              </a:rPr>
              <a:t>Programmable</a:t>
            </a:r>
            <a:r>
              <a:rPr lang="nl-BE" sz="1200" b="1" i="1" u="none" strike="noStrike" kern="1200" baseline="0" dirty="0">
                <a:solidFill>
                  <a:schemeClr val="tx1"/>
                </a:solidFill>
                <a:effectLst/>
                <a:latin typeface="Arial" charset="0"/>
                <a:ea typeface="+mn-ea"/>
                <a:cs typeface="+mn-cs"/>
              </a:rPr>
              <a:t> </a:t>
            </a:r>
            <a:r>
              <a:rPr lang="nl-BE" sz="1200" b="1" i="1" u="none" strike="noStrike" kern="1200" baseline="0" dirty="0" err="1">
                <a:solidFill>
                  <a:schemeClr val="tx1"/>
                </a:solidFill>
                <a:effectLst/>
                <a:latin typeface="Arial" charset="0"/>
                <a:ea typeface="+mn-ea"/>
                <a:cs typeface="+mn-cs"/>
              </a:rPr>
              <a:t>Logical</a:t>
            </a:r>
            <a:r>
              <a:rPr lang="nl-BE" sz="1200" b="1" i="1" u="none" strike="noStrike" kern="1200" baseline="0" dirty="0">
                <a:solidFill>
                  <a:schemeClr val="tx1"/>
                </a:solidFill>
                <a:effectLst/>
                <a:latin typeface="Arial" charset="0"/>
                <a:ea typeface="+mn-ea"/>
                <a:cs typeface="+mn-cs"/>
              </a:rPr>
              <a:t> Controllers (</a:t>
            </a:r>
            <a:r>
              <a:rPr lang="nl-BE" sz="1200" b="1" i="1" u="none" strike="noStrike" kern="1200" baseline="0" dirty="0" err="1">
                <a:solidFill>
                  <a:schemeClr val="tx1"/>
                </a:solidFill>
                <a:effectLst/>
                <a:latin typeface="Arial" charset="0"/>
                <a:ea typeface="+mn-ea"/>
                <a:cs typeface="+mn-cs"/>
              </a:rPr>
              <a:t>PLC’s</a:t>
            </a:r>
            <a:r>
              <a:rPr lang="nl-BE" sz="1200" b="1" i="1" u="none" strike="noStrike" kern="1200" baseline="0" dirty="0">
                <a:solidFill>
                  <a:schemeClr val="tx1"/>
                </a:solidFill>
                <a:effectLst/>
                <a:latin typeface="Arial" charset="0"/>
                <a:ea typeface="+mn-ea"/>
                <a:cs typeface="+mn-cs"/>
              </a:rPr>
              <a:t>)</a:t>
            </a:r>
            <a:r>
              <a:rPr lang="nl-BE" sz="1200" b="0" i="0" kern="1200" dirty="0">
                <a:solidFill>
                  <a:schemeClr val="tx1"/>
                </a:solidFill>
                <a:effectLst/>
                <a:latin typeface="Arial" charset="0"/>
                <a:ea typeface="+mn-ea"/>
                <a:cs typeface="+mn-cs"/>
              </a:rPr>
              <a:t> die bijvoorbeeld allerlei beveiligende taken uitvoeren.</a:t>
            </a:r>
          </a:p>
          <a:p>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Een </a:t>
            </a:r>
            <a:r>
              <a:rPr lang="nl-BE" sz="1200" b="1" i="0" kern="1200" dirty="0" err="1">
                <a:solidFill>
                  <a:schemeClr val="tx1"/>
                </a:solidFill>
                <a:effectLst/>
                <a:latin typeface="Arial" charset="0"/>
                <a:ea typeface="+mn-ea"/>
                <a:cs typeface="+mn-cs"/>
              </a:rPr>
              <a:t>programmable</a:t>
            </a:r>
            <a:r>
              <a:rPr lang="nl-BE" sz="1200" b="1" i="0" kern="1200" dirty="0">
                <a:solidFill>
                  <a:schemeClr val="tx1"/>
                </a:solidFill>
                <a:effectLst/>
                <a:latin typeface="Arial" charset="0"/>
                <a:ea typeface="+mn-ea"/>
                <a:cs typeface="+mn-cs"/>
              </a:rPr>
              <a:t> logic controller</a:t>
            </a:r>
            <a:r>
              <a:rPr lang="nl-BE" sz="1200" b="0" i="0" kern="1200" dirty="0">
                <a:solidFill>
                  <a:schemeClr val="tx1"/>
                </a:solidFill>
                <a:effectLst/>
                <a:latin typeface="Arial" charset="0"/>
                <a:ea typeface="+mn-ea"/>
                <a:cs typeface="+mn-cs"/>
              </a:rPr>
              <a:t> (</a:t>
            </a:r>
            <a:r>
              <a:rPr lang="nl-BE" sz="1200" b="1" i="0" kern="1200" dirty="0">
                <a:solidFill>
                  <a:schemeClr val="tx1"/>
                </a:solidFill>
                <a:effectLst/>
                <a:latin typeface="Arial" charset="0"/>
                <a:ea typeface="+mn-ea"/>
                <a:cs typeface="+mn-cs"/>
              </a:rPr>
              <a:t>PLC</a:t>
            </a:r>
            <a:r>
              <a:rPr lang="nl-BE" sz="1200" b="0" i="0" kern="1200" dirty="0">
                <a:solidFill>
                  <a:schemeClr val="tx1"/>
                </a:solidFill>
                <a:effectLst/>
                <a:latin typeface="Arial" charset="0"/>
                <a:ea typeface="+mn-ea"/>
                <a:cs typeface="+mn-cs"/>
              </a:rPr>
              <a:t>, programmeerbare logische eenheid) is een</a:t>
            </a:r>
            <a:r>
              <a:rPr lang="nl-BE" sz="1200" b="0" i="0" kern="1200" baseline="0" dirty="0">
                <a:solidFill>
                  <a:schemeClr val="tx1"/>
                </a:solidFill>
                <a:effectLst/>
                <a:latin typeface="Arial" charset="0"/>
                <a:ea typeface="+mn-ea"/>
                <a:cs typeface="+mn-cs"/>
              </a:rPr>
              <a:t> elektronisch</a:t>
            </a:r>
            <a:r>
              <a:rPr lang="nl-BE" sz="1200" b="0" i="0" kern="1200" dirty="0">
                <a:solidFill>
                  <a:schemeClr val="tx1"/>
                </a:solidFill>
                <a:effectLst/>
                <a:latin typeface="Arial" charset="0"/>
                <a:ea typeface="+mn-ea"/>
                <a:cs typeface="+mn-cs"/>
              </a:rPr>
              <a:t> apparaat met een </a:t>
            </a:r>
            <a:r>
              <a:rPr lang="nl-BE" sz="1200" b="0" i="0" u="none" strike="noStrike" kern="1200" dirty="0">
                <a:solidFill>
                  <a:schemeClr val="tx1"/>
                </a:solidFill>
                <a:effectLst/>
                <a:latin typeface="Arial" charset="0"/>
                <a:ea typeface="+mn-ea"/>
                <a:cs typeface="+mn-cs"/>
              </a:rPr>
              <a:t>microprocessor</a:t>
            </a:r>
            <a:r>
              <a:rPr lang="nl-BE" sz="1200" b="0" i="0" kern="1200" dirty="0">
                <a:solidFill>
                  <a:schemeClr val="tx1"/>
                </a:solidFill>
                <a:effectLst/>
                <a:latin typeface="Arial" charset="0"/>
                <a:ea typeface="+mn-ea"/>
                <a:cs typeface="+mn-cs"/>
              </a:rPr>
              <a:t> die op basis van de informatie op zijn diverse ingangen, zijn uitgangen aanstuurt.</a:t>
            </a:r>
          </a:p>
          <a:p>
            <a:endParaRPr lang="nl-BE" sz="1200" b="0" i="0" kern="1200" dirty="0">
              <a:solidFill>
                <a:schemeClr val="tx1"/>
              </a:solidFill>
              <a:effectLst/>
              <a:latin typeface="Arial" charset="0"/>
              <a:ea typeface="+mn-ea"/>
              <a:cs typeface="+mn-cs"/>
            </a:endParaRPr>
          </a:p>
          <a:p>
            <a:endParaRPr lang="nl-BE" sz="1200" b="0" i="0" kern="1200" dirty="0">
              <a:solidFill>
                <a:schemeClr val="tx1"/>
              </a:solidFill>
              <a:effectLst/>
              <a:latin typeface="Arial" charset="0"/>
              <a:ea typeface="+mn-ea"/>
              <a:cs typeface="+mn-cs"/>
            </a:endParaRPr>
          </a:p>
          <a:p>
            <a:endParaRPr lang="nl-BE"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pPr>
              <a:defRPr/>
            </a:pPr>
            <a:fld id="{F19A2CD5-ED50-4C61-B20D-1D9C0E0D49A1}" type="slidenum">
              <a:rPr lang="en-US" smtClean="0"/>
              <a:pPr>
                <a:defRPr/>
              </a:pPr>
              <a:t>8</a:t>
            </a:fld>
            <a:endParaRPr lang="en-US"/>
          </a:p>
        </p:txBody>
      </p:sp>
    </p:spTree>
    <p:extLst>
      <p:ext uri="{BB962C8B-B14F-4D97-AF65-F5344CB8AC3E}">
        <p14:creationId xmlns:p14="http://schemas.microsoft.com/office/powerpoint/2010/main" val="2723088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jdelijke aanduiding voor dia-afbeelding 1"/>
          <p:cNvSpPr>
            <a:spLocks noGrp="1" noRot="1" noChangeAspect="1" noTextEdit="1"/>
          </p:cNvSpPr>
          <p:nvPr>
            <p:ph type="sldImg"/>
          </p:nvPr>
        </p:nvSpPr>
        <p:spPr>
          <a:ln/>
        </p:spPr>
      </p:sp>
      <p:sp>
        <p:nvSpPr>
          <p:cNvPr id="59395" name="Tijdelijke aanduiding voor notiti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a:t>Bron:http://www2.fhi.nl/fas/images/1320egemin.pdf</a:t>
            </a:r>
            <a:endParaRPr lang="nl-NL"/>
          </a:p>
        </p:txBody>
      </p:sp>
      <p:sp>
        <p:nvSpPr>
          <p:cNvPr id="59396" name="Tijdelijke aanduiding voor dianumm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307C163-DE46-4CA3-B042-B98489D73CAA}" type="slidenum">
              <a:rPr lang="en-US" smtClean="0"/>
              <a:pPr eaLnBrk="1" hangingPunct="1"/>
              <a:t>9</a:t>
            </a:fld>
            <a:endParaRPr lang="en-US"/>
          </a:p>
        </p:txBody>
      </p:sp>
    </p:spTree>
    <p:extLst>
      <p:ext uri="{BB962C8B-B14F-4D97-AF65-F5344CB8AC3E}">
        <p14:creationId xmlns:p14="http://schemas.microsoft.com/office/powerpoint/2010/main" val="277561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a:defRPr/>
            </a:pPr>
            <a:fld id="{F19A2CD5-ED50-4C61-B20D-1D9C0E0D49A1}" type="slidenum">
              <a:rPr lang="en-US" smtClean="0"/>
              <a:pPr>
                <a:defRPr/>
              </a:pPr>
              <a:t>10</a:t>
            </a:fld>
            <a:endParaRPr lang="en-US"/>
          </a:p>
        </p:txBody>
      </p:sp>
    </p:spTree>
    <p:extLst>
      <p:ext uri="{BB962C8B-B14F-4D97-AF65-F5344CB8AC3E}">
        <p14:creationId xmlns:p14="http://schemas.microsoft.com/office/powerpoint/2010/main" val="1201451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pPr>
              <a:defRPr/>
            </a:pPr>
            <a:fld id="{F19A2CD5-ED50-4C61-B20D-1D9C0E0D49A1}" type="slidenum">
              <a:rPr lang="en-US" smtClean="0"/>
              <a:pPr>
                <a:defRPr/>
              </a:pPr>
              <a:t>12</a:t>
            </a:fld>
            <a:endParaRPr lang="en-US"/>
          </a:p>
        </p:txBody>
      </p:sp>
    </p:spTree>
    <p:extLst>
      <p:ext uri="{BB962C8B-B14F-4D97-AF65-F5344CB8AC3E}">
        <p14:creationId xmlns:p14="http://schemas.microsoft.com/office/powerpoint/2010/main" val="185736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DE0701-F30F-458D-89E2-E089EFAE2F6F}" type="slidenum">
              <a:rPr lang="en-US" smtClean="0"/>
              <a:pPr eaLnBrk="1" hangingPunct="1"/>
              <a:t>14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p>
        </p:txBody>
      </p:sp>
    </p:spTree>
    <p:extLst>
      <p:ext uri="{BB962C8B-B14F-4D97-AF65-F5344CB8AC3E}">
        <p14:creationId xmlns:p14="http://schemas.microsoft.com/office/powerpoint/2010/main" val="3881353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pic>
        <p:nvPicPr>
          <p:cNvPr id="4" name="Afbeelding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el 7"/>
          <p:cNvSpPr>
            <a:spLocks noGrp="1"/>
          </p:cNvSpPr>
          <p:nvPr>
            <p:ph type="ctrTitle"/>
          </p:nvPr>
        </p:nvSpPr>
        <p:spPr>
          <a:xfrm>
            <a:off x="2555776" y="1772817"/>
            <a:ext cx="6359624" cy="1584746"/>
          </a:xfrm>
          <a:solidFill>
            <a:schemeClr val="bg1"/>
          </a:solidFill>
        </p:spPr>
        <p:txBody>
          <a:bodyPr anchor="b"/>
          <a:lstStyle>
            <a:lvl1pPr>
              <a:defRPr sz="4000" baseline="0">
                <a:solidFill>
                  <a:srgbClr val="80B23E"/>
                </a:solidFill>
              </a:defRPr>
            </a:lvl1pPr>
          </a:lstStyle>
          <a:p>
            <a:r>
              <a:rPr lang="nl-NL"/>
              <a:t>Klik om de stijl te bewerken</a:t>
            </a:r>
            <a:endParaRPr lang="en-US" dirty="0"/>
          </a:p>
        </p:txBody>
      </p:sp>
      <p:sp>
        <p:nvSpPr>
          <p:cNvPr id="9" name="Ondertitel 8"/>
          <p:cNvSpPr>
            <a:spLocks noGrp="1"/>
          </p:cNvSpPr>
          <p:nvPr>
            <p:ph type="subTitle" idx="1"/>
          </p:nvPr>
        </p:nvSpPr>
        <p:spPr>
          <a:xfrm>
            <a:off x="755576" y="3714752"/>
            <a:ext cx="8159824" cy="1752600"/>
          </a:xfrm>
        </p:spPr>
        <p:txBody>
          <a:bodyPr/>
          <a:lstStyle>
            <a:lvl1pPr marL="64008" indent="0" algn="l">
              <a:buNone/>
              <a:defRPr sz="2800">
                <a:solidFill>
                  <a:schemeClr val="accent4"/>
                </a:solidFill>
                <a:effectLst>
                  <a:outerShdw blurRad="38100" dist="38100" dir="2700000" algn="tl">
                    <a:srgbClr val="000000">
                      <a:alpha val="43137"/>
                    </a:srgbClr>
                  </a:outerShdw>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de ondertitelstijl van het model te bewerken</a:t>
            </a:r>
            <a:endParaRPr lang="en-US" dirty="0"/>
          </a:p>
        </p:txBody>
      </p:sp>
      <p:sp>
        <p:nvSpPr>
          <p:cNvPr id="5" name="Tijdelijke aanduiding voor dianummer 28"/>
          <p:cNvSpPr>
            <a:spLocks noGrp="1"/>
          </p:cNvSpPr>
          <p:nvPr>
            <p:ph type="sldNum" sz="quarter" idx="10"/>
          </p:nvPr>
        </p:nvSpPr>
        <p:spPr>
          <a:xfrm>
            <a:off x="8320088" y="1588"/>
            <a:ext cx="747712" cy="365125"/>
          </a:xfrm>
          <a:prstGeom prst="rect">
            <a:avLst/>
          </a:prstGeom>
          <a:solidFill>
            <a:schemeClr val="bg1"/>
          </a:solidFill>
        </p:spPr>
        <p:txBody>
          <a:bodyPr vert="horz" wrap="square" lIns="91440" tIns="45720" rIns="91440" bIns="45720" numCol="1" anchor="t" anchorCtr="0" compatLnSpc="1">
            <a:prstTxWarp prst="textNoShape">
              <a:avLst/>
            </a:prstTxWarp>
          </a:bodyPr>
          <a:lstStyle>
            <a:lvl1pPr algn="r" eaLnBrk="1" hangingPunct="1">
              <a:defRPr>
                <a:solidFill>
                  <a:srgbClr val="2B4A5E"/>
                </a:solidFill>
              </a:defRPr>
            </a:lvl1pPr>
          </a:lstStyle>
          <a:p>
            <a:pPr>
              <a:defRPr/>
            </a:pPr>
            <a:fld id="{4C836BA3-0A37-4120-AB1C-A4106F30810D}" type="slidenum">
              <a:rPr lang="en-US" smtClean="0"/>
              <a:pPr>
                <a:defRPr/>
              </a:pPr>
              <a:t>‹nr.›</a:t>
            </a:fld>
            <a:endParaRPr lang="en-US"/>
          </a:p>
        </p:txBody>
      </p:sp>
    </p:spTree>
    <p:extLst>
      <p:ext uri="{BB962C8B-B14F-4D97-AF65-F5344CB8AC3E}">
        <p14:creationId xmlns:p14="http://schemas.microsoft.com/office/powerpoint/2010/main" val="407929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229600" cy="5000660"/>
          </a:xfrm>
        </p:spPr>
        <p:txBody>
          <a:bodyPr/>
          <a:lstStyle>
            <a:lvl2pPr>
              <a:defRPr>
                <a:solidFill>
                  <a:schemeClr val="accent2"/>
                </a:solidFill>
              </a:defRPr>
            </a:lvl2pPr>
            <a:lvl3pPr>
              <a:defRPr>
                <a:solidFill>
                  <a:srgbClr val="C00000"/>
                </a:solidFill>
              </a:defRPr>
            </a:lvl3pPr>
            <a:lvl4pPr>
              <a:defRPr>
                <a:solidFill>
                  <a:srgbClr val="7EC234"/>
                </a:solidFill>
              </a:defRPr>
            </a:lvl4pPr>
            <a:lvl5pPr>
              <a:defRPr>
                <a:solidFill>
                  <a:srgbClr val="EB8735"/>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itel 4"/>
          <p:cNvSpPr>
            <a:spLocks noGrp="1"/>
          </p:cNvSpPr>
          <p:nvPr>
            <p:ph type="title"/>
          </p:nvPr>
        </p:nvSpPr>
        <p:spPr>
          <a:xfrm>
            <a:off x="1259632" y="214313"/>
            <a:ext cx="7384306" cy="1066800"/>
          </a:xfrm>
        </p:spPr>
        <p:txBody>
          <a:bodyPr/>
          <a:lstStyle>
            <a:lvl1pPr>
              <a:defRPr sz="4000">
                <a:solidFill>
                  <a:srgbClr val="80B23E"/>
                </a:solidFill>
                <a:effectLst/>
              </a:defRPr>
            </a:lvl1pPr>
          </a:lstStyle>
          <a:p>
            <a:r>
              <a:rPr lang="nl-NL"/>
              <a:t>Klik om de stijl te bewerken</a:t>
            </a:r>
            <a:endParaRPr lang="nl-BE" dirty="0"/>
          </a:p>
        </p:txBody>
      </p:sp>
      <p:sp>
        <p:nvSpPr>
          <p:cNvPr id="4"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AF2AE8C-7B82-441F-A02F-C211A80458B5}" type="slidenum">
              <a:rPr lang="en-US" smtClean="0"/>
              <a:pPr>
                <a:defRPr/>
              </a:pPr>
              <a:t>‹nr.›</a:t>
            </a:fld>
            <a:endParaRPr lang="en-US"/>
          </a:p>
        </p:txBody>
      </p:sp>
    </p:spTree>
    <p:extLst>
      <p:ext uri="{BB962C8B-B14F-4D97-AF65-F5344CB8AC3E}">
        <p14:creationId xmlns:p14="http://schemas.microsoft.com/office/powerpoint/2010/main" val="351905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inhoud 3"/>
          <p:cNvSpPr>
            <a:spLocks noGrp="1"/>
          </p:cNvSpPr>
          <p:nvPr>
            <p:ph sz="half" idx="2"/>
          </p:nvPr>
        </p:nvSpPr>
        <p:spPr>
          <a:xfrm>
            <a:off x="4648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tel 5"/>
          <p:cNvSpPr>
            <a:spLocks noGrp="1"/>
          </p:cNvSpPr>
          <p:nvPr>
            <p:ph type="title"/>
          </p:nvPr>
        </p:nvSpPr>
        <p:spPr>
          <a:xfrm>
            <a:off x="1259632" y="214313"/>
            <a:ext cx="7384306" cy="1066800"/>
          </a:xfrm>
        </p:spPr>
        <p:txBody>
          <a:bodyPr/>
          <a:lstStyle>
            <a:lvl1pPr>
              <a:defRPr sz="4000">
                <a:solidFill>
                  <a:srgbClr val="80B23E"/>
                </a:solidFill>
              </a:defRPr>
            </a:lvl1pPr>
          </a:lstStyle>
          <a:p>
            <a:r>
              <a:rPr lang="nl-NL"/>
              <a:t>Klik om de stijl te bewerken</a:t>
            </a:r>
            <a:endParaRPr lang="nl-BE" dirty="0"/>
          </a:p>
        </p:txBody>
      </p:sp>
      <p:sp>
        <p:nvSpPr>
          <p:cNvPr id="5" name="Tijdelijke aanduiding voor dianummer 22"/>
          <p:cNvSpPr>
            <a:spLocks noGrp="1"/>
          </p:cNvSpPr>
          <p:nvPr>
            <p:ph type="sldNum" sz="quarter" idx="10"/>
          </p:nvPr>
        </p:nvSpPr>
        <p:spPr>
          <a:xfrm>
            <a:off x="8358188"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4CE7604-5693-435F-98E8-73D5AED30FE7}" type="slidenum">
              <a:rPr lang="en-US" smtClean="0"/>
              <a:pPr>
                <a:defRPr/>
              </a:pPr>
              <a:t>‹nr.›</a:t>
            </a:fld>
            <a:endParaRPr lang="en-US"/>
          </a:p>
        </p:txBody>
      </p:sp>
    </p:spTree>
    <p:extLst>
      <p:ext uri="{BB962C8B-B14F-4D97-AF65-F5344CB8AC3E}">
        <p14:creationId xmlns:p14="http://schemas.microsoft.com/office/powerpoint/2010/main" val="424700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331640" y="214290"/>
            <a:ext cx="7407518" cy="1069848"/>
          </a:xfrm>
        </p:spPr>
        <p:txBody>
          <a:bodyPr/>
          <a:lstStyle>
            <a:lvl1pPr>
              <a:defRPr sz="4000" b="0" i="0" cap="none" baseline="0">
                <a:solidFill>
                  <a:srgbClr val="80B23E"/>
                </a:solidFill>
              </a:defRPr>
            </a:lvl1pPr>
          </a:lstStyle>
          <a:p>
            <a:r>
              <a:rPr lang="nl-NL"/>
              <a:t>Klik om de stijl te bewerken</a:t>
            </a:r>
            <a:endParaRPr lang="en-US" dirty="0"/>
          </a:p>
        </p:txBody>
      </p:sp>
      <p:sp>
        <p:nvSpPr>
          <p:cNvPr id="3" name="Tijdelijke aanduiding voor tekst 2"/>
          <p:cNvSpPr>
            <a:spLocks noGrp="1"/>
          </p:cNvSpPr>
          <p:nvPr>
            <p:ph type="body" idx="1"/>
          </p:nvPr>
        </p:nvSpPr>
        <p:spPr>
          <a:xfrm>
            <a:off x="357158"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5" name="Tijdelijke aanduiding voor inhoud 4"/>
          <p:cNvSpPr>
            <a:spLocks noGrp="1"/>
          </p:cNvSpPr>
          <p:nvPr>
            <p:ph sz="quarter" idx="2"/>
          </p:nvPr>
        </p:nvSpPr>
        <p:spPr>
          <a:xfrm>
            <a:off x="357158" y="1963722"/>
            <a:ext cx="4041648"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inhoud 5"/>
          <p:cNvSpPr>
            <a:spLocks noGrp="1"/>
          </p:cNvSpPr>
          <p:nvPr>
            <p:ph sz="quarter" idx="4"/>
          </p:nvPr>
        </p:nvSpPr>
        <p:spPr>
          <a:xfrm>
            <a:off x="4718304" y="1963722"/>
            <a:ext cx="4041775"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Tijdelijke aanduiding voor dianummer 26"/>
          <p:cNvSpPr>
            <a:spLocks noGrp="1"/>
          </p:cNvSpPr>
          <p:nvPr>
            <p:ph type="sldNum" sz="quarter" idx="10"/>
          </p:nvPr>
        </p:nvSpPr>
        <p:spPr>
          <a:xfrm>
            <a:off x="8382000"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33C7E95-2464-485A-A27A-460B4F40F3BB}" type="slidenum">
              <a:rPr lang="en-US" smtClean="0"/>
              <a:pPr>
                <a:defRPr/>
              </a:pPr>
              <a:t>‹nr.›</a:t>
            </a:fld>
            <a:endParaRPr lang="en-US"/>
          </a:p>
        </p:txBody>
      </p:sp>
    </p:spTree>
    <p:extLst>
      <p:ext uri="{BB962C8B-B14F-4D97-AF65-F5344CB8AC3E}">
        <p14:creationId xmlns:p14="http://schemas.microsoft.com/office/powerpoint/2010/main" val="229034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1827213" y="6443663"/>
            <a:ext cx="2133600" cy="277812"/>
          </a:xfrm>
          <a:prstGeom prst="rect">
            <a:avLst/>
          </a:prstGeom>
        </p:spPr>
        <p:txBody>
          <a:bodyPr/>
          <a:lstStyle>
            <a:lvl1pPr eaLnBrk="1" hangingPunct="1">
              <a:defRPr>
                <a:latin typeface="Arial" pitchFamily="34" charset="0"/>
              </a:defRPr>
            </a:lvl1pPr>
          </a:lstStyle>
          <a:p>
            <a:pPr>
              <a:defRPr/>
            </a:pPr>
            <a:endParaRPr lang="en-US"/>
          </a:p>
        </p:txBody>
      </p:sp>
      <p:sp>
        <p:nvSpPr>
          <p:cNvPr id="3" name="Rectangle 6"/>
          <p:cNvSpPr>
            <a:spLocks noGrp="1" noChangeArrowheads="1"/>
          </p:cNvSpPr>
          <p:nvPr>
            <p:ph type="ftr" sz="quarter" idx="11"/>
          </p:nvPr>
        </p:nvSpPr>
        <p:spPr>
          <a:xfrm>
            <a:off x="5292725" y="6443663"/>
            <a:ext cx="2895600" cy="277812"/>
          </a:xfrm>
          <a:prstGeom prst="rect">
            <a:avLst/>
          </a:prstGeom>
        </p:spPr>
        <p:txBody>
          <a:bodyPr/>
          <a:lstStyle>
            <a:lvl1pPr eaLnBrk="1" hangingPunct="1">
              <a:defRPr>
                <a:latin typeface="Arial" pitchFamily="34" charset="0"/>
              </a:defRPr>
            </a:lvl1pPr>
          </a:lstStyle>
          <a:p>
            <a:pPr>
              <a:defRPr/>
            </a:pPr>
            <a:endParaRPr lang="en-US"/>
          </a:p>
        </p:txBody>
      </p:sp>
      <p:sp>
        <p:nvSpPr>
          <p:cNvPr id="4" name="Rectangle 7"/>
          <p:cNvSpPr>
            <a:spLocks noGrp="1" noChangeArrowheads="1"/>
          </p:cNvSpPr>
          <p:nvPr>
            <p:ph type="sldNum" sz="quarter" idx="12"/>
          </p:nvPr>
        </p:nvSpPr>
        <p:spPr>
          <a:xfrm>
            <a:off x="8361363" y="6443663"/>
            <a:ext cx="649287" cy="2778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983386D-13F8-4116-8C9F-0BE4A77FCED6}" type="slidenum">
              <a:rPr lang="en-US" smtClean="0"/>
              <a:pPr>
                <a:defRPr/>
              </a:pPr>
              <a:t>‹nr.›</a:t>
            </a:fld>
            <a:endParaRPr lang="en-US"/>
          </a:p>
        </p:txBody>
      </p:sp>
    </p:spTree>
    <p:extLst>
      <p:ext uri="{BB962C8B-B14F-4D97-AF65-F5344CB8AC3E}">
        <p14:creationId xmlns:p14="http://schemas.microsoft.com/office/powerpoint/2010/main" val="19443353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Afgeronde rechthoek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4" name="Afgeronde rechthoek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hthoek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6" name="Rechthoek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 name="Rechthoek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hthoek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hthoek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hthoek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4" name="Tijdelijke aanduiding voor titel 21"/>
          <p:cNvSpPr>
            <a:spLocks noGrp="1"/>
          </p:cNvSpPr>
          <p:nvPr>
            <p:ph type="title"/>
          </p:nvPr>
        </p:nvSpPr>
        <p:spPr bwMode="auto">
          <a:xfrm>
            <a:off x="1243013" y="214313"/>
            <a:ext cx="7400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nl-BE"/>
              <a:t>Klik om de stijl te bewerken</a:t>
            </a:r>
            <a:endParaRPr lang="en-US" altLang="nl-BE"/>
          </a:p>
        </p:txBody>
      </p:sp>
      <p:sp>
        <p:nvSpPr>
          <p:cNvPr id="1035" name="Tijdelijke aanduiding voor tekst 12"/>
          <p:cNvSpPr>
            <a:spLocks noGrp="1"/>
          </p:cNvSpPr>
          <p:nvPr>
            <p:ph type="body" idx="1"/>
          </p:nvPr>
        </p:nvSpPr>
        <p:spPr bwMode="auto">
          <a:xfrm>
            <a:off x="428625" y="1428750"/>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BE"/>
              <a:t>Klik om de modelstijlen te bewerken</a:t>
            </a:r>
          </a:p>
          <a:p>
            <a:pPr lvl="1"/>
            <a:r>
              <a:rPr lang="nl-NL" altLang="nl-BE"/>
              <a:t>Tweede niveau</a:t>
            </a:r>
          </a:p>
          <a:p>
            <a:pPr lvl="2"/>
            <a:r>
              <a:rPr lang="nl-NL" altLang="nl-BE"/>
              <a:t>Derde niveau</a:t>
            </a:r>
          </a:p>
          <a:p>
            <a:pPr lvl="3"/>
            <a:r>
              <a:rPr lang="nl-NL" altLang="nl-BE"/>
              <a:t>Vierde niveau</a:t>
            </a:r>
          </a:p>
          <a:p>
            <a:pPr lvl="4"/>
            <a:r>
              <a:rPr lang="nl-NL" altLang="nl-BE"/>
              <a:t>Vijfde niveau</a:t>
            </a:r>
            <a:endParaRPr lang="en-US" altLang="nl-BE"/>
          </a:p>
        </p:txBody>
      </p:sp>
      <p:sp>
        <p:nvSpPr>
          <p:cNvPr id="1037" name="Tekstvak 24"/>
          <p:cNvSpPr txBox="1">
            <a:spLocks noChangeArrowheads="1"/>
          </p:cNvSpPr>
          <p:nvPr/>
        </p:nvSpPr>
        <p:spPr bwMode="auto">
          <a:xfrm>
            <a:off x="323850" y="6437313"/>
            <a:ext cx="5000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BE" sz="1200" dirty="0">
                <a:solidFill>
                  <a:schemeClr val="tx2"/>
                </a:solidFill>
                <a:latin typeface="Verdana" pitchFamily="34" charset="0"/>
              </a:rPr>
              <a:t>2ITF </a:t>
            </a:r>
            <a:r>
              <a:rPr lang="fr-BE" sz="1200" dirty="0" err="1">
                <a:solidFill>
                  <a:schemeClr val="tx2"/>
                </a:solidFill>
                <a:latin typeface="Verdana" pitchFamily="34" charset="0"/>
              </a:rPr>
              <a:t>Businessprocessen</a:t>
            </a:r>
            <a:endParaRPr lang="nl-NL" sz="1200" dirty="0">
              <a:solidFill>
                <a:schemeClr val="tx2"/>
              </a:solidFill>
              <a:latin typeface="Verdana" pitchFamily="34" charset="0"/>
            </a:endParaRPr>
          </a:p>
        </p:txBody>
      </p:sp>
      <p:pic>
        <p:nvPicPr>
          <p:cNvPr id="2" name="Afbeelding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9425" y="423863"/>
            <a:ext cx="6492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3495633"/>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Lst>
  <p:txStyles>
    <p:titleStyle>
      <a:lvl1pPr algn="l" rtl="0" eaLnBrk="1" fontAlgn="base" hangingPunct="1">
        <a:spcBef>
          <a:spcPct val="0"/>
        </a:spcBef>
        <a:spcAft>
          <a:spcPct val="0"/>
        </a:spcAft>
        <a:defRPr sz="4000" kern="1200">
          <a:solidFill>
            <a:srgbClr val="80B23E"/>
          </a:solidFill>
          <a:latin typeface="+mj-lt"/>
          <a:ea typeface="+mj-ea"/>
          <a:cs typeface="+mj-cs"/>
        </a:defRPr>
      </a:lvl1pPr>
      <a:lvl2pPr algn="l" rtl="0" eaLnBrk="1" fontAlgn="base" hangingPunct="1">
        <a:spcBef>
          <a:spcPct val="0"/>
        </a:spcBef>
        <a:spcAft>
          <a:spcPct val="0"/>
        </a:spcAft>
        <a:defRPr sz="4000">
          <a:solidFill>
            <a:srgbClr val="80B23E"/>
          </a:solidFill>
          <a:latin typeface="Verdana" pitchFamily="34" charset="0"/>
        </a:defRPr>
      </a:lvl2pPr>
      <a:lvl3pPr algn="l" rtl="0" eaLnBrk="1" fontAlgn="base" hangingPunct="1">
        <a:spcBef>
          <a:spcPct val="0"/>
        </a:spcBef>
        <a:spcAft>
          <a:spcPct val="0"/>
        </a:spcAft>
        <a:defRPr sz="4000">
          <a:solidFill>
            <a:srgbClr val="80B23E"/>
          </a:solidFill>
          <a:latin typeface="Verdana" pitchFamily="34" charset="0"/>
        </a:defRPr>
      </a:lvl3pPr>
      <a:lvl4pPr algn="l" rtl="0" eaLnBrk="1" fontAlgn="base" hangingPunct="1">
        <a:spcBef>
          <a:spcPct val="0"/>
        </a:spcBef>
        <a:spcAft>
          <a:spcPct val="0"/>
        </a:spcAft>
        <a:defRPr sz="4000">
          <a:solidFill>
            <a:srgbClr val="80B23E"/>
          </a:solidFill>
          <a:latin typeface="Verdana" pitchFamily="34" charset="0"/>
        </a:defRPr>
      </a:lvl4pPr>
      <a:lvl5pPr algn="l" rtl="0" eaLnBrk="1" fontAlgn="base" hangingPunct="1">
        <a:spcBef>
          <a:spcPct val="0"/>
        </a:spcBef>
        <a:spcAft>
          <a:spcPct val="0"/>
        </a:spcAft>
        <a:defRPr sz="4000">
          <a:solidFill>
            <a:srgbClr val="80B23E"/>
          </a:solidFill>
          <a:latin typeface="Verdana" pitchFamily="34" charset="0"/>
        </a:defRPr>
      </a:lvl5pPr>
      <a:lvl6pPr marL="457200" algn="l" rtl="0" eaLnBrk="1" fontAlgn="base" hangingPunct="1">
        <a:spcBef>
          <a:spcPct val="0"/>
        </a:spcBef>
        <a:spcAft>
          <a:spcPct val="0"/>
        </a:spcAft>
        <a:defRPr sz="4000">
          <a:solidFill>
            <a:schemeClr val="tx2"/>
          </a:solidFill>
          <a:latin typeface="Verdana" pitchFamily="34" charset="0"/>
        </a:defRPr>
      </a:lvl6pPr>
      <a:lvl7pPr marL="914400" algn="l" rtl="0" eaLnBrk="1" fontAlgn="base" hangingPunct="1">
        <a:spcBef>
          <a:spcPct val="0"/>
        </a:spcBef>
        <a:spcAft>
          <a:spcPct val="0"/>
        </a:spcAft>
        <a:defRPr sz="4000">
          <a:solidFill>
            <a:schemeClr val="tx2"/>
          </a:solidFill>
          <a:latin typeface="Verdana" pitchFamily="34" charset="0"/>
        </a:defRPr>
      </a:lvl7pPr>
      <a:lvl8pPr marL="1371600" algn="l" rtl="0" eaLnBrk="1" fontAlgn="base" hangingPunct="1">
        <a:spcBef>
          <a:spcPct val="0"/>
        </a:spcBef>
        <a:spcAft>
          <a:spcPct val="0"/>
        </a:spcAft>
        <a:defRPr sz="4000">
          <a:solidFill>
            <a:schemeClr val="tx2"/>
          </a:solidFill>
          <a:latin typeface="Verdana" pitchFamily="34" charset="0"/>
        </a:defRPr>
      </a:lvl8pPr>
      <a:lvl9pPr marL="1828800" algn="l" rtl="0" eaLnBrk="1" fontAlgn="base" hangingPunct="1">
        <a:spcBef>
          <a:spcPct val="0"/>
        </a:spcBef>
        <a:spcAft>
          <a:spcPct val="0"/>
        </a:spcAft>
        <a:defRPr sz="4000">
          <a:solidFill>
            <a:schemeClr val="tx2"/>
          </a:solidFill>
          <a:latin typeface="Verdana" pitchFamily="34" charset="0"/>
        </a:defRPr>
      </a:lvl9pPr>
    </p:titleStyle>
    <p:bodyStyle>
      <a:lvl1pPr marL="365125" indent="-255588" algn="l" rtl="0" eaLnBrk="1" fontAlgn="base" hangingPunct="1">
        <a:spcBef>
          <a:spcPts val="300"/>
        </a:spcBef>
        <a:spcAft>
          <a:spcPct val="0"/>
        </a:spcAft>
        <a:buClr>
          <a:srgbClr val="2B4A5E"/>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anose="05020102010507070707" pitchFamily="18" charset="2"/>
        <a:buChar char=""/>
        <a:defRPr sz="2400" kern="1200">
          <a:solidFill>
            <a:srgbClr val="C00000"/>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anose="05020102010507070707" pitchFamily="18" charset="2"/>
        <a:buChar char=""/>
        <a:defRPr sz="2200" kern="1200">
          <a:solidFill>
            <a:srgbClr val="80B23E"/>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anose="02040502050405020303" pitchFamily="18" charset="0"/>
        <a:buChar char="▫"/>
        <a:defRPr sz="2000" kern="1200">
          <a:solidFill>
            <a:srgbClr val="EB8735"/>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HOA926M2vA0&amp;t=62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brighteye.be/nl/over-brighteye/manufacturing-execution-system-of-mes-software"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kanaalz.knack.be/nieuws/z-nieuws-items/newtec-toont-fabriek-van-de-toekomst/video-4000558812458.ht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file:///G:\MICROGRAF\INLLOGBB\kanban.sg"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3" Type="http://schemas.openxmlformats.org/officeDocument/2006/relationships/hyperlink" Target="https://youtu.be/nFu4FFgbMY4" TargetMode="External"/><Relationship Id="rId2" Type="http://schemas.openxmlformats.org/officeDocument/2006/relationships/hyperlink" Target="https://www.youtube.com/watch?v=nFu4FFgbMY4"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eaLnBrk="1" hangingPunct="1">
              <a:defRPr/>
            </a:pPr>
            <a:r>
              <a:rPr lang="fr-BE" dirty="0" err="1"/>
              <a:t>Businessprocessen</a:t>
            </a:r>
            <a:endParaRPr lang="nl-NL" dirty="0"/>
          </a:p>
        </p:txBody>
      </p:sp>
      <p:sp>
        <p:nvSpPr>
          <p:cNvPr id="9219" name="Ondertitel 2"/>
          <p:cNvSpPr>
            <a:spLocks noGrp="1"/>
          </p:cNvSpPr>
          <p:nvPr>
            <p:ph type="subTitle" idx="1"/>
          </p:nvPr>
        </p:nvSpPr>
        <p:spPr/>
        <p:txBody>
          <a:bodyPr/>
          <a:lstStyle/>
          <a:p>
            <a:pPr marL="63500" eaLnBrk="1" hangingPunct="1"/>
            <a:r>
              <a:rPr lang="fr-BE" dirty="0" err="1"/>
              <a:t>Hoofdstuk</a:t>
            </a:r>
            <a:r>
              <a:rPr lang="fr-BE" dirty="0"/>
              <a:t> 5 </a:t>
            </a:r>
          </a:p>
          <a:p>
            <a:pPr marL="63500" eaLnBrk="1" hangingPunct="1"/>
            <a:r>
              <a:rPr lang="fr-BE" dirty="0" err="1"/>
              <a:t>Productie</a:t>
            </a:r>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109537" indent="0">
              <a:buNone/>
              <a:defRPr/>
            </a:pPr>
            <a:r>
              <a:rPr lang="nl-BE" dirty="0" err="1"/>
              <a:t>MesControl.Net</a:t>
            </a:r>
            <a:r>
              <a:rPr lang="nl-BE" dirty="0"/>
              <a:t> ontwikkeld</a:t>
            </a:r>
            <a:br>
              <a:rPr lang="nl-BE" dirty="0"/>
            </a:br>
            <a:r>
              <a:rPr lang="nl-BE" dirty="0"/>
              <a:t>door Belgische firma </a:t>
            </a:r>
          </a:p>
          <a:p>
            <a:pPr marL="109537" indent="0">
              <a:buNone/>
              <a:defRPr/>
            </a:pPr>
            <a:endParaRPr lang="nl-BE" dirty="0"/>
          </a:p>
          <a:p>
            <a:pPr marL="109537" indent="0">
              <a:buNone/>
              <a:defRPr/>
            </a:pPr>
            <a:endParaRPr lang="nl-BE" dirty="0"/>
          </a:p>
          <a:p>
            <a:pPr marL="109537" indent="0">
              <a:buNone/>
              <a:defRPr/>
            </a:pPr>
            <a:endParaRPr lang="nl-BE" dirty="0"/>
          </a:p>
          <a:p>
            <a:pPr marL="109537" indent="0">
              <a:buNone/>
              <a:defRPr/>
            </a:pPr>
            <a:r>
              <a:rPr lang="nl-BE" dirty="0"/>
              <a:t>Video: </a:t>
            </a:r>
            <a:r>
              <a:rPr lang="nl-BE" dirty="0">
                <a:hlinkClick r:id="rId3"/>
              </a:rPr>
              <a:t>CEO </a:t>
            </a:r>
            <a:r>
              <a:rPr lang="nl-BE" dirty="0" err="1">
                <a:hlinkClick r:id="rId3"/>
              </a:rPr>
              <a:t>BrightEye</a:t>
            </a:r>
            <a:r>
              <a:rPr lang="nl-BE" dirty="0">
                <a:hlinkClick r:id="rId3"/>
              </a:rPr>
              <a:t> schetst voordelen integratie ERP en MES</a:t>
            </a:r>
            <a:endParaRPr lang="nl-NL" dirty="0"/>
          </a:p>
        </p:txBody>
      </p:sp>
      <p:sp>
        <p:nvSpPr>
          <p:cNvPr id="28674" name="Titel 1"/>
          <p:cNvSpPr>
            <a:spLocks noGrp="1"/>
          </p:cNvSpPr>
          <p:nvPr>
            <p:ph type="title"/>
          </p:nvPr>
        </p:nvSpPr>
        <p:spPr/>
        <p:txBody>
          <a:bodyPr/>
          <a:lstStyle/>
          <a:p>
            <a:r>
              <a:rPr lang="nl-BE" dirty="0"/>
              <a:t>MES toegepast </a:t>
            </a:r>
            <a:endParaRPr lang="nl-NL" dirty="0"/>
          </a:p>
        </p:txBody>
      </p:sp>
      <p:pic>
        <p:nvPicPr>
          <p:cNvPr id="2" name="Afbeelding 1">
            <a:extLst>
              <a:ext uri="{FF2B5EF4-FFF2-40B4-BE49-F238E27FC236}">
                <a16:creationId xmlns:a16="http://schemas.microsoft.com/office/drawing/2014/main" id="{380AE31D-4FC5-4ACE-AE53-7A6B2FA0C8A4}"/>
              </a:ext>
            </a:extLst>
          </p:cNvPr>
          <p:cNvPicPr>
            <a:picLocks noChangeAspect="1"/>
          </p:cNvPicPr>
          <p:nvPr/>
        </p:nvPicPr>
        <p:blipFill>
          <a:blip r:embed="rId4"/>
          <a:stretch>
            <a:fillRect/>
          </a:stretch>
        </p:blipFill>
        <p:spPr>
          <a:xfrm>
            <a:off x="5614782" y="1420149"/>
            <a:ext cx="2133600" cy="1057275"/>
          </a:xfrm>
          <a:prstGeom prst="rect">
            <a:avLst/>
          </a:prstGeom>
        </p:spPr>
      </p:pic>
      <p:sp>
        <p:nvSpPr>
          <p:cNvPr id="4" name="Rechthoek 3">
            <a:extLst>
              <a:ext uri="{FF2B5EF4-FFF2-40B4-BE49-F238E27FC236}">
                <a16:creationId xmlns:a16="http://schemas.microsoft.com/office/drawing/2014/main" id="{09F233AD-E0C0-44BB-8E93-C53C6C8BB24A}"/>
              </a:ext>
            </a:extLst>
          </p:cNvPr>
          <p:cNvSpPr/>
          <p:nvPr/>
        </p:nvSpPr>
        <p:spPr>
          <a:xfrm>
            <a:off x="619240" y="2780928"/>
            <a:ext cx="8352928" cy="646331"/>
          </a:xfrm>
          <a:prstGeom prst="rect">
            <a:avLst/>
          </a:prstGeom>
        </p:spPr>
        <p:txBody>
          <a:bodyPr wrap="square">
            <a:spAutoFit/>
          </a:bodyPr>
          <a:lstStyle/>
          <a:p>
            <a:r>
              <a:rPr lang="nl-BE" dirty="0">
                <a:hlinkClick r:id="rId5"/>
              </a:rPr>
              <a:t>http://www.brighteye.be/nl/over-brighteye/manufacturing-execution-system-of-mes-software</a:t>
            </a:r>
            <a:endParaRPr lang="nl-B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a:t>Produceren op vraag rekening houdend met stock-level (pull) versus produceren op stock (push)</a:t>
            </a:r>
          </a:p>
          <a:p>
            <a:endParaRPr lang="nl-BE" dirty="0"/>
          </a:p>
          <a:p>
            <a:endParaRPr lang="nl-BE" dirty="0"/>
          </a:p>
          <a:p>
            <a:endParaRPr lang="nl-BE" dirty="0"/>
          </a:p>
          <a:p>
            <a:endParaRPr lang="nl-BE" dirty="0"/>
          </a:p>
          <a:p>
            <a:endParaRPr lang="nl-BE" dirty="0"/>
          </a:p>
          <a:p>
            <a:endParaRPr lang="nl-BE" dirty="0"/>
          </a:p>
          <a:p>
            <a:r>
              <a:rPr lang="nl-BE" dirty="0"/>
              <a:t>Pull: 1 </a:t>
            </a:r>
            <a:r>
              <a:rPr lang="nl-BE" dirty="0">
                <a:sym typeface="Wingdings" panose="05000000000000000000" pitchFamily="2" charset="2"/>
              </a:rPr>
              <a:t></a:t>
            </a:r>
            <a:r>
              <a:rPr lang="nl-BE" dirty="0"/>
              <a:t> 2 </a:t>
            </a:r>
            <a:r>
              <a:rPr lang="nl-BE" dirty="0">
                <a:sym typeface="Wingdings" panose="05000000000000000000" pitchFamily="2" charset="2"/>
              </a:rPr>
              <a:t></a:t>
            </a:r>
            <a:r>
              <a:rPr lang="nl-BE" dirty="0"/>
              <a:t> 3      Push: 3 </a:t>
            </a:r>
            <a:r>
              <a:rPr lang="nl-BE" dirty="0">
                <a:sym typeface="Wingdings" panose="05000000000000000000" pitchFamily="2" charset="2"/>
              </a:rPr>
              <a:t> 1</a:t>
            </a:r>
            <a:endParaRPr lang="nl-BE" dirty="0"/>
          </a:p>
          <a:p>
            <a:endParaRPr lang="nl-BE" dirty="0"/>
          </a:p>
        </p:txBody>
      </p:sp>
      <p:sp>
        <p:nvSpPr>
          <p:cNvPr id="3" name="Titel 2"/>
          <p:cNvSpPr>
            <a:spLocks noGrp="1"/>
          </p:cNvSpPr>
          <p:nvPr>
            <p:ph type="title"/>
          </p:nvPr>
        </p:nvSpPr>
        <p:spPr/>
        <p:txBody>
          <a:bodyPr/>
          <a:lstStyle/>
          <a:p>
            <a:r>
              <a:rPr lang="nl-BE" dirty="0"/>
              <a:t>Productieplanning</a:t>
            </a:r>
          </a:p>
        </p:txBody>
      </p:sp>
      <p:grpSp>
        <p:nvGrpSpPr>
          <p:cNvPr id="53265" name="Groep 53264"/>
          <p:cNvGrpSpPr/>
          <p:nvPr/>
        </p:nvGrpSpPr>
        <p:grpSpPr>
          <a:xfrm>
            <a:off x="899592" y="3068960"/>
            <a:ext cx="6624736" cy="2127270"/>
            <a:chOff x="971600" y="2864004"/>
            <a:chExt cx="6624736" cy="2127270"/>
          </a:xfrm>
        </p:grpSpPr>
        <p:pic>
          <p:nvPicPr>
            <p:cNvPr id="53250" name="Picture 2" descr="http://www.camelot-itlab.com/uploads/pics/lean-scm-rhythm-wheel_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52892"/>
              <a:ext cx="6624736" cy="2038382"/>
            </a:xfrm>
            <a:prstGeom prst="rect">
              <a:avLst/>
            </a:prstGeom>
            <a:noFill/>
            <a:extLst>
              <a:ext uri="{909E8E84-426E-40DD-AFC4-6F175D3DCCD1}">
                <a14:hiddenFill xmlns:a14="http://schemas.microsoft.com/office/drawing/2010/main">
                  <a:solidFill>
                    <a:srgbClr val="FFFFFF"/>
                  </a:solidFill>
                </a14:hiddenFill>
              </a:ext>
            </a:extLst>
          </p:spPr>
        </p:pic>
        <p:grpSp>
          <p:nvGrpSpPr>
            <p:cNvPr id="53264" name="Groep 53263"/>
            <p:cNvGrpSpPr/>
            <p:nvPr/>
          </p:nvGrpSpPr>
          <p:grpSpPr>
            <a:xfrm>
              <a:off x="2685814" y="2864004"/>
              <a:ext cx="3196308" cy="1334200"/>
              <a:chOff x="2843808" y="2517237"/>
              <a:chExt cx="3196308" cy="1334200"/>
            </a:xfrm>
          </p:grpSpPr>
          <p:sp>
            <p:nvSpPr>
              <p:cNvPr id="53262" name="Ovaal 53261"/>
              <p:cNvSpPr/>
              <p:nvPr/>
            </p:nvSpPr>
            <p:spPr>
              <a:xfrm>
                <a:off x="3422036" y="2517237"/>
                <a:ext cx="288032" cy="288032"/>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b="1" dirty="0">
                    <a:solidFill>
                      <a:srgbClr val="002060"/>
                    </a:solidFill>
                  </a:rPr>
                  <a:t>2</a:t>
                </a:r>
              </a:p>
            </p:txBody>
          </p:sp>
          <p:sp>
            <p:nvSpPr>
              <p:cNvPr id="48" name="Ovaal 47"/>
              <p:cNvSpPr/>
              <p:nvPr/>
            </p:nvSpPr>
            <p:spPr>
              <a:xfrm>
                <a:off x="5752084" y="2517237"/>
                <a:ext cx="288032" cy="288032"/>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b="1" dirty="0">
                    <a:solidFill>
                      <a:srgbClr val="002060"/>
                    </a:solidFill>
                  </a:rPr>
                  <a:t>1</a:t>
                </a:r>
              </a:p>
            </p:txBody>
          </p:sp>
          <p:sp>
            <p:nvSpPr>
              <p:cNvPr id="49" name="Ovaal 48"/>
              <p:cNvSpPr/>
              <p:nvPr/>
            </p:nvSpPr>
            <p:spPr>
              <a:xfrm>
                <a:off x="2843808" y="3563405"/>
                <a:ext cx="288032" cy="288032"/>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1600" b="1" dirty="0">
                    <a:solidFill>
                      <a:srgbClr val="002060"/>
                    </a:solidFill>
                  </a:rPr>
                  <a:t>3</a:t>
                </a:r>
              </a:p>
            </p:txBody>
          </p:sp>
        </p:grpSp>
      </p:grpSp>
    </p:spTree>
    <p:extLst>
      <p:ext uri="{BB962C8B-B14F-4D97-AF65-F5344CB8AC3E}">
        <p14:creationId xmlns:p14="http://schemas.microsoft.com/office/powerpoint/2010/main" val="144803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BE" dirty="0"/>
              <a:t>Wijzigt het bedrijf </a:t>
            </a:r>
            <a:r>
              <a:rPr lang="nl-BE" dirty="0" err="1"/>
              <a:t>Newtec</a:t>
            </a:r>
            <a:r>
              <a:rPr lang="nl-BE" dirty="0"/>
              <a:t> in volgend fragment naar een push-systeem of naar een pull-systeem voor productie?</a:t>
            </a:r>
          </a:p>
          <a:p>
            <a:endParaRPr lang="nl-BE" dirty="0"/>
          </a:p>
          <a:p>
            <a:r>
              <a:rPr lang="nl-BE" dirty="0">
                <a:hlinkClick r:id="rId3"/>
              </a:rPr>
              <a:t>http://kanaalz.knack.be/nieuws/z-nieuws-items/newtec-toont-fabriek-van-de-toekomst/video-4000558812458.htm</a:t>
            </a:r>
            <a:endParaRPr lang="nl-BE" dirty="0"/>
          </a:p>
          <a:p>
            <a:endParaRPr lang="nl-BE" dirty="0"/>
          </a:p>
        </p:txBody>
      </p:sp>
      <p:sp>
        <p:nvSpPr>
          <p:cNvPr id="3" name="Titel 2"/>
          <p:cNvSpPr>
            <a:spLocks noGrp="1"/>
          </p:cNvSpPr>
          <p:nvPr>
            <p:ph type="title"/>
          </p:nvPr>
        </p:nvSpPr>
        <p:spPr/>
        <p:txBody>
          <a:bodyPr/>
          <a:lstStyle/>
          <a:p>
            <a:r>
              <a:rPr lang="nl-BE" dirty="0"/>
              <a:t>Productieplanning</a:t>
            </a:r>
          </a:p>
        </p:txBody>
      </p:sp>
    </p:spTree>
    <p:extLst>
      <p:ext uri="{BB962C8B-B14F-4D97-AF65-F5344CB8AC3E}">
        <p14:creationId xmlns:p14="http://schemas.microsoft.com/office/powerpoint/2010/main" val="2114084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NL" dirty="0"/>
              <a:t>Push versus Pull</a:t>
            </a:r>
          </a:p>
        </p:txBody>
      </p:sp>
      <p:pic>
        <p:nvPicPr>
          <p:cNvPr id="53250" name="Picture 2" descr="http://www.trimergo.nl/standaard%20vs%20project.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4058"/>
          <a:stretch/>
        </p:blipFill>
        <p:spPr bwMode="auto">
          <a:xfrm>
            <a:off x="539552" y="1772816"/>
            <a:ext cx="7344816"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79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0077"/>
          <a:stretch/>
        </p:blipFill>
        <p:spPr bwMode="auto">
          <a:xfrm>
            <a:off x="179512" y="1628800"/>
            <a:ext cx="8785225" cy="472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el 2"/>
          <p:cNvSpPr>
            <a:spLocks noGrp="1"/>
          </p:cNvSpPr>
          <p:nvPr>
            <p:ph type="title"/>
          </p:nvPr>
        </p:nvSpPr>
        <p:spPr/>
        <p:txBody>
          <a:bodyPr/>
          <a:lstStyle/>
          <a:p>
            <a:r>
              <a:rPr lang="nl-BE"/>
              <a:t>Productieplanning: terminologie</a:t>
            </a:r>
            <a:endParaRPr lang="nl-NL"/>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jdelijke aanduiding voor inhoud 2"/>
          <p:cNvSpPr>
            <a:spLocks noGrp="1"/>
          </p:cNvSpPr>
          <p:nvPr>
            <p:ph idx="1"/>
          </p:nvPr>
        </p:nvSpPr>
        <p:spPr>
          <a:xfrm>
            <a:off x="428625" y="1428750"/>
            <a:ext cx="8715375" cy="5000625"/>
          </a:xfrm>
        </p:spPr>
        <p:txBody>
          <a:bodyPr/>
          <a:lstStyle/>
          <a:p>
            <a:r>
              <a:rPr lang="nl-NL" sz="2400" dirty="0"/>
              <a:t>ERP baseert zich op verkoop en operationele planningen om MPS of Master </a:t>
            </a:r>
            <a:r>
              <a:rPr lang="nl-NL" sz="2400" dirty="0" err="1"/>
              <a:t>Production</a:t>
            </a:r>
            <a:r>
              <a:rPr lang="nl-NL" sz="2400" dirty="0"/>
              <a:t> Schedule te creëren</a:t>
            </a:r>
          </a:p>
          <a:p>
            <a:pPr lvl="1"/>
            <a:r>
              <a:rPr lang="nl-NL" sz="2400" dirty="0">
                <a:solidFill>
                  <a:srgbClr val="92D050"/>
                </a:solidFill>
              </a:rPr>
              <a:t>MPS bepaalt hoeveelheden en data eindproducten</a:t>
            </a:r>
            <a:br>
              <a:rPr lang="nl-NL" sz="2400" dirty="0">
                <a:solidFill>
                  <a:srgbClr val="92D050"/>
                </a:solidFill>
              </a:rPr>
            </a:br>
            <a:endParaRPr lang="nl-NL" sz="2400" dirty="0">
              <a:solidFill>
                <a:srgbClr val="92D050"/>
              </a:solidFill>
            </a:endParaRPr>
          </a:p>
          <a:p>
            <a:r>
              <a:rPr lang="nl-NL" sz="2400" dirty="0"/>
              <a:t>MRP bepaalt op basis van MPS en BOM-data welke materialen, in welke hoeveelheid, waar, wanneer nodig zijn</a:t>
            </a:r>
          </a:p>
          <a:p>
            <a:pPr lvl="1"/>
            <a:r>
              <a:rPr lang="nl-NL" sz="2200" dirty="0">
                <a:solidFill>
                  <a:srgbClr val="92D050"/>
                </a:solidFill>
              </a:rPr>
              <a:t>Creëert aankooporders voor inkoop</a:t>
            </a:r>
          </a:p>
          <a:p>
            <a:pPr lvl="1"/>
            <a:r>
              <a:rPr lang="nl-NL" sz="2200" dirty="0">
                <a:solidFill>
                  <a:srgbClr val="92D050"/>
                </a:solidFill>
              </a:rPr>
              <a:t>Creëert werkorders voor productie</a:t>
            </a:r>
            <a:br>
              <a:rPr lang="nl-NL" sz="2200" dirty="0"/>
            </a:br>
            <a:endParaRPr lang="nl-NL" sz="2200" dirty="0"/>
          </a:p>
          <a:p>
            <a:r>
              <a:rPr lang="nl-NL" sz="2400" dirty="0"/>
              <a:t>ERP ondersteunt capaciteitsplanning bij  toekennen machines en personeel aan </a:t>
            </a:r>
            <a:r>
              <a:rPr lang="nl-NL" sz="2400" dirty="0" err="1"/>
              <a:t>productie-orders</a:t>
            </a:r>
            <a:r>
              <a:rPr lang="nl-NL" sz="2400" dirty="0"/>
              <a:t>.</a:t>
            </a:r>
          </a:p>
          <a:p>
            <a:endParaRPr lang="nl-NL" sz="2400" dirty="0"/>
          </a:p>
        </p:txBody>
      </p:sp>
      <p:sp>
        <p:nvSpPr>
          <p:cNvPr id="31746" name="Titel 1"/>
          <p:cNvSpPr>
            <a:spLocks noGrp="1"/>
          </p:cNvSpPr>
          <p:nvPr>
            <p:ph type="title"/>
          </p:nvPr>
        </p:nvSpPr>
        <p:spPr/>
        <p:txBody>
          <a:bodyPr/>
          <a:lstStyle/>
          <a:p>
            <a:r>
              <a:rPr lang="nl-BE" dirty="0"/>
              <a:t>Productieplanning</a:t>
            </a:r>
            <a:endParaRPr lang="nl-N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jdelijke aanduiding voor inhoud 5"/>
          <p:cNvSpPr>
            <a:spLocks noGrp="1"/>
          </p:cNvSpPr>
          <p:nvPr>
            <p:ph idx="1"/>
          </p:nvPr>
        </p:nvSpPr>
        <p:spPr/>
        <p:txBody>
          <a:bodyPr/>
          <a:lstStyle/>
          <a:p>
            <a:r>
              <a:rPr lang="nl-BE" dirty="0"/>
              <a:t>MRP: </a:t>
            </a:r>
            <a:r>
              <a:rPr lang="nl-BE" dirty="0" err="1"/>
              <a:t>Material</a:t>
            </a:r>
            <a:r>
              <a:rPr lang="nl-BE" dirty="0"/>
              <a:t> </a:t>
            </a:r>
            <a:r>
              <a:rPr lang="nl-BE" dirty="0" err="1"/>
              <a:t>Requirements</a:t>
            </a:r>
            <a:r>
              <a:rPr lang="nl-BE" dirty="0"/>
              <a:t> Planning</a:t>
            </a:r>
          </a:p>
          <a:p>
            <a:r>
              <a:rPr lang="en-US" dirty="0" err="1"/>
              <a:t>Processen</a:t>
            </a:r>
            <a:r>
              <a:rPr lang="en-US" dirty="0"/>
              <a:t>:</a:t>
            </a:r>
          </a:p>
          <a:p>
            <a:pPr marL="742950" lvl="1" indent="-285750">
              <a:spcBef>
                <a:spcPct val="20000"/>
              </a:spcBef>
              <a:buFontTx/>
              <a:buChar char="-"/>
            </a:pPr>
            <a:r>
              <a:rPr lang="en-US" sz="2400" dirty="0" err="1"/>
              <a:t>Identificatie</a:t>
            </a:r>
            <a:r>
              <a:rPr lang="en-US" sz="2400" dirty="0"/>
              <a:t> van </a:t>
            </a:r>
            <a:r>
              <a:rPr lang="en-US" sz="2400" dirty="0" err="1"/>
              <a:t>benodigde</a:t>
            </a:r>
            <a:r>
              <a:rPr lang="en-US" sz="2400" dirty="0"/>
              <a:t> </a:t>
            </a:r>
            <a:r>
              <a:rPr lang="en-US" sz="2400" dirty="0" err="1"/>
              <a:t>voorraad</a:t>
            </a:r>
            <a:endParaRPr lang="en-US" sz="2400" dirty="0"/>
          </a:p>
          <a:p>
            <a:pPr marL="742950" lvl="1" indent="-285750">
              <a:spcBef>
                <a:spcPct val="20000"/>
              </a:spcBef>
              <a:buFontTx/>
              <a:buChar char="-"/>
            </a:pPr>
            <a:r>
              <a:rPr lang="en-US" sz="2400" dirty="0" err="1"/>
              <a:t>Berekening</a:t>
            </a:r>
            <a:r>
              <a:rPr lang="en-US" sz="2400" dirty="0"/>
              <a:t> van </a:t>
            </a:r>
            <a:r>
              <a:rPr lang="en-US" sz="2400" dirty="0" err="1"/>
              <a:t>uitleveringstijden</a:t>
            </a:r>
            <a:endParaRPr lang="en-US" sz="2400" dirty="0"/>
          </a:p>
          <a:p>
            <a:pPr marL="742950" lvl="1" indent="-285750">
              <a:spcBef>
                <a:spcPct val="20000"/>
              </a:spcBef>
              <a:buFontTx/>
              <a:buChar char="-"/>
            </a:pPr>
            <a:r>
              <a:rPr lang="en-US" sz="2400" dirty="0" err="1"/>
              <a:t>Bepaling</a:t>
            </a:r>
            <a:r>
              <a:rPr lang="en-US" sz="2400" dirty="0"/>
              <a:t> van </a:t>
            </a:r>
            <a:r>
              <a:rPr lang="en-US" sz="2400" dirty="0" err="1"/>
              <a:t>veilige</a:t>
            </a:r>
            <a:r>
              <a:rPr lang="en-US" sz="2400" dirty="0"/>
              <a:t> </a:t>
            </a:r>
            <a:r>
              <a:rPr lang="en-US" sz="2400" dirty="0" err="1"/>
              <a:t>voorraadniveaus</a:t>
            </a:r>
            <a:endParaRPr lang="en-US" sz="2400" dirty="0"/>
          </a:p>
          <a:p>
            <a:pPr marL="742950" lvl="1" indent="-285750">
              <a:spcBef>
                <a:spcPct val="20000"/>
              </a:spcBef>
              <a:buFontTx/>
              <a:buChar char="-"/>
            </a:pPr>
            <a:r>
              <a:rPr lang="en-US" sz="2400" dirty="0" err="1"/>
              <a:t>Bepaling</a:t>
            </a:r>
            <a:r>
              <a:rPr lang="en-US" sz="2400" dirty="0"/>
              <a:t> van </a:t>
            </a:r>
            <a:r>
              <a:rPr lang="en-US" sz="2400" dirty="0" err="1"/>
              <a:t>kostenbesparende</a:t>
            </a:r>
            <a:r>
              <a:rPr lang="en-US" sz="2400" dirty="0"/>
              <a:t> </a:t>
            </a:r>
            <a:r>
              <a:rPr lang="en-US" sz="2400" dirty="0" err="1"/>
              <a:t>bestelhoeveelheden</a:t>
            </a:r>
            <a:r>
              <a:rPr lang="en-US" sz="2400" dirty="0"/>
              <a:t> </a:t>
            </a:r>
          </a:p>
          <a:p>
            <a:r>
              <a:rPr lang="en-US" dirty="0" err="1"/>
              <a:t>Leidt</a:t>
            </a:r>
            <a:r>
              <a:rPr lang="en-US" dirty="0"/>
              <a:t> tot:</a:t>
            </a:r>
            <a:endParaRPr lang="en-US" sz="2400" dirty="0"/>
          </a:p>
          <a:p>
            <a:pPr marL="742950" lvl="1" indent="-285750">
              <a:spcBef>
                <a:spcPct val="20000"/>
              </a:spcBef>
              <a:buFont typeface="Georgia" pitchFamily="18" charset="0"/>
              <a:buNone/>
            </a:pPr>
            <a:r>
              <a:rPr lang="en-US" sz="2400" dirty="0">
                <a:solidFill>
                  <a:srgbClr val="92D050"/>
                </a:solidFill>
                <a:sym typeface="Wingdings" pitchFamily="2" charset="2"/>
              </a:rPr>
              <a:t> </a:t>
            </a:r>
            <a:r>
              <a:rPr lang="en-US" sz="2400" dirty="0" err="1">
                <a:solidFill>
                  <a:srgbClr val="92D050"/>
                </a:solidFill>
              </a:rPr>
              <a:t>Creatie</a:t>
            </a:r>
            <a:r>
              <a:rPr lang="en-US" sz="2400" dirty="0">
                <a:solidFill>
                  <a:srgbClr val="92D050"/>
                </a:solidFill>
              </a:rPr>
              <a:t> </a:t>
            </a:r>
            <a:r>
              <a:rPr lang="en-US" sz="2400" dirty="0" err="1">
                <a:solidFill>
                  <a:srgbClr val="92D050"/>
                </a:solidFill>
              </a:rPr>
              <a:t>nauwkeurige</a:t>
            </a:r>
            <a:r>
              <a:rPr lang="en-US" sz="2400" dirty="0">
                <a:solidFill>
                  <a:srgbClr val="92D050"/>
                </a:solidFill>
              </a:rPr>
              <a:t> </a:t>
            </a:r>
            <a:r>
              <a:rPr lang="en-US" sz="2400" dirty="0" err="1">
                <a:solidFill>
                  <a:srgbClr val="92D050"/>
                </a:solidFill>
              </a:rPr>
              <a:t>aankooporders</a:t>
            </a:r>
            <a:endParaRPr lang="en-US" sz="2400" dirty="0">
              <a:solidFill>
                <a:srgbClr val="92D050"/>
              </a:solidFill>
            </a:endParaRPr>
          </a:p>
          <a:p>
            <a:pPr marL="742950" lvl="1" indent="-285750">
              <a:spcBef>
                <a:spcPct val="20000"/>
              </a:spcBef>
              <a:buFont typeface="Georgia" pitchFamily="18" charset="0"/>
              <a:buNone/>
            </a:pPr>
            <a:r>
              <a:rPr lang="en-US" sz="2400" dirty="0">
                <a:solidFill>
                  <a:srgbClr val="92D050"/>
                </a:solidFill>
                <a:sym typeface="Wingdings" pitchFamily="2" charset="2"/>
              </a:rPr>
              <a:t> </a:t>
            </a:r>
            <a:r>
              <a:rPr lang="en-US" sz="2400" dirty="0" err="1">
                <a:solidFill>
                  <a:srgbClr val="92D050"/>
                </a:solidFill>
              </a:rPr>
              <a:t>Creatie</a:t>
            </a:r>
            <a:r>
              <a:rPr lang="en-US" sz="2400" dirty="0">
                <a:solidFill>
                  <a:srgbClr val="92D050"/>
                </a:solidFill>
              </a:rPr>
              <a:t> </a:t>
            </a:r>
            <a:r>
              <a:rPr lang="en-US" sz="2400" dirty="0" err="1">
                <a:solidFill>
                  <a:srgbClr val="92D050"/>
                </a:solidFill>
              </a:rPr>
              <a:t>correcte</a:t>
            </a:r>
            <a:r>
              <a:rPr lang="en-US" sz="2400" dirty="0">
                <a:solidFill>
                  <a:srgbClr val="92D050"/>
                </a:solidFill>
              </a:rPr>
              <a:t> </a:t>
            </a:r>
            <a:r>
              <a:rPr lang="en-US" sz="2400" dirty="0" err="1">
                <a:solidFill>
                  <a:srgbClr val="92D050"/>
                </a:solidFill>
              </a:rPr>
              <a:t>productieorders</a:t>
            </a:r>
            <a:endParaRPr lang="en-US" sz="2400" dirty="0">
              <a:solidFill>
                <a:srgbClr val="92D050"/>
              </a:solidFill>
            </a:endParaRPr>
          </a:p>
          <a:p>
            <a:endParaRPr lang="nl-NL" dirty="0"/>
          </a:p>
        </p:txBody>
      </p:sp>
      <p:sp>
        <p:nvSpPr>
          <p:cNvPr id="32770" name="Titel 3"/>
          <p:cNvSpPr>
            <a:spLocks noGrp="1"/>
          </p:cNvSpPr>
          <p:nvPr>
            <p:ph type="title"/>
          </p:nvPr>
        </p:nvSpPr>
        <p:spPr/>
        <p:txBody>
          <a:bodyPr/>
          <a:lstStyle/>
          <a:p>
            <a:r>
              <a:rPr lang="nl-BE"/>
              <a:t>Productieplanning: MRP</a:t>
            </a:r>
            <a:endParaRPr lang="nl-NL"/>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el 1"/>
          <p:cNvSpPr>
            <a:spLocks noGrp="1"/>
          </p:cNvSpPr>
          <p:nvPr>
            <p:ph type="title"/>
          </p:nvPr>
        </p:nvSpPr>
        <p:spPr/>
        <p:txBody>
          <a:bodyPr/>
          <a:lstStyle/>
          <a:p>
            <a:r>
              <a:rPr lang="nl-BE"/>
              <a:t>Productieplanning: MRP</a:t>
            </a:r>
            <a:endParaRPr lang="nl-NL"/>
          </a:p>
        </p:txBody>
      </p:sp>
      <p:grpSp>
        <p:nvGrpSpPr>
          <p:cNvPr id="33795" name="Groep 19"/>
          <p:cNvGrpSpPr>
            <a:grpSpLocks/>
          </p:cNvGrpSpPr>
          <p:nvPr/>
        </p:nvGrpSpPr>
        <p:grpSpPr bwMode="auto">
          <a:xfrm>
            <a:off x="1071563" y="2000250"/>
            <a:ext cx="7000875" cy="3992563"/>
            <a:chOff x="792774" y="596900"/>
            <a:chExt cx="5666392" cy="3635376"/>
          </a:xfrm>
        </p:grpSpPr>
        <p:sp>
          <p:nvSpPr>
            <p:cNvPr id="33796" name="Oval 2"/>
            <p:cNvSpPr>
              <a:spLocks noChangeArrowheads="1"/>
            </p:cNvSpPr>
            <p:nvPr/>
          </p:nvSpPr>
          <p:spPr bwMode="auto">
            <a:xfrm>
              <a:off x="4835770" y="2624139"/>
              <a:ext cx="1623396" cy="1608137"/>
            </a:xfrm>
            <a:prstGeom prst="ellipse">
              <a:avLst/>
            </a:prstGeom>
            <a:solidFill>
              <a:schemeClr val="bg1"/>
            </a:solidFill>
            <a:ln w="12700">
              <a:solidFill>
                <a:srgbClr val="92D050"/>
              </a:solidFill>
              <a:round/>
              <a:headEnd/>
              <a:tailEnd/>
            </a:ln>
          </p:spPr>
          <p:txBody>
            <a:bodyPr wrap="none" anchor="ctr"/>
            <a:lstStyle/>
            <a:p>
              <a:endParaRPr lang="nl-BE" b="1">
                <a:solidFill>
                  <a:srgbClr val="92D050"/>
                </a:solidFill>
              </a:endParaRPr>
            </a:p>
          </p:txBody>
        </p:sp>
        <p:sp>
          <p:nvSpPr>
            <p:cNvPr id="33797" name="Oval 3"/>
            <p:cNvSpPr>
              <a:spLocks noChangeArrowheads="1"/>
            </p:cNvSpPr>
            <p:nvPr/>
          </p:nvSpPr>
          <p:spPr bwMode="auto">
            <a:xfrm>
              <a:off x="792774" y="2624139"/>
              <a:ext cx="1392115" cy="1608137"/>
            </a:xfrm>
            <a:prstGeom prst="ellipse">
              <a:avLst/>
            </a:prstGeom>
            <a:solidFill>
              <a:schemeClr val="bg1"/>
            </a:solidFill>
            <a:ln w="12700">
              <a:solidFill>
                <a:srgbClr val="92D050"/>
              </a:solidFill>
              <a:round/>
              <a:headEnd/>
              <a:tailEnd/>
            </a:ln>
          </p:spPr>
          <p:txBody>
            <a:bodyPr wrap="none" anchor="ctr"/>
            <a:lstStyle/>
            <a:p>
              <a:endParaRPr lang="nl-BE" b="1">
                <a:solidFill>
                  <a:srgbClr val="92D050"/>
                </a:solidFill>
              </a:endParaRPr>
            </a:p>
          </p:txBody>
        </p:sp>
        <p:sp>
          <p:nvSpPr>
            <p:cNvPr id="33798" name="Oval 4"/>
            <p:cNvSpPr>
              <a:spLocks noChangeArrowheads="1"/>
            </p:cNvSpPr>
            <p:nvPr/>
          </p:nvSpPr>
          <p:spPr bwMode="auto">
            <a:xfrm>
              <a:off x="4724400" y="596900"/>
              <a:ext cx="1390650" cy="1608138"/>
            </a:xfrm>
            <a:prstGeom prst="ellipse">
              <a:avLst/>
            </a:prstGeom>
            <a:solidFill>
              <a:schemeClr val="bg1"/>
            </a:solidFill>
            <a:ln w="12700">
              <a:solidFill>
                <a:srgbClr val="92D050"/>
              </a:solidFill>
              <a:round/>
              <a:headEnd/>
              <a:tailEnd/>
            </a:ln>
          </p:spPr>
          <p:txBody>
            <a:bodyPr wrap="none" anchor="ctr"/>
            <a:lstStyle/>
            <a:p>
              <a:endParaRPr lang="nl-BE" b="1">
                <a:solidFill>
                  <a:srgbClr val="92D050"/>
                </a:solidFill>
              </a:endParaRPr>
            </a:p>
          </p:txBody>
        </p:sp>
        <p:sp>
          <p:nvSpPr>
            <p:cNvPr id="33799" name="Oval 5"/>
            <p:cNvSpPr>
              <a:spLocks noChangeArrowheads="1"/>
            </p:cNvSpPr>
            <p:nvPr/>
          </p:nvSpPr>
          <p:spPr bwMode="auto">
            <a:xfrm>
              <a:off x="2700704" y="596900"/>
              <a:ext cx="1393580" cy="1608138"/>
            </a:xfrm>
            <a:prstGeom prst="ellipse">
              <a:avLst/>
            </a:prstGeom>
            <a:solidFill>
              <a:schemeClr val="bg1"/>
            </a:solidFill>
            <a:ln w="12700">
              <a:solidFill>
                <a:srgbClr val="92D050"/>
              </a:solidFill>
              <a:round/>
              <a:headEnd/>
              <a:tailEnd/>
            </a:ln>
          </p:spPr>
          <p:txBody>
            <a:bodyPr wrap="none" anchor="ctr"/>
            <a:lstStyle/>
            <a:p>
              <a:endParaRPr lang="nl-BE" b="1">
                <a:solidFill>
                  <a:srgbClr val="92D050"/>
                </a:solidFill>
              </a:endParaRPr>
            </a:p>
          </p:txBody>
        </p:sp>
        <p:sp>
          <p:nvSpPr>
            <p:cNvPr id="33800" name="Rectangle 6"/>
            <p:cNvSpPr>
              <a:spLocks noChangeArrowheads="1"/>
            </p:cNvSpPr>
            <p:nvPr/>
          </p:nvSpPr>
          <p:spPr bwMode="auto">
            <a:xfrm>
              <a:off x="2533651" y="3028951"/>
              <a:ext cx="1840523" cy="1000125"/>
            </a:xfrm>
            <a:prstGeom prst="rect">
              <a:avLst/>
            </a:prstGeom>
            <a:solidFill>
              <a:schemeClr val="bg1"/>
            </a:solidFill>
            <a:ln w="12700">
              <a:solidFill>
                <a:srgbClr val="92D050"/>
              </a:solidFill>
              <a:miter lim="800000"/>
              <a:headEnd/>
              <a:tailEnd/>
            </a:ln>
          </p:spPr>
          <p:txBody>
            <a:bodyPr wrap="none" anchor="ctr"/>
            <a:lstStyle/>
            <a:p>
              <a:endParaRPr lang="nl-BE" b="1">
                <a:solidFill>
                  <a:srgbClr val="92D050"/>
                </a:solidFill>
              </a:endParaRPr>
            </a:p>
          </p:txBody>
        </p:sp>
        <p:sp>
          <p:nvSpPr>
            <p:cNvPr id="33801" name="Oval 7"/>
            <p:cNvSpPr>
              <a:spLocks noChangeArrowheads="1"/>
            </p:cNvSpPr>
            <p:nvPr/>
          </p:nvSpPr>
          <p:spPr bwMode="auto">
            <a:xfrm>
              <a:off x="857224" y="642918"/>
              <a:ext cx="1392115" cy="1608138"/>
            </a:xfrm>
            <a:prstGeom prst="ellipse">
              <a:avLst/>
            </a:prstGeom>
            <a:solidFill>
              <a:schemeClr val="bg1"/>
            </a:solidFill>
            <a:ln w="12700">
              <a:solidFill>
                <a:srgbClr val="92D050"/>
              </a:solidFill>
              <a:round/>
              <a:headEnd/>
              <a:tailEnd/>
            </a:ln>
          </p:spPr>
          <p:txBody>
            <a:bodyPr wrap="none" anchor="ctr"/>
            <a:lstStyle/>
            <a:p>
              <a:endParaRPr lang="nl-BE" b="1">
                <a:solidFill>
                  <a:srgbClr val="92D050"/>
                </a:solidFill>
              </a:endParaRPr>
            </a:p>
          </p:txBody>
        </p:sp>
        <p:sp>
          <p:nvSpPr>
            <p:cNvPr id="33802" name="Rectangle 8"/>
            <p:cNvSpPr>
              <a:spLocks noChangeArrowheads="1"/>
            </p:cNvSpPr>
            <p:nvPr/>
          </p:nvSpPr>
          <p:spPr bwMode="auto">
            <a:xfrm>
              <a:off x="5004289" y="3195638"/>
              <a:ext cx="1414215" cy="586173"/>
            </a:xfrm>
            <a:prstGeom prst="rect">
              <a:avLst/>
            </a:prstGeom>
            <a:noFill/>
            <a:ln w="12700" cmpd="dbl">
              <a:no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lang="nl-BE" b="1">
                  <a:solidFill>
                    <a:srgbClr val="92D050"/>
                  </a:solidFill>
                </a:rPr>
                <a:t>BOM/Stuklijst/</a:t>
              </a:r>
            </a:p>
            <a:p>
              <a:r>
                <a:rPr lang="nl-BE" b="1">
                  <a:solidFill>
                    <a:srgbClr val="92D050"/>
                  </a:solidFill>
                </a:rPr>
                <a:t>Receptuur</a:t>
              </a:r>
            </a:p>
          </p:txBody>
        </p:sp>
        <p:sp>
          <p:nvSpPr>
            <p:cNvPr id="33803" name="Rectangle 9"/>
            <p:cNvSpPr>
              <a:spLocks noChangeArrowheads="1"/>
            </p:cNvSpPr>
            <p:nvPr/>
          </p:nvSpPr>
          <p:spPr bwMode="auto">
            <a:xfrm>
              <a:off x="4907574" y="1074739"/>
              <a:ext cx="1258522" cy="586173"/>
            </a:xfrm>
            <a:prstGeom prst="rect">
              <a:avLst/>
            </a:prstGeom>
            <a:noFill/>
            <a:ln w="12700" cmpd="dbl">
              <a:no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lang="nl-BE" b="1">
                  <a:solidFill>
                    <a:srgbClr val="92D050"/>
                  </a:solidFill>
                </a:rPr>
                <a:t>Externe</a:t>
              </a:r>
            </a:p>
            <a:p>
              <a:r>
                <a:rPr lang="nl-BE" b="1">
                  <a:solidFill>
                    <a:srgbClr val="92D050"/>
                  </a:solidFill>
                </a:rPr>
                <a:t>Bestellingen</a:t>
              </a:r>
            </a:p>
          </p:txBody>
        </p:sp>
        <p:sp>
          <p:nvSpPr>
            <p:cNvPr id="33804" name="Rectangle 10"/>
            <p:cNvSpPr>
              <a:spLocks noChangeArrowheads="1"/>
            </p:cNvSpPr>
            <p:nvPr/>
          </p:nvSpPr>
          <p:spPr bwMode="auto">
            <a:xfrm>
              <a:off x="2940468" y="1001713"/>
              <a:ext cx="1009412" cy="838391"/>
            </a:xfrm>
            <a:prstGeom prst="rect">
              <a:avLst/>
            </a:prstGeom>
            <a:noFill/>
            <a:ln w="12700" cmpd="dbl">
              <a:no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lang="nl-BE" b="1" dirty="0">
                  <a:solidFill>
                    <a:srgbClr val="92D050"/>
                  </a:solidFill>
                </a:rPr>
                <a:t>Hoofd</a:t>
              </a:r>
            </a:p>
            <a:p>
              <a:r>
                <a:rPr lang="nl-BE" b="1" dirty="0">
                  <a:solidFill>
                    <a:srgbClr val="92D050"/>
                  </a:solidFill>
                </a:rPr>
                <a:t>Productie</a:t>
              </a:r>
            </a:p>
            <a:p>
              <a:r>
                <a:rPr lang="nl-BE" b="1" dirty="0">
                  <a:solidFill>
                    <a:srgbClr val="92D050"/>
                  </a:solidFill>
                </a:rPr>
                <a:t>Schema</a:t>
              </a:r>
            </a:p>
          </p:txBody>
        </p:sp>
        <p:sp>
          <p:nvSpPr>
            <p:cNvPr id="33805" name="Rectangle 11"/>
            <p:cNvSpPr>
              <a:spLocks noChangeArrowheads="1"/>
            </p:cNvSpPr>
            <p:nvPr/>
          </p:nvSpPr>
          <p:spPr bwMode="auto">
            <a:xfrm>
              <a:off x="886712" y="1006475"/>
              <a:ext cx="1476492" cy="838391"/>
            </a:xfrm>
            <a:prstGeom prst="rect">
              <a:avLst/>
            </a:prstGeom>
            <a:noFill/>
            <a:ln w="12700" cmpd="dbl">
              <a:no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lang="nl-BE" b="1" dirty="0">
                  <a:solidFill>
                    <a:srgbClr val="92D050"/>
                  </a:solidFill>
                </a:rPr>
                <a:t>Prognose</a:t>
              </a:r>
            </a:p>
            <a:p>
              <a:r>
                <a:rPr lang="nl-BE" b="1" dirty="0">
                  <a:solidFill>
                    <a:srgbClr val="92D050"/>
                  </a:solidFill>
                </a:rPr>
                <a:t>Onafhankelijke</a:t>
              </a:r>
            </a:p>
            <a:p>
              <a:r>
                <a:rPr lang="nl-BE" b="1" dirty="0">
                  <a:solidFill>
                    <a:srgbClr val="92D050"/>
                  </a:solidFill>
                </a:rPr>
                <a:t>Vraag</a:t>
              </a:r>
            </a:p>
          </p:txBody>
        </p:sp>
        <p:sp>
          <p:nvSpPr>
            <p:cNvPr id="33806" name="Rectangle 12"/>
            <p:cNvSpPr>
              <a:spLocks noChangeArrowheads="1"/>
            </p:cNvSpPr>
            <p:nvPr/>
          </p:nvSpPr>
          <p:spPr bwMode="auto">
            <a:xfrm>
              <a:off x="990600" y="3155950"/>
              <a:ext cx="954038" cy="586173"/>
            </a:xfrm>
            <a:prstGeom prst="rect">
              <a:avLst/>
            </a:prstGeom>
            <a:noFill/>
            <a:ln w="12700" cmpd="dbl">
              <a:no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lang="nl-BE" b="1">
                  <a:solidFill>
                    <a:srgbClr val="92D050"/>
                  </a:solidFill>
                </a:rPr>
                <a:t>Voorraad</a:t>
              </a:r>
            </a:p>
            <a:p>
              <a:r>
                <a:rPr lang="nl-BE" b="1">
                  <a:solidFill>
                    <a:srgbClr val="92D050"/>
                  </a:solidFill>
                </a:rPr>
                <a:t>posities</a:t>
              </a:r>
            </a:p>
          </p:txBody>
        </p:sp>
        <p:sp>
          <p:nvSpPr>
            <p:cNvPr id="33807" name="Rectangle 13"/>
            <p:cNvSpPr>
              <a:spLocks noChangeArrowheads="1"/>
            </p:cNvSpPr>
            <p:nvPr/>
          </p:nvSpPr>
          <p:spPr bwMode="auto">
            <a:xfrm>
              <a:off x="2639158" y="3352801"/>
              <a:ext cx="1508929" cy="361979"/>
            </a:xfrm>
            <a:prstGeom prst="rect">
              <a:avLst/>
            </a:prstGeom>
            <a:noFill/>
            <a:ln w="12700" cmpd="dbl">
              <a:no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p>
              <a:r>
                <a:rPr lang="nl-BE" sz="2000" b="1">
                  <a:solidFill>
                    <a:srgbClr val="92D050"/>
                  </a:solidFill>
                </a:rPr>
                <a:t>MRP-systeem</a:t>
              </a:r>
            </a:p>
          </p:txBody>
        </p:sp>
        <p:sp>
          <p:nvSpPr>
            <p:cNvPr id="33808" name="Line 14"/>
            <p:cNvSpPr>
              <a:spLocks noChangeShapeType="1"/>
            </p:cNvSpPr>
            <p:nvPr/>
          </p:nvSpPr>
          <p:spPr bwMode="auto">
            <a:xfrm>
              <a:off x="2184889" y="1840104"/>
              <a:ext cx="679939" cy="1182496"/>
            </a:xfrm>
            <a:prstGeom prst="line">
              <a:avLst/>
            </a:prstGeom>
            <a:noFill/>
            <a:ln w="25400">
              <a:solidFill>
                <a:srgbClr val="92D050"/>
              </a:solidFill>
              <a:round/>
              <a:headEnd/>
              <a:tailEnd type="triangle" w="med" len="med"/>
            </a:ln>
            <a:extLst>
              <a:ext uri="{909E8E84-426E-40DD-AFC4-6F175D3DCCD1}">
                <a14:hiddenFill xmlns:a14="http://schemas.microsoft.com/office/drawing/2010/main">
                  <a:noFill/>
                </a14:hiddenFill>
              </a:ext>
            </a:extLst>
          </p:spPr>
          <p:txBody>
            <a:bodyPr/>
            <a:lstStyle/>
            <a:p>
              <a:endParaRPr lang="nl-BE" b="1">
                <a:solidFill>
                  <a:srgbClr val="92D050"/>
                </a:solidFill>
              </a:endParaRPr>
            </a:p>
          </p:txBody>
        </p:sp>
        <p:sp>
          <p:nvSpPr>
            <p:cNvPr id="33809" name="Line 15"/>
            <p:cNvSpPr>
              <a:spLocks noChangeShapeType="1"/>
            </p:cNvSpPr>
            <p:nvPr/>
          </p:nvSpPr>
          <p:spPr bwMode="auto">
            <a:xfrm>
              <a:off x="3426069" y="2211388"/>
              <a:ext cx="0" cy="811212"/>
            </a:xfrm>
            <a:prstGeom prst="line">
              <a:avLst/>
            </a:prstGeom>
            <a:noFill/>
            <a:ln w="25400">
              <a:solidFill>
                <a:srgbClr val="92D050"/>
              </a:solidFill>
              <a:round/>
              <a:headEnd/>
              <a:tailEnd type="triangle" w="med" len="med"/>
            </a:ln>
            <a:extLst>
              <a:ext uri="{909E8E84-426E-40DD-AFC4-6F175D3DCCD1}">
                <a14:hiddenFill xmlns:a14="http://schemas.microsoft.com/office/drawing/2010/main">
                  <a:noFill/>
                </a14:hiddenFill>
              </a:ext>
            </a:extLst>
          </p:spPr>
          <p:txBody>
            <a:bodyPr/>
            <a:lstStyle/>
            <a:p>
              <a:endParaRPr lang="nl-BE" b="1">
                <a:solidFill>
                  <a:srgbClr val="92D050"/>
                </a:solidFill>
              </a:endParaRPr>
            </a:p>
          </p:txBody>
        </p:sp>
        <p:sp>
          <p:nvSpPr>
            <p:cNvPr id="33810" name="Line 16"/>
            <p:cNvSpPr>
              <a:spLocks noChangeShapeType="1"/>
            </p:cNvSpPr>
            <p:nvPr/>
          </p:nvSpPr>
          <p:spPr bwMode="auto">
            <a:xfrm flipH="1">
              <a:off x="4042997" y="2009776"/>
              <a:ext cx="953965" cy="1012825"/>
            </a:xfrm>
            <a:prstGeom prst="line">
              <a:avLst/>
            </a:prstGeom>
            <a:noFill/>
            <a:ln w="25400">
              <a:solidFill>
                <a:srgbClr val="92D050"/>
              </a:solidFill>
              <a:round/>
              <a:headEnd/>
              <a:tailEnd type="triangle" w="med" len="med"/>
            </a:ln>
            <a:extLst>
              <a:ext uri="{909E8E84-426E-40DD-AFC4-6F175D3DCCD1}">
                <a14:hiddenFill xmlns:a14="http://schemas.microsoft.com/office/drawing/2010/main">
                  <a:noFill/>
                </a14:hiddenFill>
              </a:ext>
            </a:extLst>
          </p:spPr>
          <p:txBody>
            <a:bodyPr/>
            <a:lstStyle/>
            <a:p>
              <a:endParaRPr lang="nl-BE" b="1">
                <a:solidFill>
                  <a:srgbClr val="92D050"/>
                </a:solidFill>
              </a:endParaRPr>
            </a:p>
          </p:txBody>
        </p:sp>
        <p:sp>
          <p:nvSpPr>
            <p:cNvPr id="33811" name="Line 17"/>
            <p:cNvSpPr>
              <a:spLocks noChangeShapeType="1"/>
            </p:cNvSpPr>
            <p:nvPr/>
          </p:nvSpPr>
          <p:spPr bwMode="auto">
            <a:xfrm flipH="1">
              <a:off x="4380035" y="3495675"/>
              <a:ext cx="449873" cy="0"/>
            </a:xfrm>
            <a:prstGeom prst="line">
              <a:avLst/>
            </a:prstGeom>
            <a:noFill/>
            <a:ln w="25400">
              <a:solidFill>
                <a:srgbClr val="92D050"/>
              </a:solidFill>
              <a:round/>
              <a:headEnd/>
              <a:tailEnd type="triangle" w="med" len="med"/>
            </a:ln>
            <a:extLst>
              <a:ext uri="{909E8E84-426E-40DD-AFC4-6F175D3DCCD1}">
                <a14:hiddenFill xmlns:a14="http://schemas.microsoft.com/office/drawing/2010/main">
                  <a:noFill/>
                </a14:hiddenFill>
              </a:ext>
            </a:extLst>
          </p:spPr>
          <p:txBody>
            <a:bodyPr/>
            <a:lstStyle/>
            <a:p>
              <a:endParaRPr lang="nl-BE" b="1">
                <a:solidFill>
                  <a:srgbClr val="92D050"/>
                </a:solidFill>
              </a:endParaRPr>
            </a:p>
          </p:txBody>
        </p:sp>
        <p:sp>
          <p:nvSpPr>
            <p:cNvPr id="33812" name="Line 18"/>
            <p:cNvSpPr>
              <a:spLocks noChangeShapeType="1"/>
            </p:cNvSpPr>
            <p:nvPr/>
          </p:nvSpPr>
          <p:spPr bwMode="auto">
            <a:xfrm>
              <a:off x="2190751" y="3427413"/>
              <a:ext cx="337038" cy="0"/>
            </a:xfrm>
            <a:prstGeom prst="line">
              <a:avLst/>
            </a:prstGeom>
            <a:noFill/>
            <a:ln w="25400">
              <a:solidFill>
                <a:srgbClr val="92D050"/>
              </a:solidFill>
              <a:round/>
              <a:headEnd/>
              <a:tailEnd type="triangle" w="med" len="med"/>
            </a:ln>
            <a:extLst>
              <a:ext uri="{909E8E84-426E-40DD-AFC4-6F175D3DCCD1}">
                <a14:hiddenFill xmlns:a14="http://schemas.microsoft.com/office/drawing/2010/main">
                  <a:noFill/>
                </a14:hiddenFill>
              </a:ext>
            </a:extLst>
          </p:spPr>
          <p:txBody>
            <a:bodyPr/>
            <a:lstStyle/>
            <a:p>
              <a:endParaRPr lang="nl-BE" b="1">
                <a:solidFill>
                  <a:srgbClr val="92D050"/>
                </a:solidFil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jdelijke aanduiding voor inhoud 31"/>
          <p:cNvSpPr>
            <a:spLocks noGrp="1"/>
          </p:cNvSpPr>
          <p:nvPr>
            <p:ph idx="1"/>
          </p:nvPr>
        </p:nvSpPr>
        <p:spPr/>
        <p:txBody>
          <a:bodyPr/>
          <a:lstStyle/>
          <a:p>
            <a:endParaRPr lang="nl-NL"/>
          </a:p>
        </p:txBody>
      </p:sp>
      <p:sp>
        <p:nvSpPr>
          <p:cNvPr id="34818" name="Titel 1"/>
          <p:cNvSpPr>
            <a:spLocks noGrp="1"/>
          </p:cNvSpPr>
          <p:nvPr>
            <p:ph type="title"/>
          </p:nvPr>
        </p:nvSpPr>
        <p:spPr>
          <a:xfrm>
            <a:off x="1214438" y="214313"/>
            <a:ext cx="7643812" cy="1066800"/>
          </a:xfrm>
        </p:spPr>
        <p:txBody>
          <a:bodyPr/>
          <a:lstStyle/>
          <a:p>
            <a:pPr eaLnBrk="1" hangingPunct="1"/>
            <a:r>
              <a:rPr lang="nl-BE" sz="3600"/>
              <a:t>Voorbeeld BOM met leadtimes</a:t>
            </a:r>
          </a:p>
        </p:txBody>
      </p:sp>
      <p:sp>
        <p:nvSpPr>
          <p:cNvPr id="3482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nl-BE"/>
          </a:p>
        </p:txBody>
      </p:sp>
      <p:sp>
        <p:nvSpPr>
          <p:cNvPr id="34821" name="Rectangle 4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nl-BE"/>
          </a:p>
        </p:txBody>
      </p:sp>
      <p:grpSp>
        <p:nvGrpSpPr>
          <p:cNvPr id="34822" name="Group 22"/>
          <p:cNvGrpSpPr>
            <a:grpSpLocks noChangeAspect="1"/>
          </p:cNvGrpSpPr>
          <p:nvPr/>
        </p:nvGrpSpPr>
        <p:grpSpPr bwMode="auto">
          <a:xfrm>
            <a:off x="1143000" y="1643063"/>
            <a:ext cx="6794500" cy="4227512"/>
            <a:chOff x="2274" y="6926"/>
            <a:chExt cx="10930" cy="6802"/>
          </a:xfrm>
        </p:grpSpPr>
        <p:sp>
          <p:nvSpPr>
            <p:cNvPr id="34823" name="AutoShape 48"/>
            <p:cNvSpPr>
              <a:spLocks noChangeAspect="1" noChangeArrowheads="1" noTextEdit="1"/>
            </p:cNvSpPr>
            <p:nvPr/>
          </p:nvSpPr>
          <p:spPr bwMode="auto">
            <a:xfrm>
              <a:off x="2274" y="6926"/>
              <a:ext cx="10930" cy="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p>
          </p:txBody>
        </p:sp>
        <p:sp>
          <p:nvSpPr>
            <p:cNvPr id="34824" name="Rectangle 47"/>
            <p:cNvSpPr>
              <a:spLocks noChangeArrowheads="1"/>
            </p:cNvSpPr>
            <p:nvPr/>
          </p:nvSpPr>
          <p:spPr bwMode="auto">
            <a:xfrm>
              <a:off x="6084" y="6926"/>
              <a:ext cx="2268" cy="1088"/>
            </a:xfrm>
            <a:prstGeom prst="rect">
              <a:avLst/>
            </a:prstGeom>
            <a:solidFill>
              <a:srgbClr val="BBE0E3"/>
            </a:solidFill>
            <a:ln w="9525">
              <a:solidFill>
                <a:srgbClr val="000000"/>
              </a:solidFill>
              <a:miter lim="800000"/>
              <a:headEnd/>
              <a:tailEnd/>
            </a:ln>
          </p:spPr>
          <p:txBody>
            <a:bodyPr lIns="60350" tIns="30175" rIns="60350" bIns="30175" anchor="ctr"/>
            <a:lstStyle/>
            <a:p>
              <a:pPr algn="ctr"/>
              <a:r>
                <a:rPr lang="en-US" sz="1200">
                  <a:solidFill>
                    <a:srgbClr val="000000"/>
                  </a:solidFill>
                  <a:cs typeface="Times New Roman" pitchFamily="18" charset="0"/>
                </a:rPr>
                <a:t>Motorfiets</a:t>
              </a:r>
              <a:endParaRPr lang="en-US"/>
            </a:p>
          </p:txBody>
        </p:sp>
        <p:sp>
          <p:nvSpPr>
            <p:cNvPr id="34825" name="Rectangle 46"/>
            <p:cNvSpPr>
              <a:spLocks noChangeArrowheads="1"/>
            </p:cNvSpPr>
            <p:nvPr/>
          </p:nvSpPr>
          <p:spPr bwMode="auto">
            <a:xfrm>
              <a:off x="9802" y="9102"/>
              <a:ext cx="2268" cy="1088"/>
            </a:xfrm>
            <a:prstGeom prst="rect">
              <a:avLst/>
            </a:prstGeom>
            <a:solidFill>
              <a:srgbClr val="BBE0E3"/>
            </a:solidFill>
            <a:ln w="9525">
              <a:solidFill>
                <a:srgbClr val="000000"/>
              </a:solidFill>
              <a:miter lim="800000"/>
              <a:headEnd/>
              <a:tailEnd/>
            </a:ln>
          </p:spPr>
          <p:txBody>
            <a:bodyPr lIns="60350" tIns="30175" rIns="60350" bIns="30175" anchor="ctr"/>
            <a:lstStyle/>
            <a:p>
              <a:pPr algn="ctr"/>
              <a:r>
                <a:rPr lang="en-US" sz="1200">
                  <a:solidFill>
                    <a:srgbClr val="000000"/>
                  </a:solidFill>
                  <a:cs typeface="Times New Roman" pitchFamily="18" charset="0"/>
                </a:rPr>
                <a:t>Wielen (2)</a:t>
              </a:r>
              <a:endParaRPr lang="en-US"/>
            </a:p>
          </p:txBody>
        </p:sp>
        <p:sp>
          <p:nvSpPr>
            <p:cNvPr id="34826" name="Rectangle 45"/>
            <p:cNvSpPr>
              <a:spLocks noChangeArrowheads="1"/>
            </p:cNvSpPr>
            <p:nvPr/>
          </p:nvSpPr>
          <p:spPr bwMode="auto">
            <a:xfrm>
              <a:off x="6628" y="9102"/>
              <a:ext cx="2268" cy="1088"/>
            </a:xfrm>
            <a:prstGeom prst="rect">
              <a:avLst/>
            </a:prstGeom>
            <a:solidFill>
              <a:srgbClr val="BBE0E3"/>
            </a:solidFill>
            <a:ln w="9525">
              <a:solidFill>
                <a:srgbClr val="000000"/>
              </a:solidFill>
              <a:miter lim="800000"/>
              <a:headEnd/>
              <a:tailEnd/>
            </a:ln>
          </p:spPr>
          <p:txBody>
            <a:bodyPr lIns="60350" tIns="30175" rIns="60350" bIns="30175" anchor="ctr"/>
            <a:lstStyle/>
            <a:p>
              <a:pPr algn="ctr"/>
              <a:r>
                <a:rPr lang="en-US" sz="1200" dirty="0">
                  <a:solidFill>
                    <a:srgbClr val="000000"/>
                  </a:solidFill>
                  <a:cs typeface="Times New Roman" pitchFamily="18" charset="0"/>
                </a:rPr>
                <a:t>Frame</a:t>
              </a:r>
              <a:endParaRPr lang="en-US" dirty="0"/>
            </a:p>
          </p:txBody>
        </p:sp>
        <p:sp>
          <p:nvSpPr>
            <p:cNvPr id="34827" name="Rectangle 44"/>
            <p:cNvSpPr>
              <a:spLocks noChangeArrowheads="1"/>
            </p:cNvSpPr>
            <p:nvPr/>
          </p:nvSpPr>
          <p:spPr bwMode="auto">
            <a:xfrm>
              <a:off x="3452" y="9102"/>
              <a:ext cx="2268" cy="1088"/>
            </a:xfrm>
            <a:prstGeom prst="rect">
              <a:avLst/>
            </a:prstGeom>
            <a:solidFill>
              <a:srgbClr val="BBE0E3"/>
            </a:solidFill>
            <a:ln w="9525">
              <a:solidFill>
                <a:srgbClr val="000000"/>
              </a:solidFill>
              <a:miter lim="800000"/>
              <a:headEnd/>
              <a:tailEnd/>
            </a:ln>
          </p:spPr>
          <p:txBody>
            <a:bodyPr lIns="60350" tIns="30175" rIns="60350" bIns="30175" anchor="ctr"/>
            <a:lstStyle/>
            <a:p>
              <a:pPr algn="ctr"/>
              <a:r>
                <a:rPr lang="en-US" sz="1200">
                  <a:solidFill>
                    <a:srgbClr val="000000"/>
                  </a:solidFill>
                  <a:cs typeface="Times New Roman" pitchFamily="18" charset="0"/>
                </a:rPr>
                <a:t>Motor</a:t>
              </a:r>
              <a:endParaRPr lang="en-US"/>
            </a:p>
          </p:txBody>
        </p:sp>
        <p:sp>
          <p:nvSpPr>
            <p:cNvPr id="34828" name="Rectangle 43"/>
            <p:cNvSpPr>
              <a:spLocks noChangeArrowheads="1"/>
            </p:cNvSpPr>
            <p:nvPr/>
          </p:nvSpPr>
          <p:spPr bwMode="auto">
            <a:xfrm>
              <a:off x="5630" y="11188"/>
              <a:ext cx="2268" cy="1088"/>
            </a:xfrm>
            <a:prstGeom prst="rect">
              <a:avLst/>
            </a:prstGeom>
            <a:solidFill>
              <a:srgbClr val="BBE0E3"/>
            </a:solidFill>
            <a:ln w="9525">
              <a:solidFill>
                <a:srgbClr val="000000"/>
              </a:solidFill>
              <a:miter lim="800000"/>
              <a:headEnd/>
              <a:tailEnd/>
            </a:ln>
          </p:spPr>
          <p:txBody>
            <a:bodyPr lIns="60350" tIns="30175" rIns="60350" bIns="30175" anchor="ctr"/>
            <a:lstStyle/>
            <a:p>
              <a:pPr algn="ctr"/>
              <a:r>
                <a:rPr lang="en-US" sz="1200">
                  <a:solidFill>
                    <a:srgbClr val="000000"/>
                  </a:solidFill>
                  <a:cs typeface="Times New Roman" pitchFamily="18" charset="0"/>
                </a:rPr>
                <a:t>Transmissie</a:t>
              </a:r>
              <a:endParaRPr lang="en-US"/>
            </a:p>
          </p:txBody>
        </p:sp>
        <p:sp>
          <p:nvSpPr>
            <p:cNvPr id="34829" name="Rectangle 42"/>
            <p:cNvSpPr>
              <a:spLocks noChangeArrowheads="1"/>
            </p:cNvSpPr>
            <p:nvPr/>
          </p:nvSpPr>
          <p:spPr bwMode="auto">
            <a:xfrm>
              <a:off x="2274" y="11188"/>
              <a:ext cx="2268" cy="1088"/>
            </a:xfrm>
            <a:prstGeom prst="rect">
              <a:avLst/>
            </a:prstGeom>
            <a:solidFill>
              <a:srgbClr val="BBE0E3"/>
            </a:solidFill>
            <a:ln w="9525">
              <a:solidFill>
                <a:srgbClr val="000000"/>
              </a:solidFill>
              <a:miter lim="800000"/>
              <a:headEnd/>
              <a:tailEnd/>
            </a:ln>
          </p:spPr>
          <p:txBody>
            <a:bodyPr lIns="60350" tIns="30175" rIns="60350" bIns="30175" anchor="ctr"/>
            <a:lstStyle/>
            <a:p>
              <a:pPr algn="ctr"/>
              <a:r>
                <a:rPr lang="en-US" sz="1200">
                  <a:solidFill>
                    <a:srgbClr val="000000"/>
                  </a:solidFill>
                  <a:cs typeface="Times New Roman" pitchFamily="18" charset="0"/>
                </a:rPr>
                <a:t>Motorblok</a:t>
              </a:r>
              <a:endParaRPr lang="en-US"/>
            </a:p>
          </p:txBody>
        </p:sp>
        <p:sp>
          <p:nvSpPr>
            <p:cNvPr id="34830" name="Line 41"/>
            <p:cNvSpPr>
              <a:spLocks noChangeShapeType="1"/>
            </p:cNvSpPr>
            <p:nvPr/>
          </p:nvSpPr>
          <p:spPr bwMode="auto">
            <a:xfrm flipH="1">
              <a:off x="4722" y="8014"/>
              <a:ext cx="2450"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34831" name="Line 40"/>
            <p:cNvSpPr>
              <a:spLocks noChangeShapeType="1"/>
            </p:cNvSpPr>
            <p:nvPr/>
          </p:nvSpPr>
          <p:spPr bwMode="auto">
            <a:xfrm>
              <a:off x="7172" y="8014"/>
              <a:ext cx="544"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34832" name="Line 39"/>
            <p:cNvSpPr>
              <a:spLocks noChangeShapeType="1"/>
            </p:cNvSpPr>
            <p:nvPr/>
          </p:nvSpPr>
          <p:spPr bwMode="auto">
            <a:xfrm>
              <a:off x="7172" y="8014"/>
              <a:ext cx="3628"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34833" name="Line 38"/>
            <p:cNvSpPr>
              <a:spLocks noChangeShapeType="1"/>
            </p:cNvSpPr>
            <p:nvPr/>
          </p:nvSpPr>
          <p:spPr bwMode="auto">
            <a:xfrm flipH="1">
              <a:off x="3452" y="10190"/>
              <a:ext cx="1090" cy="9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34834" name="Line 37"/>
            <p:cNvSpPr>
              <a:spLocks noChangeShapeType="1"/>
            </p:cNvSpPr>
            <p:nvPr/>
          </p:nvSpPr>
          <p:spPr bwMode="auto">
            <a:xfrm>
              <a:off x="4542" y="10190"/>
              <a:ext cx="2266" cy="9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34835" name="Rectangle 36"/>
            <p:cNvSpPr>
              <a:spLocks noChangeArrowheads="1"/>
            </p:cNvSpPr>
            <p:nvPr/>
          </p:nvSpPr>
          <p:spPr bwMode="auto">
            <a:xfrm>
              <a:off x="3270" y="12912"/>
              <a:ext cx="2450" cy="816"/>
            </a:xfrm>
            <a:prstGeom prst="rect">
              <a:avLst/>
            </a:prstGeom>
            <a:solidFill>
              <a:srgbClr val="FFFF00"/>
            </a:solidFill>
            <a:ln w="9525">
              <a:solidFill>
                <a:srgbClr val="000000"/>
              </a:solidFill>
              <a:miter lim="800000"/>
              <a:headEnd/>
              <a:tailEnd/>
            </a:ln>
          </p:spPr>
          <p:txBody>
            <a:bodyPr lIns="60350" tIns="30175" rIns="60350" bIns="30175" anchor="ctr"/>
            <a:lstStyle/>
            <a:p>
              <a:pPr algn="ctr"/>
              <a:r>
                <a:rPr lang="en-US" sz="1200">
                  <a:solidFill>
                    <a:srgbClr val="000000"/>
                  </a:solidFill>
                  <a:cs typeface="Times New Roman" pitchFamily="18" charset="0"/>
                </a:rPr>
                <a:t>Schroef type X (12)</a:t>
              </a:r>
              <a:endParaRPr lang="en-US"/>
            </a:p>
          </p:txBody>
        </p:sp>
        <p:sp>
          <p:nvSpPr>
            <p:cNvPr id="34836" name="Rectangle 35"/>
            <p:cNvSpPr>
              <a:spLocks noChangeArrowheads="1"/>
            </p:cNvSpPr>
            <p:nvPr/>
          </p:nvSpPr>
          <p:spPr bwMode="auto">
            <a:xfrm>
              <a:off x="8080" y="11280"/>
              <a:ext cx="2450" cy="816"/>
            </a:xfrm>
            <a:prstGeom prst="rect">
              <a:avLst/>
            </a:prstGeom>
            <a:solidFill>
              <a:srgbClr val="FFFF00"/>
            </a:solidFill>
            <a:ln w="9525">
              <a:solidFill>
                <a:srgbClr val="000000"/>
              </a:solidFill>
              <a:miter lim="800000"/>
              <a:headEnd/>
              <a:tailEnd/>
            </a:ln>
          </p:spPr>
          <p:txBody>
            <a:bodyPr lIns="60350" tIns="30175" rIns="60350" bIns="30175" anchor="ctr"/>
            <a:lstStyle/>
            <a:p>
              <a:pPr algn="ctr"/>
              <a:r>
                <a:rPr lang="en-US" sz="1200">
                  <a:solidFill>
                    <a:srgbClr val="000000"/>
                  </a:solidFill>
                  <a:cs typeface="Times New Roman" pitchFamily="18" charset="0"/>
                </a:rPr>
                <a:t>Schroef type X (8)</a:t>
              </a:r>
              <a:endParaRPr lang="en-US"/>
            </a:p>
          </p:txBody>
        </p:sp>
        <p:sp>
          <p:nvSpPr>
            <p:cNvPr id="34837" name="Rectangle 34"/>
            <p:cNvSpPr>
              <a:spLocks noChangeArrowheads="1"/>
            </p:cNvSpPr>
            <p:nvPr/>
          </p:nvSpPr>
          <p:spPr bwMode="auto">
            <a:xfrm>
              <a:off x="10754" y="11280"/>
              <a:ext cx="2450" cy="816"/>
            </a:xfrm>
            <a:prstGeom prst="rect">
              <a:avLst/>
            </a:prstGeom>
            <a:solidFill>
              <a:srgbClr val="FFFF00"/>
            </a:solidFill>
            <a:ln w="9525">
              <a:solidFill>
                <a:srgbClr val="000000"/>
              </a:solidFill>
              <a:miter lim="800000"/>
              <a:headEnd/>
              <a:tailEnd/>
            </a:ln>
          </p:spPr>
          <p:txBody>
            <a:bodyPr lIns="60350" tIns="30175" rIns="60350" bIns="30175" anchor="ctr"/>
            <a:lstStyle/>
            <a:p>
              <a:pPr algn="ctr"/>
              <a:r>
                <a:rPr lang="en-US" sz="1200">
                  <a:solidFill>
                    <a:srgbClr val="000000"/>
                  </a:solidFill>
                  <a:cs typeface="Times New Roman" pitchFamily="18" charset="0"/>
                </a:rPr>
                <a:t>Schroef type X (12)</a:t>
              </a:r>
              <a:endParaRPr lang="en-US"/>
            </a:p>
          </p:txBody>
        </p:sp>
        <p:sp>
          <p:nvSpPr>
            <p:cNvPr id="34838" name="Line 33"/>
            <p:cNvSpPr>
              <a:spLocks noChangeShapeType="1"/>
            </p:cNvSpPr>
            <p:nvPr/>
          </p:nvSpPr>
          <p:spPr bwMode="auto">
            <a:xfrm>
              <a:off x="3362" y="12278"/>
              <a:ext cx="1180" cy="63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34839" name="Line 32"/>
            <p:cNvSpPr>
              <a:spLocks noChangeShapeType="1"/>
            </p:cNvSpPr>
            <p:nvPr/>
          </p:nvSpPr>
          <p:spPr bwMode="auto">
            <a:xfrm>
              <a:off x="7898" y="10190"/>
              <a:ext cx="1360" cy="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34840" name="Line 31"/>
            <p:cNvSpPr>
              <a:spLocks noChangeShapeType="1"/>
            </p:cNvSpPr>
            <p:nvPr/>
          </p:nvSpPr>
          <p:spPr bwMode="auto">
            <a:xfrm>
              <a:off x="10892" y="10190"/>
              <a:ext cx="906" cy="10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34841" name="Text Box 30"/>
            <p:cNvSpPr txBox="1">
              <a:spLocks noChangeArrowheads="1"/>
            </p:cNvSpPr>
            <p:nvPr/>
          </p:nvSpPr>
          <p:spPr bwMode="auto">
            <a:xfrm>
              <a:off x="5176" y="8376"/>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cs typeface="Times New Roman" pitchFamily="18" charset="0"/>
                </a:rPr>
                <a:t>3</a:t>
              </a:r>
              <a:endParaRPr lang="en-US"/>
            </a:p>
          </p:txBody>
        </p:sp>
        <p:sp>
          <p:nvSpPr>
            <p:cNvPr id="34842" name="Text Box 29"/>
            <p:cNvSpPr txBox="1">
              <a:spLocks noChangeArrowheads="1"/>
            </p:cNvSpPr>
            <p:nvPr/>
          </p:nvSpPr>
          <p:spPr bwMode="auto">
            <a:xfrm>
              <a:off x="7534" y="8468"/>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cs typeface="Times New Roman" pitchFamily="18" charset="0"/>
                </a:rPr>
                <a:t>3</a:t>
              </a:r>
              <a:endParaRPr lang="en-US"/>
            </a:p>
          </p:txBody>
        </p:sp>
        <p:sp>
          <p:nvSpPr>
            <p:cNvPr id="34843" name="Text Box 28"/>
            <p:cNvSpPr txBox="1">
              <a:spLocks noChangeArrowheads="1"/>
            </p:cNvSpPr>
            <p:nvPr/>
          </p:nvSpPr>
          <p:spPr bwMode="auto">
            <a:xfrm>
              <a:off x="8986" y="8104"/>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cs typeface="Times New Roman" pitchFamily="18" charset="0"/>
                </a:rPr>
                <a:t>1</a:t>
              </a:r>
              <a:endParaRPr lang="en-US"/>
            </a:p>
          </p:txBody>
        </p:sp>
        <p:sp>
          <p:nvSpPr>
            <p:cNvPr id="34844" name="Text Box 27"/>
            <p:cNvSpPr txBox="1">
              <a:spLocks noChangeArrowheads="1"/>
            </p:cNvSpPr>
            <p:nvPr/>
          </p:nvSpPr>
          <p:spPr bwMode="auto">
            <a:xfrm>
              <a:off x="5812" y="10464"/>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cs typeface="Times New Roman" pitchFamily="18" charset="0"/>
                </a:rPr>
                <a:t>1</a:t>
              </a:r>
              <a:endParaRPr lang="en-US"/>
            </a:p>
          </p:txBody>
        </p:sp>
        <p:sp>
          <p:nvSpPr>
            <p:cNvPr id="34845" name="Text Box 26"/>
            <p:cNvSpPr txBox="1">
              <a:spLocks noChangeArrowheads="1"/>
            </p:cNvSpPr>
            <p:nvPr/>
          </p:nvSpPr>
          <p:spPr bwMode="auto">
            <a:xfrm>
              <a:off x="3634" y="10464"/>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cs typeface="Times New Roman" pitchFamily="18" charset="0"/>
                </a:rPr>
                <a:t>2</a:t>
              </a:r>
              <a:endParaRPr lang="en-US"/>
            </a:p>
          </p:txBody>
        </p:sp>
        <p:sp>
          <p:nvSpPr>
            <p:cNvPr id="34846" name="Text Box 25"/>
            <p:cNvSpPr txBox="1">
              <a:spLocks noChangeArrowheads="1"/>
            </p:cNvSpPr>
            <p:nvPr/>
          </p:nvSpPr>
          <p:spPr bwMode="auto">
            <a:xfrm>
              <a:off x="4088" y="12368"/>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cs typeface="Times New Roman" pitchFamily="18" charset="0"/>
                </a:rPr>
                <a:t>1</a:t>
              </a:r>
              <a:endParaRPr lang="en-US"/>
            </a:p>
          </p:txBody>
        </p:sp>
        <p:sp>
          <p:nvSpPr>
            <p:cNvPr id="34847" name="Text Box 24"/>
            <p:cNvSpPr txBox="1">
              <a:spLocks noChangeArrowheads="1"/>
            </p:cNvSpPr>
            <p:nvPr/>
          </p:nvSpPr>
          <p:spPr bwMode="auto">
            <a:xfrm>
              <a:off x="8442" y="10736"/>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cs typeface="Times New Roman" pitchFamily="18" charset="0"/>
                </a:rPr>
                <a:t>1</a:t>
              </a:r>
              <a:endParaRPr lang="en-US"/>
            </a:p>
          </p:txBody>
        </p:sp>
        <p:sp>
          <p:nvSpPr>
            <p:cNvPr id="34848" name="Text Box 23"/>
            <p:cNvSpPr txBox="1">
              <a:spLocks noChangeArrowheads="1"/>
            </p:cNvSpPr>
            <p:nvPr/>
          </p:nvSpPr>
          <p:spPr bwMode="auto">
            <a:xfrm>
              <a:off x="11526" y="10464"/>
              <a:ext cx="54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0350" tIns="30175" rIns="60350" bIns="30175"/>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a:solidFill>
                    <a:srgbClr val="000000"/>
                  </a:solidFill>
                  <a:cs typeface="Times New Roman" pitchFamily="18" charset="0"/>
                </a:rPr>
                <a:t>1</a:t>
              </a:r>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p:cNvGraphicFramePr>
            <a:graphicFrameLocks noGrp="1"/>
          </p:cNvGraphicFramePr>
          <p:nvPr>
            <p:ph idx="1"/>
          </p:nvPr>
        </p:nvGraphicFramePr>
        <p:xfrm>
          <a:off x="357188" y="2214563"/>
          <a:ext cx="8229601" cy="3017839"/>
        </p:xfrm>
        <a:graphic>
          <a:graphicData uri="http://schemas.openxmlformats.org/drawingml/2006/table">
            <a:tbl>
              <a:tblPr/>
              <a:tblGrid>
                <a:gridCol w="1482658">
                  <a:extLst>
                    <a:ext uri="{9D8B030D-6E8A-4147-A177-3AD203B41FA5}">
                      <a16:colId xmlns:a16="http://schemas.microsoft.com/office/drawing/2014/main" val="20000"/>
                    </a:ext>
                  </a:extLst>
                </a:gridCol>
                <a:gridCol w="776632">
                  <a:extLst>
                    <a:ext uri="{9D8B030D-6E8A-4147-A177-3AD203B41FA5}">
                      <a16:colId xmlns:a16="http://schemas.microsoft.com/office/drawing/2014/main" val="20001"/>
                    </a:ext>
                  </a:extLst>
                </a:gridCol>
                <a:gridCol w="480644">
                  <a:extLst>
                    <a:ext uri="{9D8B030D-6E8A-4147-A177-3AD203B41FA5}">
                      <a16:colId xmlns:a16="http://schemas.microsoft.com/office/drawing/2014/main" val="20002"/>
                    </a:ext>
                  </a:extLst>
                </a:gridCol>
                <a:gridCol w="784238">
                  <a:extLst>
                    <a:ext uri="{9D8B030D-6E8A-4147-A177-3AD203B41FA5}">
                      <a16:colId xmlns:a16="http://schemas.microsoft.com/office/drawing/2014/main" val="20003"/>
                    </a:ext>
                  </a:extLst>
                </a:gridCol>
                <a:gridCol w="784238">
                  <a:extLst>
                    <a:ext uri="{9D8B030D-6E8A-4147-A177-3AD203B41FA5}">
                      <a16:colId xmlns:a16="http://schemas.microsoft.com/office/drawing/2014/main" val="20004"/>
                    </a:ext>
                  </a:extLst>
                </a:gridCol>
                <a:gridCol w="784238">
                  <a:extLst>
                    <a:ext uri="{9D8B030D-6E8A-4147-A177-3AD203B41FA5}">
                      <a16:colId xmlns:a16="http://schemas.microsoft.com/office/drawing/2014/main" val="20005"/>
                    </a:ext>
                  </a:extLst>
                </a:gridCol>
                <a:gridCol w="784238">
                  <a:extLst>
                    <a:ext uri="{9D8B030D-6E8A-4147-A177-3AD203B41FA5}">
                      <a16:colId xmlns:a16="http://schemas.microsoft.com/office/drawing/2014/main" val="20006"/>
                    </a:ext>
                  </a:extLst>
                </a:gridCol>
                <a:gridCol w="1042196">
                  <a:extLst>
                    <a:ext uri="{9D8B030D-6E8A-4147-A177-3AD203B41FA5}">
                      <a16:colId xmlns:a16="http://schemas.microsoft.com/office/drawing/2014/main" val="20007"/>
                    </a:ext>
                  </a:extLst>
                </a:gridCol>
                <a:gridCol w="706029">
                  <a:extLst>
                    <a:ext uri="{9D8B030D-6E8A-4147-A177-3AD203B41FA5}">
                      <a16:colId xmlns:a16="http://schemas.microsoft.com/office/drawing/2014/main" val="20008"/>
                    </a:ext>
                  </a:extLst>
                </a:gridCol>
                <a:gridCol w="604490">
                  <a:extLst>
                    <a:ext uri="{9D8B030D-6E8A-4147-A177-3AD203B41FA5}">
                      <a16:colId xmlns:a16="http://schemas.microsoft.com/office/drawing/2014/main" val="20009"/>
                    </a:ext>
                  </a:extLst>
                </a:gridCol>
              </a:tblGrid>
              <a:tr h="274349">
                <a:tc>
                  <a:txBody>
                    <a:bodyPr/>
                    <a:lstStyle/>
                    <a:p>
                      <a:pPr algn="ctr">
                        <a:spcAft>
                          <a:spcPts val="0"/>
                        </a:spcAft>
                      </a:pPr>
                      <a:endParaRPr lang="nl-NL" sz="1800" dirty="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Week </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1</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2</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3</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4</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5</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6</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7</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8</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4349">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dirty="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dirty="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4349">
                <a:tc>
                  <a:txBody>
                    <a:bodyPr/>
                    <a:lstStyle/>
                    <a:p>
                      <a:pPr algn="ctr">
                        <a:spcAft>
                          <a:spcPts val="0"/>
                        </a:spcAft>
                      </a:pPr>
                      <a:r>
                        <a:rPr lang="nl-NL" sz="1800">
                          <a:latin typeface="+mn-lt"/>
                          <a:ea typeface="Times New Roman"/>
                          <a:cs typeface="Times New Roman"/>
                        </a:rPr>
                        <a:t>Materiaal</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4349">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4349">
                <a:tc>
                  <a:txBody>
                    <a:bodyPr/>
                    <a:lstStyle/>
                    <a:p>
                      <a:pPr algn="ctr">
                        <a:spcAft>
                          <a:spcPts val="0"/>
                        </a:spcAft>
                      </a:pPr>
                      <a:r>
                        <a:rPr lang="nl-NL" sz="1800" dirty="0">
                          <a:latin typeface="+mn-lt"/>
                          <a:ea typeface="Times New Roman"/>
                          <a:cs typeface="Times New Roman"/>
                        </a:rPr>
                        <a:t>Motorfiets</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a:latin typeface="+mn-lt"/>
                          <a:ea typeface="Times New Roman"/>
                          <a:cs typeface="Times New Roman"/>
                        </a:rPr>
                        <a:t>500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4349">
                <a:tc>
                  <a:txBody>
                    <a:bodyPr/>
                    <a:lstStyle/>
                    <a:p>
                      <a:pPr algn="ctr">
                        <a:spcAft>
                          <a:spcPts val="0"/>
                        </a:spcAft>
                      </a:pPr>
                      <a:r>
                        <a:rPr lang="nl-NL" sz="1800" dirty="0">
                          <a:latin typeface="+mn-lt"/>
                          <a:ea typeface="Times New Roman"/>
                          <a:cs typeface="Times New Roman"/>
                        </a:rPr>
                        <a:t>Motor</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dirty="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a:latin typeface="+mn-lt"/>
                          <a:ea typeface="Times New Roman"/>
                          <a:cs typeface="Times New Roman"/>
                        </a:rPr>
                        <a:t>500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4349">
                <a:tc>
                  <a:txBody>
                    <a:bodyPr/>
                    <a:lstStyle/>
                    <a:p>
                      <a:pPr algn="ctr">
                        <a:spcAft>
                          <a:spcPts val="0"/>
                        </a:spcAft>
                      </a:pPr>
                      <a:r>
                        <a:rPr lang="nl-NL" sz="1800">
                          <a:latin typeface="+mn-lt"/>
                          <a:ea typeface="Times New Roman"/>
                          <a:cs typeface="Times New Roman"/>
                        </a:rPr>
                        <a:t>Frame</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a:latin typeface="+mn-lt"/>
                          <a:ea typeface="Times New Roman"/>
                          <a:cs typeface="Times New Roman"/>
                        </a:rPr>
                        <a:t>500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4349">
                <a:tc>
                  <a:txBody>
                    <a:bodyPr/>
                    <a:lstStyle/>
                    <a:p>
                      <a:pPr algn="ctr">
                        <a:spcAft>
                          <a:spcPts val="0"/>
                        </a:spcAft>
                      </a:pPr>
                      <a:r>
                        <a:rPr lang="nl-NL" sz="1800">
                          <a:latin typeface="+mn-lt"/>
                          <a:ea typeface="Times New Roman"/>
                          <a:cs typeface="Times New Roman"/>
                        </a:rPr>
                        <a:t>Wielen</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a:latin typeface="+mn-lt"/>
                          <a:ea typeface="Times New Roman"/>
                          <a:cs typeface="Times New Roman"/>
                        </a:rPr>
                        <a:t>1000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4349">
                <a:tc>
                  <a:txBody>
                    <a:bodyPr/>
                    <a:lstStyle/>
                    <a:p>
                      <a:pPr algn="ctr">
                        <a:spcAft>
                          <a:spcPts val="0"/>
                        </a:spcAft>
                      </a:pPr>
                      <a:r>
                        <a:rPr lang="nl-NL" sz="1800">
                          <a:latin typeface="+mn-lt"/>
                          <a:ea typeface="Times New Roman"/>
                          <a:cs typeface="Times New Roman"/>
                        </a:rPr>
                        <a:t>Motorblok</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a:latin typeface="+mn-lt"/>
                          <a:ea typeface="Times New Roman"/>
                          <a:cs typeface="Times New Roman"/>
                        </a:rPr>
                        <a:t>500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74349">
                <a:tc>
                  <a:txBody>
                    <a:bodyPr/>
                    <a:lstStyle/>
                    <a:p>
                      <a:pPr algn="ctr">
                        <a:spcAft>
                          <a:spcPts val="0"/>
                        </a:spcAft>
                      </a:pPr>
                      <a:r>
                        <a:rPr lang="nl-NL" sz="1800">
                          <a:latin typeface="+mn-lt"/>
                          <a:ea typeface="Times New Roman"/>
                          <a:cs typeface="Times New Roman"/>
                        </a:rPr>
                        <a:t>Transmissie</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a:latin typeface="+mn-lt"/>
                          <a:ea typeface="Times New Roman"/>
                          <a:cs typeface="Times New Roman"/>
                        </a:rPr>
                        <a:t>500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74349">
                <a:tc>
                  <a:txBody>
                    <a:bodyPr/>
                    <a:lstStyle/>
                    <a:p>
                      <a:pPr algn="ctr">
                        <a:spcAft>
                          <a:spcPts val="0"/>
                        </a:spcAft>
                      </a:pPr>
                      <a:r>
                        <a:rPr lang="nl-NL" sz="1800" dirty="0">
                          <a:latin typeface="+mn-lt"/>
                          <a:ea typeface="Times New Roman"/>
                          <a:cs typeface="Times New Roman"/>
                        </a:rPr>
                        <a:t>Schroef X</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a:latin typeface="+mn-lt"/>
                          <a:ea typeface="Times New Roman"/>
                          <a:cs typeface="Times New Roman"/>
                        </a:rPr>
                        <a:t>6000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dirty="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a:latin typeface="+mn-lt"/>
                          <a:ea typeface="Times New Roman"/>
                          <a:cs typeface="Times New Roman"/>
                        </a:rPr>
                        <a:t>4000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800" dirty="0">
                          <a:latin typeface="+mn-lt"/>
                          <a:ea typeface="Times New Roman"/>
                          <a:cs typeface="Times New Roman"/>
                        </a:rPr>
                        <a:t>12000</a:t>
                      </a: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800" dirty="0">
                        <a:latin typeface="+mn-lt"/>
                        <a:ea typeface="Times New Roman"/>
                        <a:cs typeface="Times New Roman"/>
                      </a:endParaRPr>
                    </a:p>
                  </a:txBody>
                  <a:tcPr marL="43930" marR="4393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5842" name="Titel 1"/>
          <p:cNvSpPr>
            <a:spLocks noGrp="1"/>
          </p:cNvSpPr>
          <p:nvPr>
            <p:ph type="title"/>
          </p:nvPr>
        </p:nvSpPr>
        <p:spPr/>
        <p:txBody>
          <a:bodyPr/>
          <a:lstStyle/>
          <a:p>
            <a:pPr eaLnBrk="1" hangingPunct="1"/>
            <a:r>
              <a:rPr lang="nl-BE" sz="3200"/>
              <a:t>MRP-explosie: bepalen materiaalbehoefte op basis vraag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jdelijke aanduiding voor inhoud 2"/>
          <p:cNvSpPr>
            <a:spLocks noGrp="1"/>
          </p:cNvSpPr>
          <p:nvPr>
            <p:ph idx="1"/>
          </p:nvPr>
        </p:nvSpPr>
        <p:spPr>
          <a:xfrm>
            <a:off x="428625" y="1428750"/>
            <a:ext cx="8501063" cy="5000625"/>
          </a:xfrm>
        </p:spPr>
        <p:txBody>
          <a:bodyPr/>
          <a:lstStyle/>
          <a:p>
            <a:pPr marL="622300" indent="-514350">
              <a:buFont typeface="Verdana" pitchFamily="34" charset="0"/>
              <a:buAutoNum type="arabicPeriod"/>
            </a:pPr>
            <a:endParaRPr lang="nl-BE" dirty="0"/>
          </a:p>
          <a:p>
            <a:pPr marL="622300" indent="-514350">
              <a:buFont typeface="Verdana" pitchFamily="34" charset="0"/>
              <a:buAutoNum type="arabicPeriod"/>
            </a:pPr>
            <a:r>
              <a:rPr lang="nl-BE" dirty="0"/>
              <a:t>Link met andere bedrijfsprocessen</a:t>
            </a:r>
          </a:p>
          <a:p>
            <a:pPr marL="622300" indent="-514350">
              <a:buFont typeface="Verdana" pitchFamily="34" charset="0"/>
              <a:buAutoNum type="arabicPeriod"/>
            </a:pPr>
            <a:r>
              <a:rPr lang="nl-BE" dirty="0"/>
              <a:t>ERP en MES</a:t>
            </a:r>
          </a:p>
          <a:p>
            <a:pPr marL="622300" indent="-514350">
              <a:buFont typeface="Verdana" pitchFamily="34" charset="0"/>
              <a:buAutoNum type="arabicPeriod"/>
            </a:pPr>
            <a:r>
              <a:rPr lang="nl-BE" dirty="0"/>
              <a:t>Productieplanning met ERP</a:t>
            </a:r>
          </a:p>
          <a:p>
            <a:pPr marL="914400" lvl="1" indent="-514350"/>
            <a:r>
              <a:rPr lang="nl-BE" dirty="0"/>
              <a:t>MRP</a:t>
            </a:r>
          </a:p>
          <a:p>
            <a:pPr marL="914400" lvl="1" indent="-514350"/>
            <a:r>
              <a:rPr lang="nl-BE" dirty="0"/>
              <a:t>BOM</a:t>
            </a:r>
          </a:p>
          <a:p>
            <a:pPr marL="914400" lvl="1" indent="-514350"/>
            <a:r>
              <a:rPr lang="nl-BE" dirty="0"/>
              <a:t>JIT</a:t>
            </a:r>
          </a:p>
        </p:txBody>
      </p:sp>
      <p:sp>
        <p:nvSpPr>
          <p:cNvPr id="10242" name="Titel 1"/>
          <p:cNvSpPr>
            <a:spLocks noGrp="1"/>
          </p:cNvSpPr>
          <p:nvPr>
            <p:ph type="title"/>
          </p:nvPr>
        </p:nvSpPr>
        <p:spPr/>
        <p:txBody>
          <a:bodyPr/>
          <a:lstStyle/>
          <a:p>
            <a:r>
              <a:rPr lang="nl-BE"/>
              <a:t>Inhoud</a:t>
            </a:r>
            <a:endParaRPr lang="nl-NL"/>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p:cNvGraphicFramePr>
            <a:graphicFrameLocks noGrp="1"/>
          </p:cNvGraphicFramePr>
          <p:nvPr>
            <p:ph idx="1"/>
          </p:nvPr>
        </p:nvGraphicFramePr>
        <p:xfrm>
          <a:off x="0" y="1428750"/>
          <a:ext cx="9144000" cy="4500564"/>
        </p:xfrm>
        <a:graphic>
          <a:graphicData uri="http://schemas.openxmlformats.org/drawingml/2006/table">
            <a:tbl>
              <a:tblPr/>
              <a:tblGrid>
                <a:gridCol w="1474810">
                  <a:extLst>
                    <a:ext uri="{9D8B030D-6E8A-4147-A177-3AD203B41FA5}">
                      <a16:colId xmlns:a16="http://schemas.microsoft.com/office/drawing/2014/main" val="20000"/>
                    </a:ext>
                  </a:extLst>
                </a:gridCol>
                <a:gridCol w="663680">
                  <a:extLst>
                    <a:ext uri="{9D8B030D-6E8A-4147-A177-3AD203B41FA5}">
                      <a16:colId xmlns:a16="http://schemas.microsoft.com/office/drawing/2014/main" val="20001"/>
                    </a:ext>
                  </a:extLst>
                </a:gridCol>
                <a:gridCol w="432809">
                  <a:extLst>
                    <a:ext uri="{9D8B030D-6E8A-4147-A177-3AD203B41FA5}">
                      <a16:colId xmlns:a16="http://schemas.microsoft.com/office/drawing/2014/main" val="20002"/>
                    </a:ext>
                  </a:extLst>
                </a:gridCol>
                <a:gridCol w="758390">
                  <a:extLst>
                    <a:ext uri="{9D8B030D-6E8A-4147-A177-3AD203B41FA5}">
                      <a16:colId xmlns:a16="http://schemas.microsoft.com/office/drawing/2014/main" val="20003"/>
                    </a:ext>
                  </a:extLst>
                </a:gridCol>
                <a:gridCol w="740332">
                  <a:extLst>
                    <a:ext uri="{9D8B030D-6E8A-4147-A177-3AD203B41FA5}">
                      <a16:colId xmlns:a16="http://schemas.microsoft.com/office/drawing/2014/main" val="20004"/>
                    </a:ext>
                  </a:extLst>
                </a:gridCol>
                <a:gridCol w="722274">
                  <a:extLst>
                    <a:ext uri="{9D8B030D-6E8A-4147-A177-3AD203B41FA5}">
                      <a16:colId xmlns:a16="http://schemas.microsoft.com/office/drawing/2014/main" val="20005"/>
                    </a:ext>
                  </a:extLst>
                </a:gridCol>
                <a:gridCol w="740332">
                  <a:extLst>
                    <a:ext uri="{9D8B030D-6E8A-4147-A177-3AD203B41FA5}">
                      <a16:colId xmlns:a16="http://schemas.microsoft.com/office/drawing/2014/main" val="20006"/>
                    </a:ext>
                  </a:extLst>
                </a:gridCol>
                <a:gridCol w="942297">
                  <a:extLst>
                    <a:ext uri="{9D8B030D-6E8A-4147-A177-3AD203B41FA5}">
                      <a16:colId xmlns:a16="http://schemas.microsoft.com/office/drawing/2014/main" val="20007"/>
                    </a:ext>
                  </a:extLst>
                </a:gridCol>
                <a:gridCol w="631700">
                  <a:extLst>
                    <a:ext uri="{9D8B030D-6E8A-4147-A177-3AD203B41FA5}">
                      <a16:colId xmlns:a16="http://schemas.microsoft.com/office/drawing/2014/main" val="20008"/>
                    </a:ext>
                  </a:extLst>
                </a:gridCol>
                <a:gridCol w="789624">
                  <a:extLst>
                    <a:ext uri="{9D8B030D-6E8A-4147-A177-3AD203B41FA5}">
                      <a16:colId xmlns:a16="http://schemas.microsoft.com/office/drawing/2014/main" val="20009"/>
                    </a:ext>
                  </a:extLst>
                </a:gridCol>
                <a:gridCol w="507420">
                  <a:extLst>
                    <a:ext uri="{9D8B030D-6E8A-4147-A177-3AD203B41FA5}">
                      <a16:colId xmlns:a16="http://schemas.microsoft.com/office/drawing/2014/main" val="20010"/>
                    </a:ext>
                  </a:extLst>
                </a:gridCol>
                <a:gridCol w="740332">
                  <a:extLst>
                    <a:ext uri="{9D8B030D-6E8A-4147-A177-3AD203B41FA5}">
                      <a16:colId xmlns:a16="http://schemas.microsoft.com/office/drawing/2014/main" val="20011"/>
                    </a:ext>
                  </a:extLst>
                </a:gridCol>
              </a:tblGrid>
              <a:tr h="551646">
                <a:tc>
                  <a:txBody>
                    <a:bodyPr/>
                    <a:lstStyle/>
                    <a:p>
                      <a:pPr algn="ctr">
                        <a:spcAft>
                          <a:spcPts val="0"/>
                        </a:spcAft>
                      </a:pPr>
                      <a:endParaRPr lang="nl-NL" sz="1600" dirty="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dirty="0">
                          <a:latin typeface="+mn-lt"/>
                          <a:ea typeface="Times New Roman"/>
                          <a:cs typeface="Times New Roman"/>
                        </a:rPr>
                        <a:t>Week </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1</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2</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3</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4</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5</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6</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dirty="0">
                          <a:latin typeface="+mn-lt"/>
                          <a:ea typeface="Times New Roman"/>
                          <a:cs typeface="Times New Roman"/>
                        </a:rPr>
                        <a:t>7</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dirty="0">
                          <a:latin typeface="+mn-lt"/>
                          <a:ea typeface="Times New Roman"/>
                          <a:cs typeface="Times New Roman"/>
                        </a:rPr>
                        <a:t>8</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9</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10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90389">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0389">
                <a:tc>
                  <a:txBody>
                    <a:bodyPr/>
                    <a:lstStyle/>
                    <a:p>
                      <a:pPr algn="ctr">
                        <a:spcAft>
                          <a:spcPts val="0"/>
                        </a:spcAft>
                      </a:pPr>
                      <a:r>
                        <a:rPr lang="nl-NL" sz="1600">
                          <a:latin typeface="+mn-lt"/>
                          <a:ea typeface="Times New Roman"/>
                          <a:cs typeface="Times New Roman"/>
                        </a:rPr>
                        <a:t>Materiaal</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0389">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51646">
                <a:tc>
                  <a:txBody>
                    <a:bodyPr/>
                    <a:lstStyle/>
                    <a:p>
                      <a:pPr algn="ctr">
                        <a:spcAft>
                          <a:spcPts val="0"/>
                        </a:spcAft>
                      </a:pPr>
                      <a:r>
                        <a:rPr lang="nl-NL" sz="1600">
                          <a:latin typeface="+mn-lt"/>
                          <a:ea typeface="Times New Roman"/>
                          <a:cs typeface="Times New Roman"/>
                        </a:rPr>
                        <a:t>Motorfiets</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500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dirty="0">
                          <a:latin typeface="+mn-lt"/>
                          <a:ea typeface="Times New Roman"/>
                          <a:cs typeface="Times New Roman"/>
                        </a:rPr>
                        <a:t>300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dirty="0">
                          <a:latin typeface="+mn-lt"/>
                          <a:ea typeface="Times New Roman"/>
                          <a:cs typeface="Times New Roman"/>
                        </a:rPr>
                        <a:t>400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0389">
                <a:tc>
                  <a:txBody>
                    <a:bodyPr/>
                    <a:lstStyle/>
                    <a:p>
                      <a:pPr algn="ctr">
                        <a:spcAft>
                          <a:spcPts val="0"/>
                        </a:spcAft>
                      </a:pPr>
                      <a:r>
                        <a:rPr lang="nl-NL" sz="1600">
                          <a:latin typeface="+mn-lt"/>
                          <a:ea typeface="Times New Roman"/>
                          <a:cs typeface="Times New Roman"/>
                        </a:rPr>
                        <a:t>Motor</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500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300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400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90389">
                <a:tc>
                  <a:txBody>
                    <a:bodyPr/>
                    <a:lstStyle/>
                    <a:p>
                      <a:pPr algn="ctr">
                        <a:spcAft>
                          <a:spcPts val="0"/>
                        </a:spcAft>
                      </a:pPr>
                      <a:r>
                        <a:rPr lang="nl-NL" sz="1600">
                          <a:latin typeface="+mn-lt"/>
                          <a:ea typeface="Times New Roman"/>
                          <a:cs typeface="Times New Roman"/>
                        </a:rPr>
                        <a:t>Frame</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500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300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400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51646">
                <a:tc>
                  <a:txBody>
                    <a:bodyPr/>
                    <a:lstStyle/>
                    <a:p>
                      <a:pPr algn="ctr">
                        <a:spcAft>
                          <a:spcPts val="0"/>
                        </a:spcAft>
                      </a:pPr>
                      <a:r>
                        <a:rPr lang="nl-NL" sz="1600">
                          <a:latin typeface="+mn-lt"/>
                          <a:ea typeface="Times New Roman"/>
                          <a:cs typeface="Times New Roman"/>
                        </a:rPr>
                        <a:t>Wielen</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1000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600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800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dirty="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90389">
                <a:tc>
                  <a:txBody>
                    <a:bodyPr/>
                    <a:lstStyle/>
                    <a:p>
                      <a:pPr algn="ctr">
                        <a:spcAft>
                          <a:spcPts val="0"/>
                        </a:spcAft>
                      </a:pPr>
                      <a:r>
                        <a:rPr lang="nl-NL" sz="1600">
                          <a:latin typeface="+mn-lt"/>
                          <a:ea typeface="Times New Roman"/>
                          <a:cs typeface="Times New Roman"/>
                        </a:rPr>
                        <a:t>Motorblok</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500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300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400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51646">
                <a:tc>
                  <a:txBody>
                    <a:bodyPr/>
                    <a:lstStyle/>
                    <a:p>
                      <a:pPr algn="ctr">
                        <a:spcAft>
                          <a:spcPts val="0"/>
                        </a:spcAft>
                      </a:pPr>
                      <a:r>
                        <a:rPr lang="nl-NL" sz="1600">
                          <a:latin typeface="+mn-lt"/>
                          <a:ea typeface="Times New Roman"/>
                          <a:cs typeface="Times New Roman"/>
                        </a:rPr>
                        <a:t>Transmissie</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500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300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400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51646">
                <a:tc>
                  <a:txBody>
                    <a:bodyPr/>
                    <a:lstStyle/>
                    <a:p>
                      <a:pPr algn="ctr">
                        <a:spcAft>
                          <a:spcPts val="0"/>
                        </a:spcAft>
                      </a:pPr>
                      <a:r>
                        <a:rPr lang="nl-NL" sz="1600">
                          <a:latin typeface="+mn-lt"/>
                          <a:ea typeface="Times New Roman"/>
                          <a:cs typeface="Times New Roman"/>
                        </a:rPr>
                        <a:t>Schroef X</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6000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3600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b="1">
                          <a:latin typeface="+mn-lt"/>
                          <a:ea typeface="Times New Roman"/>
                          <a:cs typeface="Times New Roman"/>
                        </a:rPr>
                        <a:t>8800</a:t>
                      </a: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2400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b="1">
                          <a:latin typeface="+mn-lt"/>
                          <a:ea typeface="Times New Roman"/>
                          <a:cs typeface="Times New Roman"/>
                        </a:rPr>
                        <a:t>15200</a:t>
                      </a: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7200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nl-NL" sz="1600">
                          <a:latin typeface="+mn-lt"/>
                          <a:ea typeface="Times New Roman"/>
                          <a:cs typeface="Times New Roman"/>
                        </a:rPr>
                        <a:t>9600</a:t>
                      </a: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endParaRPr lang="nl-NL" sz="1600" dirty="0">
                        <a:latin typeface="+mn-lt"/>
                        <a:ea typeface="Times New Roman"/>
                        <a:cs typeface="Times New Roman"/>
                      </a:endParaRPr>
                    </a:p>
                  </a:txBody>
                  <a:tcPr marL="41295" marR="4129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6866" name="Titel 1"/>
          <p:cNvSpPr>
            <a:spLocks noGrp="1"/>
          </p:cNvSpPr>
          <p:nvPr>
            <p:ph type="title"/>
          </p:nvPr>
        </p:nvSpPr>
        <p:spPr/>
        <p:txBody>
          <a:bodyPr/>
          <a:lstStyle/>
          <a:p>
            <a:pPr eaLnBrk="1" hangingPunct="1"/>
            <a:r>
              <a:rPr lang="nl-BE" sz="3200"/>
              <a:t>MRP-explosie: bepalen materiaalbehoefte op basis vraag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jdelijke aanduiding voor inhoud 2"/>
          <p:cNvSpPr>
            <a:spLocks noGrp="1"/>
          </p:cNvSpPr>
          <p:nvPr>
            <p:ph idx="1"/>
          </p:nvPr>
        </p:nvSpPr>
        <p:spPr/>
        <p:txBody>
          <a:bodyPr/>
          <a:lstStyle/>
          <a:p>
            <a:pPr eaLnBrk="1" hangingPunct="1"/>
            <a:r>
              <a:rPr lang="nl-NL" dirty="0"/>
              <a:t>Lot </a:t>
            </a:r>
            <a:r>
              <a:rPr lang="nl-NL" dirty="0" err="1"/>
              <a:t>for</a:t>
            </a:r>
            <a:r>
              <a:rPr lang="nl-NL" dirty="0"/>
              <a:t> Lot </a:t>
            </a:r>
          </a:p>
          <a:p>
            <a:pPr lvl="1" eaLnBrk="1" hangingPunct="1"/>
            <a:r>
              <a:rPr lang="nl-NL" sz="2000" dirty="0">
                <a:solidFill>
                  <a:schemeClr val="tx2">
                    <a:lumMod val="50000"/>
                    <a:lumOff val="50000"/>
                  </a:schemeClr>
                </a:solidFill>
              </a:rPr>
              <a:t>De tot nog toe gehanteerde methode om van alle materialen precies de benodigde hoeveelheid te bestellen zodat ze precies op de volgens de </a:t>
            </a:r>
            <a:r>
              <a:rPr lang="nl-NL" sz="2000" dirty="0" err="1">
                <a:solidFill>
                  <a:schemeClr val="tx2">
                    <a:lumMod val="50000"/>
                    <a:lumOff val="50000"/>
                  </a:schemeClr>
                </a:solidFill>
              </a:rPr>
              <a:t>leadtime</a:t>
            </a:r>
            <a:r>
              <a:rPr lang="nl-NL" sz="2000" dirty="0">
                <a:solidFill>
                  <a:schemeClr val="tx2">
                    <a:lumMod val="50000"/>
                    <a:lumOff val="50000"/>
                  </a:schemeClr>
                </a:solidFill>
              </a:rPr>
              <a:t> bepaalde termijn beschikbaar </a:t>
            </a:r>
          </a:p>
          <a:p>
            <a:pPr eaLnBrk="1" hangingPunct="1"/>
            <a:r>
              <a:rPr lang="nl-NL" dirty="0" err="1"/>
              <a:t>Economic</a:t>
            </a:r>
            <a:r>
              <a:rPr lang="nl-NL" dirty="0"/>
              <a:t> Order </a:t>
            </a:r>
            <a:r>
              <a:rPr lang="nl-NL" dirty="0" err="1"/>
              <a:t>Quantity</a:t>
            </a:r>
            <a:r>
              <a:rPr lang="nl-NL" dirty="0"/>
              <a:t> (formule van Kamp)</a:t>
            </a:r>
          </a:p>
          <a:p>
            <a:pPr lvl="1" eaLnBrk="1" hangingPunct="1"/>
            <a:r>
              <a:rPr lang="nl-NL" sz="2000" dirty="0">
                <a:solidFill>
                  <a:schemeClr val="tx2">
                    <a:lumMod val="50000"/>
                    <a:lumOff val="50000"/>
                  </a:schemeClr>
                </a:solidFill>
              </a:rPr>
              <a:t>Lot </a:t>
            </a:r>
            <a:r>
              <a:rPr lang="nl-NL" sz="2000" dirty="0" err="1">
                <a:solidFill>
                  <a:schemeClr val="tx2">
                    <a:lumMod val="50000"/>
                    <a:lumOff val="50000"/>
                  </a:schemeClr>
                </a:solidFill>
              </a:rPr>
              <a:t>sizing</a:t>
            </a:r>
            <a:r>
              <a:rPr lang="nl-NL" sz="2000" dirty="0">
                <a:solidFill>
                  <a:schemeClr val="tx2">
                    <a:lumMod val="50000"/>
                    <a:lumOff val="50000"/>
                  </a:schemeClr>
                </a:solidFill>
              </a:rPr>
              <a:t> bepalen rekening houdend met de kosten die gepaard gaan met het produceren en/of leveren van onderdelen en producten. </a:t>
            </a:r>
            <a:r>
              <a:rPr lang="nl-NL" sz="2000" dirty="0" err="1">
                <a:solidFill>
                  <a:schemeClr val="tx2">
                    <a:lumMod val="50000"/>
                    <a:lumOff val="50000"/>
                  </a:schemeClr>
                </a:solidFill>
              </a:rPr>
              <a:t>Cost</a:t>
            </a:r>
            <a:r>
              <a:rPr lang="nl-NL" sz="2000" dirty="0">
                <a:solidFill>
                  <a:schemeClr val="tx2">
                    <a:lumMod val="50000"/>
                    <a:lumOff val="50000"/>
                  </a:schemeClr>
                </a:solidFill>
              </a:rPr>
              <a:t> drivers die daarbij in beschouwing worden genomen zijn ten eerste de voorraadkosten en ten tweede de omstel- of bestelkosten.  De formule van Kamp gaat wel uit van een bekende, constante vraag.  In werkelijkheid is de vraag echter doorgaans niet constant en al evenmin bekend. </a:t>
            </a:r>
          </a:p>
          <a:p>
            <a:pPr eaLnBrk="1" hangingPunct="1"/>
            <a:endParaRPr lang="nl-BE" dirty="0"/>
          </a:p>
        </p:txBody>
      </p:sp>
      <p:sp>
        <p:nvSpPr>
          <p:cNvPr id="37890" name="Titel 1"/>
          <p:cNvSpPr>
            <a:spLocks noGrp="1"/>
          </p:cNvSpPr>
          <p:nvPr>
            <p:ph type="title"/>
          </p:nvPr>
        </p:nvSpPr>
        <p:spPr/>
        <p:txBody>
          <a:bodyPr/>
          <a:lstStyle/>
          <a:p>
            <a:pPr eaLnBrk="1" hangingPunct="1"/>
            <a:r>
              <a:rPr lang="nl-BE" sz="3600"/>
              <a:t>Seriegrootte, Bestelhoeveelheid of Lot Sizing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jdelijke aanduiding voor inhoud 2"/>
          <p:cNvSpPr>
            <a:spLocks noGrp="1"/>
          </p:cNvSpPr>
          <p:nvPr>
            <p:ph idx="1"/>
          </p:nvPr>
        </p:nvSpPr>
        <p:spPr/>
        <p:txBody>
          <a:bodyPr/>
          <a:lstStyle/>
          <a:p>
            <a:pPr eaLnBrk="1" hangingPunct="1"/>
            <a:r>
              <a:rPr lang="nl-NL" dirty="0"/>
              <a:t>Re-Order Point</a:t>
            </a:r>
          </a:p>
          <a:p>
            <a:pPr lvl="1" eaLnBrk="1" hangingPunct="1"/>
            <a:r>
              <a:rPr lang="nl-NL" sz="2000" dirty="0">
                <a:solidFill>
                  <a:schemeClr val="tx2">
                    <a:lumMod val="50000"/>
                    <a:lumOff val="50000"/>
                  </a:schemeClr>
                </a:solidFill>
              </a:rPr>
              <a:t>Wanneer voorraad onder bepaald niveau zakt wordt vaste hoeveelheid bijbesteld</a:t>
            </a:r>
            <a:br>
              <a:rPr lang="nl-NL" sz="2000" dirty="0"/>
            </a:br>
            <a:endParaRPr lang="nl-NL" sz="2000" dirty="0"/>
          </a:p>
          <a:p>
            <a:pPr eaLnBrk="1" hangingPunct="1"/>
            <a:r>
              <a:rPr lang="nl-NL" dirty="0"/>
              <a:t>Order up </a:t>
            </a:r>
            <a:r>
              <a:rPr lang="nl-NL" dirty="0" err="1"/>
              <a:t>to</a:t>
            </a:r>
            <a:r>
              <a:rPr lang="nl-NL" dirty="0"/>
              <a:t> level</a:t>
            </a:r>
          </a:p>
          <a:p>
            <a:pPr lvl="1" eaLnBrk="1" hangingPunct="1"/>
            <a:r>
              <a:rPr lang="nl-NL" sz="2000" dirty="0">
                <a:solidFill>
                  <a:schemeClr val="tx2">
                    <a:lumMod val="50000"/>
                    <a:lumOff val="50000"/>
                  </a:schemeClr>
                </a:solidFill>
              </a:rPr>
              <a:t>Op vaste tijdstippen wordt voorraad aangevuld tot bepaald niveau</a:t>
            </a:r>
          </a:p>
          <a:p>
            <a:pPr lvl="1" eaLnBrk="1" hangingPunct="1"/>
            <a:endParaRPr lang="nl-NL" sz="2000" dirty="0"/>
          </a:p>
          <a:p>
            <a:pPr eaLnBrk="1" hangingPunct="1"/>
            <a:r>
              <a:rPr lang="nl-NL" sz="2400" dirty="0"/>
              <a:t>2 bin systeem</a:t>
            </a:r>
          </a:p>
          <a:p>
            <a:pPr lvl="1" eaLnBrk="1" hangingPunct="1"/>
            <a:r>
              <a:rPr lang="nl-NL" sz="2000" dirty="0">
                <a:solidFill>
                  <a:schemeClr val="tx2">
                    <a:lumMod val="50000"/>
                    <a:lumOff val="50000"/>
                  </a:schemeClr>
                </a:solidFill>
              </a:rPr>
              <a:t>2 ‘denkbeeldige’ bakken voorraad worden aangehouden, waarbij eerst de ene bin wordt gebruikt tot zij leeg is en vervolgens de andere. Wanneer een bin leeg is, wordt er 1 bin bijbesteld. Tot de bestelling arriveert, wordt de andere bin geacht te volstaan.</a:t>
            </a:r>
          </a:p>
          <a:p>
            <a:pPr eaLnBrk="1" hangingPunct="1"/>
            <a:endParaRPr lang="nl-NL" sz="2400" dirty="0"/>
          </a:p>
          <a:p>
            <a:pPr eaLnBrk="1" hangingPunct="1"/>
            <a:endParaRPr lang="nl-BE" dirty="0"/>
          </a:p>
        </p:txBody>
      </p:sp>
      <p:sp>
        <p:nvSpPr>
          <p:cNvPr id="38914" name="Titel 1"/>
          <p:cNvSpPr>
            <a:spLocks noGrp="1"/>
          </p:cNvSpPr>
          <p:nvPr>
            <p:ph type="title"/>
          </p:nvPr>
        </p:nvSpPr>
        <p:spPr/>
        <p:txBody>
          <a:bodyPr/>
          <a:lstStyle/>
          <a:p>
            <a:pPr eaLnBrk="1" hangingPunct="1"/>
            <a:r>
              <a:rPr lang="nl-BE" sz="3600"/>
              <a:t>Seriegrootte, Bestelhoeveelheid of Lot Sizing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jdelijke aanduiding voor inhoud 3"/>
          <p:cNvSpPr>
            <a:spLocks noGrp="1"/>
          </p:cNvSpPr>
          <p:nvPr>
            <p:ph idx="1"/>
          </p:nvPr>
        </p:nvSpPr>
        <p:spPr>
          <a:xfrm>
            <a:off x="428625" y="1714500"/>
            <a:ext cx="8229600" cy="4714875"/>
          </a:xfrm>
        </p:spPr>
        <p:txBody>
          <a:bodyPr/>
          <a:lstStyle/>
          <a:p>
            <a:pPr eaLnBrk="1" hangingPunct="1">
              <a:buFontTx/>
              <a:buNone/>
            </a:pPr>
            <a:r>
              <a:rPr lang="nl-BE"/>
              <a:t>Voorbeelden</a:t>
            </a:r>
          </a:p>
          <a:p>
            <a:pPr eaLnBrk="1" hangingPunct="1">
              <a:buFontTx/>
              <a:buNone/>
            </a:pPr>
            <a:r>
              <a:rPr lang="nl-BE"/>
              <a:t>Lot Sizing </a:t>
            </a:r>
          </a:p>
          <a:p>
            <a:pPr eaLnBrk="1" hangingPunct="1">
              <a:buFontTx/>
              <a:buNone/>
            </a:pPr>
            <a:r>
              <a:rPr lang="nl-BE"/>
              <a:t>methodieken </a:t>
            </a:r>
          </a:p>
          <a:p>
            <a:pPr eaLnBrk="1" hangingPunct="1">
              <a:buFontTx/>
              <a:buNone/>
            </a:pPr>
            <a:r>
              <a:rPr lang="nl-BE"/>
              <a:t>ingebouwd in </a:t>
            </a:r>
          </a:p>
          <a:p>
            <a:pPr eaLnBrk="1" hangingPunct="1">
              <a:buFontTx/>
              <a:buNone/>
            </a:pPr>
            <a:r>
              <a:rPr lang="nl-BE"/>
              <a:t>SAP</a:t>
            </a:r>
          </a:p>
        </p:txBody>
      </p:sp>
      <p:sp>
        <p:nvSpPr>
          <p:cNvPr id="39938" name="Titel 1"/>
          <p:cNvSpPr>
            <a:spLocks noGrp="1"/>
          </p:cNvSpPr>
          <p:nvPr>
            <p:ph type="title"/>
          </p:nvPr>
        </p:nvSpPr>
        <p:spPr/>
        <p:txBody>
          <a:bodyPr/>
          <a:lstStyle/>
          <a:p>
            <a:pPr eaLnBrk="1" hangingPunct="1"/>
            <a:r>
              <a:rPr lang="nl-BE" sz="3600"/>
              <a:t>Seriegrootte, Bestelhoeveelheid of Lot Sizing</a:t>
            </a: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785938"/>
            <a:ext cx="5753100" cy="431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idx="1"/>
          </p:nvPr>
        </p:nvSpPr>
        <p:spPr/>
        <p:txBody>
          <a:bodyPr/>
          <a:lstStyle/>
          <a:p>
            <a:pPr eaLnBrk="1" hangingPunct="1">
              <a:lnSpc>
                <a:spcPct val="90000"/>
              </a:lnSpc>
            </a:pPr>
            <a:r>
              <a:rPr lang="nl-NL" dirty="0"/>
              <a:t>Juist op tijd: exact nakomen van afspraken omtrent tijdstip levering</a:t>
            </a:r>
            <a:br>
              <a:rPr lang="nl-NL" dirty="0"/>
            </a:br>
            <a:endParaRPr lang="nl-NL" dirty="0"/>
          </a:p>
          <a:p>
            <a:pPr eaLnBrk="1" hangingPunct="1">
              <a:lnSpc>
                <a:spcPct val="90000"/>
              </a:lnSpc>
            </a:pPr>
            <a:r>
              <a:rPr lang="nl-NL" dirty="0"/>
              <a:t>JIT-planning volgt het </a:t>
            </a:r>
            <a:r>
              <a:rPr lang="nl-NL" dirty="0">
                <a:solidFill>
                  <a:srgbClr val="92D050"/>
                </a:solidFill>
              </a:rPr>
              <a:t>pull-principe</a:t>
            </a:r>
          </a:p>
          <a:p>
            <a:pPr lvl="1" eaLnBrk="1" hangingPunct="1">
              <a:lnSpc>
                <a:spcPct val="90000"/>
              </a:lnSpc>
            </a:pPr>
            <a:r>
              <a:rPr lang="nl-NL" dirty="0">
                <a:solidFill>
                  <a:schemeClr val="tx1"/>
                </a:solidFill>
              </a:rPr>
              <a:t>Alleen leveren als besteller dat wil</a:t>
            </a:r>
          </a:p>
          <a:p>
            <a:pPr lvl="1" eaLnBrk="1" hangingPunct="1">
              <a:lnSpc>
                <a:spcPct val="90000"/>
              </a:lnSpc>
            </a:pPr>
            <a:r>
              <a:rPr lang="nl-NL" dirty="0">
                <a:solidFill>
                  <a:schemeClr val="tx1"/>
                </a:solidFill>
              </a:rPr>
              <a:t>De afnemer trekt order naar zich toe</a:t>
            </a:r>
            <a:br>
              <a:rPr lang="nl-NL" dirty="0">
                <a:solidFill>
                  <a:schemeClr val="tx1"/>
                </a:solidFill>
              </a:rPr>
            </a:br>
            <a:endParaRPr lang="nl-NL" dirty="0">
              <a:solidFill>
                <a:schemeClr val="tx1"/>
              </a:solidFill>
            </a:endParaRPr>
          </a:p>
          <a:p>
            <a:pPr eaLnBrk="1" hangingPunct="1">
              <a:lnSpc>
                <a:spcPct val="90000"/>
              </a:lnSpc>
            </a:pPr>
            <a:r>
              <a:rPr lang="nl-NL" dirty="0"/>
              <a:t>Basisidee</a:t>
            </a:r>
            <a:r>
              <a:rPr lang="nl-NL" dirty="0">
                <a:sym typeface="Wingdings" pitchFamily="2" charset="2"/>
              </a:rPr>
              <a:t>: </a:t>
            </a:r>
            <a:br>
              <a:rPr lang="nl-NL" dirty="0">
                <a:sym typeface="Wingdings" pitchFamily="2" charset="2"/>
              </a:rPr>
            </a:br>
            <a:r>
              <a:rPr lang="nl-NL" dirty="0">
                <a:sym typeface="Wingdings" pitchFamily="2" charset="2"/>
              </a:rPr>
              <a:t>(tussen)</a:t>
            </a:r>
            <a:r>
              <a:rPr lang="nl-NL" dirty="0"/>
              <a:t>voorraden tot NUL herleiden</a:t>
            </a:r>
            <a:br>
              <a:rPr lang="nl-NL" dirty="0"/>
            </a:br>
            <a:endParaRPr lang="nl-NL" dirty="0"/>
          </a:p>
          <a:p>
            <a:pPr eaLnBrk="1" hangingPunct="1">
              <a:lnSpc>
                <a:spcPct val="90000"/>
              </a:lnSpc>
            </a:pPr>
            <a:r>
              <a:rPr lang="nl-NL" dirty="0"/>
              <a:t>Basisconcept uit het Toyota </a:t>
            </a:r>
            <a:r>
              <a:rPr lang="nl-NL" dirty="0" err="1"/>
              <a:t>Production</a:t>
            </a:r>
            <a:r>
              <a:rPr lang="nl-NL" dirty="0"/>
              <a:t> System (Japan)</a:t>
            </a:r>
          </a:p>
          <a:p>
            <a:pPr eaLnBrk="1" hangingPunct="1">
              <a:lnSpc>
                <a:spcPct val="90000"/>
              </a:lnSpc>
            </a:pPr>
            <a:endParaRPr lang="nl-NL" dirty="0"/>
          </a:p>
        </p:txBody>
      </p:sp>
      <p:sp>
        <p:nvSpPr>
          <p:cNvPr id="40962" name="Rectangle 3"/>
          <p:cNvSpPr>
            <a:spLocks noGrp="1" noChangeArrowheads="1"/>
          </p:cNvSpPr>
          <p:nvPr>
            <p:ph type="title"/>
          </p:nvPr>
        </p:nvSpPr>
        <p:spPr>
          <a:noFill/>
        </p:spPr>
        <p:txBody>
          <a:bodyPr lIns="92075" tIns="46038" rIns="92075" bIns="46038"/>
          <a:lstStyle/>
          <a:p>
            <a:pPr eaLnBrk="1" hangingPunct="1"/>
            <a:r>
              <a:rPr lang="en-US" sz="3600"/>
              <a:t>Productieplanning:</a:t>
            </a:r>
            <a:br>
              <a:rPr lang="en-US" sz="3600"/>
            </a:br>
            <a:r>
              <a:rPr lang="en-US" sz="3600"/>
              <a:t>Just-in-time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ChangeArrowheads="1"/>
          </p:cNvSpPr>
          <p:nvPr/>
        </p:nvSpPr>
        <p:spPr bwMode="auto">
          <a:xfrm>
            <a:off x="642938" y="1785938"/>
            <a:ext cx="784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endParaRPr lang="nl-NL" sz="2400"/>
          </a:p>
        </p:txBody>
      </p:sp>
      <p:sp>
        <p:nvSpPr>
          <p:cNvPr id="5" name="Tijdelijke aanduiding voor inhoud 4"/>
          <p:cNvSpPr>
            <a:spLocks noGrp="1"/>
          </p:cNvSpPr>
          <p:nvPr>
            <p:ph idx="1"/>
          </p:nvPr>
        </p:nvSpPr>
        <p:spPr>
          <a:xfrm>
            <a:off x="428625" y="1500188"/>
            <a:ext cx="8501063" cy="5000625"/>
          </a:xfrm>
        </p:spPr>
        <p:txBody>
          <a:bodyPr/>
          <a:lstStyle/>
          <a:p>
            <a:pPr marL="342900" indent="-342900">
              <a:spcBef>
                <a:spcPct val="20000"/>
              </a:spcBef>
              <a:buFontTx/>
              <a:buChar char="•"/>
              <a:defRPr/>
            </a:pPr>
            <a:r>
              <a:rPr lang="en-US" dirty="0" err="1"/>
              <a:t>Ideale</a:t>
            </a:r>
            <a:r>
              <a:rPr lang="en-US" dirty="0"/>
              <a:t> </a:t>
            </a:r>
            <a:r>
              <a:rPr lang="en-US" dirty="0" err="1"/>
              <a:t>fabricagesituatie</a:t>
            </a:r>
            <a:r>
              <a:rPr lang="en-US" dirty="0"/>
              <a:t> </a:t>
            </a:r>
            <a:r>
              <a:rPr lang="en-US" dirty="0" err="1"/>
              <a:t>vraagt</a:t>
            </a:r>
            <a:r>
              <a:rPr lang="en-US" dirty="0"/>
              <a:t> </a:t>
            </a:r>
            <a:r>
              <a:rPr lang="en-US" dirty="0" err="1"/>
              <a:t>om</a:t>
            </a:r>
            <a:r>
              <a:rPr lang="en-US" dirty="0"/>
              <a:t> </a:t>
            </a:r>
            <a:r>
              <a:rPr lang="en-US" dirty="0" err="1"/>
              <a:t>materiaal</a:t>
            </a:r>
            <a:r>
              <a:rPr lang="en-US" dirty="0"/>
              <a:t> </a:t>
            </a:r>
            <a:r>
              <a:rPr lang="en-US" dirty="0" err="1"/>
              <a:t>af</a:t>
            </a:r>
            <a:r>
              <a:rPr lang="en-US" dirty="0"/>
              <a:t> </a:t>
            </a:r>
            <a:r>
              <a:rPr lang="en-US" dirty="0" err="1"/>
              <a:t>te</a:t>
            </a:r>
            <a:r>
              <a:rPr lang="en-US" dirty="0"/>
              <a:t> </a:t>
            </a:r>
            <a:r>
              <a:rPr lang="en-US" dirty="0" err="1"/>
              <a:t>leveren</a:t>
            </a:r>
            <a:r>
              <a:rPr lang="en-US" dirty="0"/>
              <a:t> conform </a:t>
            </a:r>
            <a:r>
              <a:rPr lang="en-US" dirty="0" err="1"/>
              <a:t>productieplanning</a:t>
            </a:r>
            <a:endParaRPr lang="en-US" dirty="0"/>
          </a:p>
          <a:p>
            <a:pPr marL="342900" indent="-342900">
              <a:spcBef>
                <a:spcPct val="20000"/>
              </a:spcBef>
              <a:buFontTx/>
              <a:buChar char="•"/>
              <a:defRPr/>
            </a:pPr>
            <a:r>
              <a:rPr lang="en-US" dirty="0" err="1"/>
              <a:t>Voordelen</a:t>
            </a:r>
            <a:r>
              <a:rPr lang="en-US" dirty="0"/>
              <a:t>:</a:t>
            </a:r>
          </a:p>
          <a:p>
            <a:pPr marL="877887" lvl="1" indent="-228600">
              <a:spcBef>
                <a:spcPct val="20000"/>
              </a:spcBef>
              <a:buFontTx/>
              <a:buChar char="•"/>
              <a:defRPr/>
            </a:pPr>
            <a:r>
              <a:rPr lang="en-US" sz="2400" dirty="0" err="1">
                <a:solidFill>
                  <a:schemeClr val="tx1">
                    <a:lumMod val="50000"/>
                    <a:lumOff val="50000"/>
                  </a:schemeClr>
                </a:solidFill>
              </a:rPr>
              <a:t>Alleen</a:t>
            </a:r>
            <a:r>
              <a:rPr lang="en-US" sz="2400" dirty="0">
                <a:solidFill>
                  <a:schemeClr val="tx1">
                    <a:lumMod val="50000"/>
                    <a:lumOff val="50000"/>
                  </a:schemeClr>
                </a:solidFill>
              </a:rPr>
              <a:t> de </a:t>
            </a:r>
            <a:r>
              <a:rPr lang="en-US" sz="2400" dirty="0" err="1">
                <a:solidFill>
                  <a:schemeClr val="tx1">
                    <a:lumMod val="50000"/>
                    <a:lumOff val="50000"/>
                  </a:schemeClr>
                </a:solidFill>
              </a:rPr>
              <a:t>echt</a:t>
            </a:r>
            <a:r>
              <a:rPr lang="en-US" sz="2400" dirty="0">
                <a:solidFill>
                  <a:schemeClr val="tx1">
                    <a:lumMod val="50000"/>
                    <a:lumOff val="50000"/>
                  </a:schemeClr>
                </a:solidFill>
              </a:rPr>
              <a:t> </a:t>
            </a:r>
            <a:r>
              <a:rPr lang="en-US" sz="2400" dirty="0" err="1">
                <a:solidFill>
                  <a:schemeClr val="tx1">
                    <a:lumMod val="50000"/>
                    <a:lumOff val="50000"/>
                  </a:schemeClr>
                </a:solidFill>
              </a:rPr>
              <a:t>benodigde</a:t>
            </a:r>
            <a:r>
              <a:rPr lang="en-US" sz="2400" dirty="0">
                <a:solidFill>
                  <a:schemeClr val="tx1">
                    <a:lumMod val="50000"/>
                    <a:lumOff val="50000"/>
                  </a:schemeClr>
                </a:solidFill>
              </a:rPr>
              <a:t> </a:t>
            </a:r>
            <a:r>
              <a:rPr lang="en-US" sz="2400" dirty="0" err="1">
                <a:solidFill>
                  <a:schemeClr val="tx1">
                    <a:lumMod val="50000"/>
                    <a:lumOff val="50000"/>
                  </a:schemeClr>
                </a:solidFill>
              </a:rPr>
              <a:t>voorraadniveaus</a:t>
            </a:r>
            <a:r>
              <a:rPr lang="en-US" sz="2400" dirty="0">
                <a:solidFill>
                  <a:schemeClr val="tx1">
                    <a:lumMod val="50000"/>
                    <a:lumOff val="50000"/>
                  </a:schemeClr>
                </a:solidFill>
              </a:rPr>
              <a:t>; </a:t>
            </a:r>
            <a:r>
              <a:rPr lang="en-US" sz="2400" dirty="0" err="1">
                <a:solidFill>
                  <a:schemeClr val="tx1">
                    <a:lumMod val="50000"/>
                    <a:lumOff val="50000"/>
                  </a:schemeClr>
                </a:solidFill>
              </a:rPr>
              <a:t>geen</a:t>
            </a:r>
            <a:r>
              <a:rPr lang="en-US" sz="2400" dirty="0">
                <a:solidFill>
                  <a:schemeClr val="tx1">
                    <a:lumMod val="50000"/>
                    <a:lumOff val="50000"/>
                  </a:schemeClr>
                </a:solidFill>
              </a:rPr>
              <a:t> </a:t>
            </a:r>
            <a:r>
              <a:rPr lang="en-US" sz="2400" dirty="0" err="1">
                <a:solidFill>
                  <a:schemeClr val="tx1">
                    <a:lumMod val="50000"/>
                    <a:lumOff val="50000"/>
                  </a:schemeClr>
                </a:solidFill>
              </a:rPr>
              <a:t>overschotten</a:t>
            </a:r>
            <a:endParaRPr lang="en-US" sz="2400" dirty="0">
              <a:solidFill>
                <a:schemeClr val="tx1">
                  <a:lumMod val="50000"/>
                  <a:lumOff val="50000"/>
                </a:schemeClr>
              </a:solidFill>
            </a:endParaRPr>
          </a:p>
          <a:p>
            <a:pPr marL="877887" lvl="1" indent="-228600">
              <a:spcBef>
                <a:spcPct val="20000"/>
              </a:spcBef>
              <a:buFontTx/>
              <a:buChar char="•"/>
              <a:defRPr/>
            </a:pPr>
            <a:r>
              <a:rPr lang="en-US" sz="2400" dirty="0" err="1">
                <a:solidFill>
                  <a:schemeClr val="tx1">
                    <a:lumMod val="50000"/>
                    <a:lumOff val="50000"/>
                  </a:schemeClr>
                </a:solidFill>
              </a:rPr>
              <a:t>Verlaagt</a:t>
            </a:r>
            <a:r>
              <a:rPr lang="en-US" sz="2400" dirty="0">
                <a:solidFill>
                  <a:schemeClr val="tx1">
                    <a:lumMod val="50000"/>
                    <a:lumOff val="50000"/>
                  </a:schemeClr>
                </a:solidFill>
              </a:rPr>
              <a:t> </a:t>
            </a:r>
            <a:r>
              <a:rPr lang="en-US" sz="2400" dirty="0" err="1">
                <a:solidFill>
                  <a:schemeClr val="tx1">
                    <a:lumMod val="50000"/>
                    <a:lumOff val="50000"/>
                  </a:schemeClr>
                </a:solidFill>
              </a:rPr>
              <a:t>voorraadkosten</a:t>
            </a:r>
            <a:r>
              <a:rPr lang="en-US" sz="2400" dirty="0">
                <a:solidFill>
                  <a:schemeClr val="tx1">
                    <a:lumMod val="50000"/>
                    <a:lumOff val="50000"/>
                  </a:schemeClr>
                </a:solidFill>
              </a:rPr>
              <a:t> en </a:t>
            </a:r>
            <a:r>
              <a:rPr lang="en-US" sz="2400" dirty="0" err="1">
                <a:solidFill>
                  <a:schemeClr val="tx1">
                    <a:lumMod val="50000"/>
                    <a:lumOff val="50000"/>
                  </a:schemeClr>
                </a:solidFill>
              </a:rPr>
              <a:t>benodigde</a:t>
            </a:r>
            <a:r>
              <a:rPr lang="en-US" sz="2400" dirty="0">
                <a:solidFill>
                  <a:schemeClr val="tx1">
                    <a:lumMod val="50000"/>
                    <a:lumOff val="50000"/>
                  </a:schemeClr>
                </a:solidFill>
              </a:rPr>
              <a:t> </a:t>
            </a:r>
            <a:r>
              <a:rPr lang="en-US" sz="2400" dirty="0" err="1">
                <a:solidFill>
                  <a:schemeClr val="tx1">
                    <a:lumMod val="50000"/>
                    <a:lumOff val="50000"/>
                  </a:schemeClr>
                </a:solidFill>
              </a:rPr>
              <a:t>ruimte</a:t>
            </a:r>
            <a:r>
              <a:rPr lang="en-US" sz="2400" dirty="0">
                <a:solidFill>
                  <a:schemeClr val="tx1">
                    <a:lumMod val="50000"/>
                    <a:lumOff val="50000"/>
                  </a:schemeClr>
                </a:solidFill>
              </a:rPr>
              <a:t> </a:t>
            </a:r>
            <a:r>
              <a:rPr lang="en-US" sz="2400" dirty="0" err="1">
                <a:solidFill>
                  <a:schemeClr val="tx1">
                    <a:lumMod val="50000"/>
                    <a:lumOff val="50000"/>
                  </a:schemeClr>
                </a:solidFill>
              </a:rPr>
              <a:t>voor</a:t>
            </a:r>
            <a:r>
              <a:rPr lang="en-US" sz="2400" dirty="0">
                <a:solidFill>
                  <a:schemeClr val="tx1">
                    <a:lumMod val="50000"/>
                    <a:lumOff val="50000"/>
                  </a:schemeClr>
                </a:solidFill>
              </a:rPr>
              <a:t> en </a:t>
            </a:r>
            <a:r>
              <a:rPr lang="en-US" sz="2400" dirty="0" err="1">
                <a:solidFill>
                  <a:schemeClr val="tx1">
                    <a:lumMod val="50000"/>
                    <a:lumOff val="50000"/>
                  </a:schemeClr>
                </a:solidFill>
              </a:rPr>
              <a:t>na</a:t>
            </a:r>
            <a:r>
              <a:rPr lang="en-US" sz="2400" dirty="0">
                <a:solidFill>
                  <a:schemeClr val="tx1">
                    <a:lumMod val="50000"/>
                    <a:lumOff val="50000"/>
                  </a:schemeClr>
                </a:solidFill>
              </a:rPr>
              <a:t> </a:t>
            </a:r>
            <a:r>
              <a:rPr lang="en-US" sz="2400" dirty="0" err="1">
                <a:solidFill>
                  <a:schemeClr val="tx1">
                    <a:lumMod val="50000"/>
                    <a:lumOff val="50000"/>
                  </a:schemeClr>
                </a:solidFill>
              </a:rPr>
              <a:t>productie</a:t>
            </a:r>
            <a:endParaRPr lang="en-US" sz="2400" dirty="0">
              <a:solidFill>
                <a:schemeClr val="tx1">
                  <a:lumMod val="50000"/>
                  <a:lumOff val="50000"/>
                </a:schemeClr>
              </a:solidFill>
            </a:endParaRPr>
          </a:p>
          <a:p>
            <a:pPr marL="877887" lvl="1" indent="-228600">
              <a:spcBef>
                <a:spcPct val="20000"/>
              </a:spcBef>
              <a:buFont typeface="Arial" pitchFamily="34" charset="0"/>
              <a:buChar char="•"/>
              <a:defRPr/>
            </a:pPr>
            <a:r>
              <a:rPr lang="en-US" sz="2400" dirty="0" err="1">
                <a:solidFill>
                  <a:schemeClr val="tx1">
                    <a:lumMod val="50000"/>
                    <a:lumOff val="50000"/>
                  </a:schemeClr>
                </a:solidFill>
              </a:rPr>
              <a:t>Verbetert</a:t>
            </a:r>
            <a:r>
              <a:rPr lang="en-US" sz="2400" dirty="0">
                <a:solidFill>
                  <a:schemeClr val="tx1">
                    <a:lumMod val="50000"/>
                    <a:lumOff val="50000"/>
                  </a:schemeClr>
                </a:solidFill>
              </a:rPr>
              <a:t> supply chain en value chain management</a:t>
            </a:r>
          </a:p>
          <a:p>
            <a:pPr lvl="1">
              <a:defRPr/>
            </a:pPr>
            <a:endParaRPr lang="nl-NL" sz="2200" dirty="0"/>
          </a:p>
        </p:txBody>
      </p:sp>
      <p:sp>
        <p:nvSpPr>
          <p:cNvPr id="41987" name="Titel 3"/>
          <p:cNvSpPr>
            <a:spLocks noGrp="1"/>
          </p:cNvSpPr>
          <p:nvPr>
            <p:ph type="title"/>
          </p:nvPr>
        </p:nvSpPr>
        <p:spPr/>
        <p:txBody>
          <a:bodyPr/>
          <a:lstStyle/>
          <a:p>
            <a:r>
              <a:rPr lang="en-US"/>
              <a:t>Productieplanning:</a:t>
            </a:r>
            <a:br>
              <a:rPr lang="en-US"/>
            </a:br>
            <a:r>
              <a:rPr lang="en-US"/>
              <a:t>Just-in-time</a:t>
            </a:r>
            <a:endParaRPr lang="nl-N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jdelijke aanduiding voor inhoud 2"/>
          <p:cNvSpPr>
            <a:spLocks noGrp="1"/>
          </p:cNvSpPr>
          <p:nvPr>
            <p:ph idx="1"/>
          </p:nvPr>
        </p:nvSpPr>
        <p:spPr>
          <a:xfrm>
            <a:off x="428596" y="1428736"/>
            <a:ext cx="8715404" cy="5000660"/>
          </a:xfrm>
        </p:spPr>
        <p:txBody>
          <a:bodyPr/>
          <a:lstStyle/>
          <a:p>
            <a:r>
              <a:rPr lang="nl-NL" dirty="0"/>
              <a:t>JIT heeft meeste kans op slagen in stabiele en repetitieve productieomgevingen: </a:t>
            </a:r>
          </a:p>
          <a:p>
            <a:pPr lvl="1"/>
            <a:r>
              <a:rPr lang="nl-NL" dirty="0"/>
              <a:t>serie- en massaproductie; </a:t>
            </a:r>
          </a:p>
          <a:p>
            <a:pPr lvl="1"/>
            <a:r>
              <a:rPr lang="nl-NL" dirty="0"/>
              <a:t>assemblage</a:t>
            </a:r>
          </a:p>
          <a:p>
            <a:r>
              <a:rPr lang="nl-NL" dirty="0"/>
              <a:t>Intern nood aan een betrouwbaar machinepark</a:t>
            </a:r>
          </a:p>
          <a:p>
            <a:r>
              <a:rPr lang="nl-NL" dirty="0"/>
              <a:t>Extern nood aan betrouwbare toeleveranciers</a:t>
            </a:r>
          </a:p>
          <a:p>
            <a:endParaRPr lang="nl-NL" dirty="0"/>
          </a:p>
        </p:txBody>
      </p:sp>
      <p:sp>
        <p:nvSpPr>
          <p:cNvPr id="43010" name="Titel 1"/>
          <p:cNvSpPr>
            <a:spLocks noGrp="1"/>
          </p:cNvSpPr>
          <p:nvPr>
            <p:ph type="title"/>
          </p:nvPr>
        </p:nvSpPr>
        <p:spPr/>
        <p:txBody>
          <a:bodyPr/>
          <a:lstStyle/>
          <a:p>
            <a:r>
              <a:rPr lang="en-US"/>
              <a:t>Productieplanning:</a:t>
            </a:r>
            <a:br>
              <a:rPr lang="en-US"/>
            </a:br>
            <a:r>
              <a:rPr lang="en-US"/>
              <a:t>Just-in-time</a:t>
            </a:r>
            <a:endParaRPr lang="nl-NL"/>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idx="1"/>
          </p:nvPr>
        </p:nvSpPr>
        <p:spPr/>
        <p:txBody>
          <a:bodyPr/>
          <a:lstStyle/>
          <a:p>
            <a:pPr eaLnBrk="1" hangingPunct="1"/>
            <a:r>
              <a:rPr lang="nl-NL" dirty="0"/>
              <a:t>Praktische illustratie van JIT tussen verschillende productielocaties bij Toyota</a:t>
            </a:r>
          </a:p>
          <a:p>
            <a:pPr lvl="1" eaLnBrk="1" hangingPunct="1"/>
            <a:r>
              <a:rPr lang="nl-NL" dirty="0"/>
              <a:t>Assemblagefabriek van Toyota heeft 1 toeleverancier voor snelheidsmeters en 1 toeleverancier voor radiatoren.</a:t>
            </a:r>
          </a:p>
          <a:p>
            <a:pPr lvl="1" eaLnBrk="1" hangingPunct="1"/>
            <a:r>
              <a:rPr lang="nl-NL" dirty="0"/>
              <a:t>Per dag zijn er ongeveer 20 leveringen.</a:t>
            </a:r>
          </a:p>
          <a:p>
            <a:pPr lvl="1" eaLnBrk="1" hangingPunct="1"/>
            <a:r>
              <a:rPr lang="nl-NL" dirty="0"/>
              <a:t>Een cyclus duurt ongeveer 1 uur: 2 leveringen per uur</a:t>
            </a:r>
          </a:p>
          <a:p>
            <a:pPr lvl="1" eaLnBrk="1" hangingPunct="1"/>
            <a:r>
              <a:rPr lang="nl-NL" dirty="0"/>
              <a:t>Hiertoe worden 6 vrachtwagens en 2 chauffeurs ingezet</a:t>
            </a:r>
          </a:p>
        </p:txBody>
      </p:sp>
      <p:sp>
        <p:nvSpPr>
          <p:cNvPr id="48130" name="Rectangle 3"/>
          <p:cNvSpPr>
            <a:spLocks noGrp="1" noChangeArrowheads="1"/>
          </p:cNvSpPr>
          <p:nvPr>
            <p:ph type="title"/>
          </p:nvPr>
        </p:nvSpPr>
        <p:spPr>
          <a:noFill/>
        </p:spPr>
        <p:txBody>
          <a:bodyPr lIns="92075" tIns="46038" rIns="92075" bIns="46038"/>
          <a:lstStyle/>
          <a:p>
            <a:r>
              <a:rPr lang="nl-BE" dirty="0"/>
              <a:t>Praktijkvoorbeeld JIT</a:t>
            </a:r>
            <a:endParaRPr lang="nl-NL"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2075" tIns="46038" rIns="92075" bIns="46038"/>
          <a:lstStyle/>
          <a:p>
            <a:r>
              <a:rPr lang="nl-BE" dirty="0"/>
              <a:t>Praktijkvoorbeeld JIT</a:t>
            </a:r>
            <a:endParaRPr lang="nl-NL" dirty="0">
              <a:solidFill>
                <a:srgbClr val="A50021"/>
              </a:solidFill>
            </a:endParaRPr>
          </a:p>
        </p:txBody>
      </p:sp>
      <p:graphicFrame>
        <p:nvGraphicFramePr>
          <p:cNvPr id="49156" name="Object 2"/>
          <p:cNvGraphicFramePr>
            <a:graphicFrameLocks noChangeAspect="1"/>
          </p:cNvGraphicFramePr>
          <p:nvPr>
            <p:extLst>
              <p:ext uri="{D42A27DB-BD31-4B8C-83A1-F6EECF244321}">
                <p14:modId xmlns:p14="http://schemas.microsoft.com/office/powerpoint/2010/main" val="1106091789"/>
              </p:ext>
            </p:extLst>
          </p:nvPr>
        </p:nvGraphicFramePr>
        <p:xfrm>
          <a:off x="1143000" y="1066800"/>
          <a:ext cx="6767513" cy="5418138"/>
        </p:xfrm>
        <a:graphic>
          <a:graphicData uri="http://schemas.openxmlformats.org/presentationml/2006/ole">
            <mc:AlternateContent xmlns:mc="http://schemas.openxmlformats.org/markup-compatibility/2006">
              <mc:Choice xmlns:v="urn:schemas-microsoft-com:vml" Requires="v">
                <p:oleObj spid="_x0000_s1026" name="SnapGraphics" r:id="rId3" imgW="6766560" imgH="5417820" progId="ABCSnap">
                  <p:link updateAutomatic="1"/>
                </p:oleObj>
              </mc:Choice>
              <mc:Fallback>
                <p:oleObj name="SnapGraphics" r:id="rId3" imgW="6766560" imgH="5417820" progId="ABCSnap">
                  <p:link updateAutomatic="1"/>
                  <p:pic>
                    <p:nvPicPr>
                      <p:cNvPr id="4915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66800"/>
                        <a:ext cx="6767513" cy="541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9" name="Object 2"/>
          <p:cNvGraphicFramePr>
            <a:graphicFrameLocks noGrp="1" noChangeAspect="1"/>
          </p:cNvGraphicFramePr>
          <p:nvPr>
            <p:ph idx="1"/>
          </p:nvPr>
        </p:nvGraphicFramePr>
        <p:xfrm>
          <a:off x="0" y="1668463"/>
          <a:ext cx="4357688" cy="4357687"/>
        </p:xfrm>
        <a:graphic>
          <a:graphicData uri="http://schemas.openxmlformats.org/presentationml/2006/ole">
            <mc:AlternateContent xmlns:mc="http://schemas.openxmlformats.org/markup-compatibility/2006">
              <mc:Choice xmlns:v="urn:schemas-microsoft-com:vml" Requires="v">
                <p:oleObj spid="_x0000_s2050" name="Micrografx FlowCharter 7 Document" r:id="rId3" imgW="3850105" imgH="3850105" progId="FlowCharter7.Document">
                  <p:embed/>
                </p:oleObj>
              </mc:Choice>
              <mc:Fallback>
                <p:oleObj name="Micrografx FlowCharter 7 Document" r:id="rId3" imgW="3850105" imgH="3850105" progId="FlowCharter7.Document">
                  <p:embed/>
                  <p:pic>
                    <p:nvPicPr>
                      <p:cNvPr id="5017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68463"/>
                        <a:ext cx="4357688"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78" name="Rectangle 4"/>
          <p:cNvSpPr>
            <a:spLocks noGrp="1" noChangeArrowheads="1"/>
          </p:cNvSpPr>
          <p:nvPr>
            <p:ph type="title"/>
          </p:nvPr>
        </p:nvSpPr>
        <p:spPr>
          <a:noFill/>
        </p:spPr>
        <p:txBody>
          <a:bodyPr lIns="92075" tIns="46038" rIns="92075" bIns="46038"/>
          <a:lstStyle/>
          <a:p>
            <a:r>
              <a:rPr lang="nl-BE" dirty="0"/>
              <a:t>Praktijkvoorbeeld JIT</a:t>
            </a:r>
            <a:endParaRPr lang="nl-NL" dirty="0">
              <a:solidFill>
                <a:srgbClr val="A50021"/>
              </a:solidFill>
            </a:endParaRPr>
          </a:p>
        </p:txBody>
      </p:sp>
      <p:sp>
        <p:nvSpPr>
          <p:cNvPr id="50180" name="Rectangle 3"/>
          <p:cNvSpPr>
            <a:spLocks noGrp="1" noChangeArrowheads="1"/>
          </p:cNvSpPr>
          <p:nvPr>
            <p:ph type="body" sz="half" idx="4294967295"/>
          </p:nvPr>
        </p:nvSpPr>
        <p:spPr>
          <a:xfrm>
            <a:off x="4572000" y="1600200"/>
            <a:ext cx="4572000" cy="4953000"/>
          </a:xfrm>
          <a:noFill/>
        </p:spPr>
        <p:txBody>
          <a:bodyPr/>
          <a:lstStyle/>
          <a:p>
            <a:pPr eaLnBrk="1" hangingPunct="1">
              <a:buFont typeface="Wingdings" pitchFamily="2" charset="2"/>
              <a:buNone/>
            </a:pPr>
            <a:r>
              <a:rPr lang="nl-NL" sz="2400"/>
              <a:t>1. Chauffeur B rijdt met lege vrachtwagen van Toyota naar radiatoren-fabriek</a:t>
            </a:r>
          </a:p>
          <a:p>
            <a:pPr eaLnBrk="1" hangingPunct="1">
              <a:buFont typeface="Wingdings" pitchFamily="2" charset="2"/>
              <a:buNone/>
            </a:pPr>
            <a:r>
              <a:rPr lang="nl-NL" sz="2400"/>
              <a:t>2. Laat lege vrachtwagen achter bij Nippon radiatoren</a:t>
            </a:r>
          </a:p>
          <a:p>
            <a:pPr eaLnBrk="1" hangingPunct="1">
              <a:buFont typeface="Wingdings" pitchFamily="2" charset="2"/>
              <a:buNone/>
            </a:pPr>
            <a:r>
              <a:rPr lang="nl-NL" sz="2400"/>
              <a:t>3. Vertrekt met een andere vrachtwagen die gedeeltelijk geladen is met radiatoren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jdelijke aanduiding voor inhoud 5"/>
          <p:cNvSpPr>
            <a:spLocks noGrp="1"/>
          </p:cNvSpPr>
          <p:nvPr>
            <p:ph idx="1"/>
          </p:nvPr>
        </p:nvSpPr>
        <p:spPr/>
        <p:txBody>
          <a:bodyPr/>
          <a:lstStyle/>
          <a:p>
            <a:r>
              <a:rPr lang="fr-BE"/>
              <a:t>Productie als schakel tussen verkopen en aankopen</a:t>
            </a:r>
            <a:endParaRPr lang="nl-NL"/>
          </a:p>
        </p:txBody>
      </p:sp>
      <p:sp>
        <p:nvSpPr>
          <p:cNvPr id="11266" name="Rectangle 2"/>
          <p:cNvSpPr>
            <a:spLocks noGrp="1" noChangeArrowheads="1"/>
          </p:cNvSpPr>
          <p:nvPr>
            <p:ph type="title"/>
          </p:nvPr>
        </p:nvSpPr>
        <p:spPr/>
        <p:txBody>
          <a:bodyPr/>
          <a:lstStyle/>
          <a:p>
            <a:pPr eaLnBrk="1" hangingPunct="1"/>
            <a:r>
              <a:rPr lang="nl-BE"/>
              <a:t>Link met andere processen</a:t>
            </a:r>
            <a:endParaRPr lang="nl-NL"/>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t="7211"/>
          <a:stretch>
            <a:fillRect/>
          </a:stretch>
        </p:blipFill>
        <p:spPr bwMode="auto">
          <a:xfrm>
            <a:off x="428625" y="2786063"/>
            <a:ext cx="8477250"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3" name="Object 2"/>
          <p:cNvGraphicFramePr>
            <a:graphicFrameLocks noGrp="1" noChangeAspect="1"/>
          </p:cNvGraphicFramePr>
          <p:nvPr>
            <p:ph idx="1"/>
          </p:nvPr>
        </p:nvGraphicFramePr>
        <p:xfrm>
          <a:off x="0" y="1393825"/>
          <a:ext cx="4643438" cy="4643438"/>
        </p:xfrm>
        <a:graphic>
          <a:graphicData uri="http://schemas.openxmlformats.org/presentationml/2006/ole">
            <mc:AlternateContent xmlns:mc="http://schemas.openxmlformats.org/markup-compatibility/2006">
              <mc:Choice xmlns:v="urn:schemas-microsoft-com:vml" Requires="v">
                <p:oleObj spid="_x0000_s3074" name="Micrografx FlowCharter 7 Document" r:id="rId3" imgW="3850105" imgH="3850105" progId="FlowCharter7.Document">
                  <p:embed/>
                </p:oleObj>
              </mc:Choice>
              <mc:Fallback>
                <p:oleObj name="Micrografx FlowCharter 7 Document" r:id="rId3" imgW="3850105" imgH="3850105" progId="FlowCharter7.Document">
                  <p:embed/>
                  <p:pic>
                    <p:nvPicPr>
                      <p:cNvPr id="51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93825"/>
                        <a:ext cx="4643438"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2" name="Rectangle 4"/>
          <p:cNvSpPr>
            <a:spLocks noGrp="1" noChangeArrowheads="1"/>
          </p:cNvSpPr>
          <p:nvPr>
            <p:ph type="title"/>
          </p:nvPr>
        </p:nvSpPr>
        <p:spPr>
          <a:noFill/>
        </p:spPr>
        <p:txBody>
          <a:bodyPr lIns="92075" tIns="46038" rIns="92075" bIns="46038"/>
          <a:lstStyle/>
          <a:p>
            <a:r>
              <a:rPr lang="nl-BE" dirty="0"/>
              <a:t>Praktijkvoorbeeld JIT</a:t>
            </a:r>
            <a:endParaRPr lang="nl-NL" dirty="0">
              <a:solidFill>
                <a:srgbClr val="A50021"/>
              </a:solidFill>
            </a:endParaRPr>
          </a:p>
        </p:txBody>
      </p:sp>
      <p:sp>
        <p:nvSpPr>
          <p:cNvPr id="51204" name="Rectangle 3"/>
          <p:cNvSpPr>
            <a:spLocks noGrp="1" noChangeArrowheads="1"/>
          </p:cNvSpPr>
          <p:nvPr>
            <p:ph type="body" sz="half" idx="4294967295"/>
          </p:nvPr>
        </p:nvSpPr>
        <p:spPr>
          <a:xfrm>
            <a:off x="4572000" y="1714500"/>
            <a:ext cx="4572000" cy="4495800"/>
          </a:xfrm>
          <a:solidFill>
            <a:schemeClr val="bg1"/>
          </a:solidFill>
        </p:spPr>
        <p:txBody>
          <a:bodyPr/>
          <a:lstStyle/>
          <a:p>
            <a:pPr eaLnBrk="1" hangingPunct="1">
              <a:lnSpc>
                <a:spcPct val="130000"/>
              </a:lnSpc>
              <a:buFont typeface="Wingdings" pitchFamily="2" charset="2"/>
              <a:buNone/>
            </a:pPr>
            <a:r>
              <a:rPr lang="nl-NL" sz="2000"/>
              <a:t>4. Laat vrachtwagen achter bij fabriek Nippon snelheidsmeters</a:t>
            </a:r>
          </a:p>
          <a:p>
            <a:pPr eaLnBrk="1" hangingPunct="1">
              <a:lnSpc>
                <a:spcPct val="130000"/>
              </a:lnSpc>
              <a:buFont typeface="Wingdings" pitchFamily="2" charset="2"/>
              <a:buNone/>
            </a:pPr>
            <a:r>
              <a:rPr lang="nl-NL" sz="2000"/>
              <a:t>5. Vertrekt met volle vrachtwagen bij Nippon snelheidsmeters naar Toyota</a:t>
            </a:r>
          </a:p>
          <a:p>
            <a:pPr eaLnBrk="1" hangingPunct="1">
              <a:lnSpc>
                <a:spcPct val="130000"/>
              </a:lnSpc>
              <a:buFont typeface="Wingdings" pitchFamily="2" charset="2"/>
              <a:buNone/>
            </a:pPr>
            <a:r>
              <a:rPr lang="nl-NL" sz="2000"/>
              <a:t>6. Laat volle vrachtwagen achter bij Toyota en vertrekt met lege vrachtwagen (achtergelaten door chauffeur 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Toyota </a:t>
            </a:r>
            <a:r>
              <a:rPr lang="nl-BE" dirty="0" err="1"/>
              <a:t>Production</a:t>
            </a:r>
            <a:r>
              <a:rPr lang="nl-BE" dirty="0"/>
              <a:t> System</a:t>
            </a:r>
          </a:p>
        </p:txBody>
      </p:sp>
      <p:sp>
        <p:nvSpPr>
          <p:cNvPr id="4" name="Tijdelijke aanduiding voor inhoud 3">
            <a:extLst>
              <a:ext uri="{FF2B5EF4-FFF2-40B4-BE49-F238E27FC236}">
                <a16:creationId xmlns:a16="http://schemas.microsoft.com/office/drawing/2014/main" id="{FDE5601B-9E5A-436D-B218-2C684E71528A}"/>
              </a:ext>
            </a:extLst>
          </p:cNvPr>
          <p:cNvSpPr>
            <a:spLocks noGrp="1"/>
          </p:cNvSpPr>
          <p:nvPr>
            <p:ph idx="1"/>
          </p:nvPr>
        </p:nvSpPr>
        <p:spPr/>
        <p:txBody>
          <a:bodyPr/>
          <a:lstStyle/>
          <a:p>
            <a:r>
              <a:rPr lang="nl-BE" dirty="0"/>
              <a:t>VIDEO: </a:t>
            </a:r>
            <a:r>
              <a:rPr lang="nl-BE" dirty="0">
                <a:hlinkClick r:id="rId2"/>
              </a:rPr>
              <a:t>The Toyota </a:t>
            </a:r>
            <a:r>
              <a:rPr lang="nl-BE" dirty="0" err="1">
                <a:hlinkClick r:id="rId2"/>
              </a:rPr>
              <a:t>Production</a:t>
            </a:r>
            <a:r>
              <a:rPr lang="nl-BE" dirty="0">
                <a:hlinkClick r:id="rId2"/>
              </a:rPr>
              <a:t> System</a:t>
            </a:r>
            <a:endParaRPr lang="nl-BE" dirty="0"/>
          </a:p>
        </p:txBody>
      </p:sp>
      <p:pic>
        <p:nvPicPr>
          <p:cNvPr id="6" name="Afbeelding 5">
            <a:hlinkClick r:id="rId3"/>
            <a:extLst>
              <a:ext uri="{FF2B5EF4-FFF2-40B4-BE49-F238E27FC236}">
                <a16:creationId xmlns:a16="http://schemas.microsoft.com/office/drawing/2014/main" id="{DFA3CF91-2C67-4137-8AD1-C30FE71840BE}"/>
              </a:ext>
            </a:extLst>
          </p:cNvPr>
          <p:cNvPicPr>
            <a:picLocks noChangeAspect="1"/>
          </p:cNvPicPr>
          <p:nvPr/>
        </p:nvPicPr>
        <p:blipFill>
          <a:blip r:embed="rId4"/>
          <a:stretch>
            <a:fillRect/>
          </a:stretch>
        </p:blipFill>
        <p:spPr>
          <a:xfrm>
            <a:off x="333375" y="2700337"/>
            <a:ext cx="8477250" cy="1457325"/>
          </a:xfrm>
          <a:prstGeom prst="rect">
            <a:avLst/>
          </a:prstGeom>
        </p:spPr>
      </p:pic>
    </p:spTree>
    <p:extLst>
      <p:ext uri="{BB962C8B-B14F-4D97-AF65-F5344CB8AC3E}">
        <p14:creationId xmlns:p14="http://schemas.microsoft.com/office/powerpoint/2010/main" val="3659698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jdelijke aanduiding voor inhoud 5"/>
          <p:cNvSpPr>
            <a:spLocks noGrp="1"/>
          </p:cNvSpPr>
          <p:nvPr>
            <p:ph idx="1"/>
          </p:nvPr>
        </p:nvSpPr>
        <p:spPr/>
        <p:txBody>
          <a:bodyPr/>
          <a:lstStyle/>
          <a:p>
            <a:r>
              <a:rPr lang="nl-NL" dirty="0"/>
              <a:t>Er is nood aan een koppeling tussen productiesystemen en administratieve systemen.  </a:t>
            </a:r>
          </a:p>
          <a:p>
            <a:endParaRPr lang="nl-NL" dirty="0"/>
          </a:p>
          <a:p>
            <a:r>
              <a:rPr lang="nl-NL" dirty="0"/>
              <a:t>Meeste productieplanningen missen coördinatie met de fabricage, speciaal op operationeel niveau.  MES biedt een oplossing.</a:t>
            </a:r>
          </a:p>
          <a:p>
            <a:endParaRPr lang="nl-NL" dirty="0"/>
          </a:p>
          <a:p>
            <a:r>
              <a:rPr lang="nl-NL" dirty="0"/>
              <a:t>ERP-systemen bieden productieplanning en materiaalbehoefteplanning.</a:t>
            </a:r>
          </a:p>
          <a:p>
            <a:endParaRPr lang="nl-NL" dirty="0"/>
          </a:p>
        </p:txBody>
      </p:sp>
      <p:sp>
        <p:nvSpPr>
          <p:cNvPr id="54274" name="Titel 3"/>
          <p:cNvSpPr>
            <a:spLocks noGrp="1"/>
          </p:cNvSpPr>
          <p:nvPr>
            <p:ph type="title"/>
          </p:nvPr>
        </p:nvSpPr>
        <p:spPr/>
        <p:txBody>
          <a:bodyPr/>
          <a:lstStyle/>
          <a:p>
            <a:r>
              <a:rPr lang="nl-BE" dirty="0"/>
              <a:t>Besluit</a:t>
            </a:r>
            <a:endParaRPr lang="nl-NL"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ijdelijke aanduiding voor inhoud 2"/>
          <p:cNvSpPr>
            <a:spLocks noGrp="1"/>
          </p:cNvSpPr>
          <p:nvPr>
            <p:ph idx="1"/>
          </p:nvPr>
        </p:nvSpPr>
        <p:spPr>
          <a:xfrm>
            <a:off x="323528" y="1428736"/>
            <a:ext cx="8568952" cy="5000660"/>
          </a:xfrm>
        </p:spPr>
        <p:txBody>
          <a:bodyPr/>
          <a:lstStyle/>
          <a:p>
            <a:pPr>
              <a:defRPr/>
            </a:pPr>
            <a:r>
              <a:rPr lang="nl-BE" dirty="0"/>
              <a:t>Zie opdrachten PE </a:t>
            </a:r>
            <a:r>
              <a:rPr lang="nl-BE" dirty="0" err="1"/>
              <a:t>Ecobos</a:t>
            </a:r>
            <a:r>
              <a:rPr lang="nl-BE" dirty="0"/>
              <a:t>:</a:t>
            </a:r>
          </a:p>
          <a:p>
            <a:pPr lvl="1">
              <a:defRPr/>
            </a:pPr>
            <a:r>
              <a:rPr lang="nl-BE" sz="2800" dirty="0">
                <a:solidFill>
                  <a:srgbClr val="92D050"/>
                </a:solidFill>
              </a:rPr>
              <a:t>Opdracht 5:</a:t>
            </a:r>
            <a:endParaRPr lang="nl-BE" sz="2800" b="1" dirty="0">
              <a:solidFill>
                <a:srgbClr val="92D050"/>
              </a:solidFill>
            </a:endParaRPr>
          </a:p>
          <a:p>
            <a:pPr lvl="2">
              <a:defRPr/>
            </a:pPr>
            <a:r>
              <a:rPr lang="nl-BE" sz="2200" b="1" dirty="0">
                <a:solidFill>
                  <a:srgbClr val="92D050"/>
                </a:solidFill>
              </a:rPr>
              <a:t>Deel 1: </a:t>
            </a:r>
          </a:p>
          <a:p>
            <a:pPr lvl="3">
              <a:defRPr/>
            </a:pPr>
            <a:r>
              <a:rPr lang="nl-BE" sz="2000" b="1" dirty="0">
                <a:solidFill>
                  <a:srgbClr val="92D050"/>
                </a:solidFill>
              </a:rPr>
              <a:t>Manuele MRP-berekening</a:t>
            </a:r>
          </a:p>
          <a:p>
            <a:pPr lvl="2">
              <a:defRPr/>
            </a:pPr>
            <a:r>
              <a:rPr lang="nl-BE" sz="2200" b="1" dirty="0">
                <a:solidFill>
                  <a:srgbClr val="92D050"/>
                </a:solidFill>
              </a:rPr>
              <a:t>Deel 2: </a:t>
            </a:r>
          </a:p>
          <a:p>
            <a:pPr lvl="3">
              <a:defRPr/>
            </a:pPr>
            <a:r>
              <a:rPr lang="nl-BE" sz="2000" b="1" dirty="0">
                <a:solidFill>
                  <a:srgbClr val="92D050"/>
                </a:solidFill>
              </a:rPr>
              <a:t>Stuklijsten en </a:t>
            </a:r>
            <a:r>
              <a:rPr lang="nl-BE" sz="2000" b="1" dirty="0" err="1">
                <a:solidFill>
                  <a:srgbClr val="92D050"/>
                </a:solidFill>
              </a:rPr>
              <a:t>productie-orders</a:t>
            </a:r>
            <a:endParaRPr lang="nl-BE" sz="2000" b="1" dirty="0">
              <a:solidFill>
                <a:srgbClr val="92D050"/>
              </a:solidFill>
            </a:endParaRPr>
          </a:p>
          <a:p>
            <a:pPr lvl="2">
              <a:defRPr/>
            </a:pPr>
            <a:r>
              <a:rPr lang="nl-BE" sz="2200" b="1" dirty="0">
                <a:solidFill>
                  <a:srgbClr val="92D050"/>
                </a:solidFill>
              </a:rPr>
              <a:t>Deel 3: </a:t>
            </a:r>
          </a:p>
          <a:p>
            <a:pPr lvl="3">
              <a:defRPr/>
            </a:pPr>
            <a:r>
              <a:rPr lang="nl-BE" sz="2000" b="1" dirty="0">
                <a:solidFill>
                  <a:srgbClr val="92D050"/>
                </a:solidFill>
              </a:rPr>
              <a:t>Geautomatiseerde MRP-berekening in SAP</a:t>
            </a:r>
            <a:endParaRPr lang="nl-NL" sz="2400" b="1" dirty="0">
              <a:solidFill>
                <a:srgbClr val="92D050"/>
              </a:solidFill>
            </a:endParaRPr>
          </a:p>
          <a:p>
            <a:pPr lvl="3">
              <a:buFont typeface="Wingdings 2" pitchFamily="18" charset="2"/>
              <a:buNone/>
              <a:defRPr/>
            </a:pPr>
            <a:endParaRPr lang="nl-BE" b="1" dirty="0">
              <a:solidFill>
                <a:schemeClr val="accent1">
                  <a:lumMod val="60000"/>
                  <a:lumOff val="40000"/>
                </a:schemeClr>
              </a:solidFill>
            </a:endParaRPr>
          </a:p>
        </p:txBody>
      </p:sp>
      <p:sp>
        <p:nvSpPr>
          <p:cNvPr id="55298" name="Titel 1"/>
          <p:cNvSpPr>
            <a:spLocks noGrp="1"/>
          </p:cNvSpPr>
          <p:nvPr>
            <p:ph type="title"/>
          </p:nvPr>
        </p:nvSpPr>
        <p:spPr/>
        <p:txBody>
          <a:bodyPr/>
          <a:lstStyle/>
          <a:p>
            <a:r>
              <a:rPr lang="nl-BE"/>
              <a:t>Aan de slag</a:t>
            </a:r>
            <a:endParaRPr lang="nl-NL"/>
          </a:p>
        </p:txBody>
      </p:sp>
      <p:sp>
        <p:nvSpPr>
          <p:cNvPr id="55300" name="Tijdelijke aanduiding voor dianumm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801F6F-5AC5-49F4-B2FF-1FC088B5BE35}" type="slidenum">
              <a:rPr lang="nl-NL" smtClean="0"/>
              <a:pPr eaLnBrk="1" hangingPunct="1"/>
              <a:t>33</a:t>
            </a:fld>
            <a:endParaRPr lang="nl-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838200" y="231775"/>
            <a:ext cx="77724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nl-NL" sz="4000">
              <a:solidFill>
                <a:srgbClr val="A50021"/>
              </a:solidFill>
            </a:endParaRPr>
          </a:p>
        </p:txBody>
      </p:sp>
      <p:sp>
        <p:nvSpPr>
          <p:cNvPr id="12291" name="Rectangle 5"/>
          <p:cNvSpPr>
            <a:spLocks noChangeArrowheads="1"/>
          </p:cNvSpPr>
          <p:nvPr/>
        </p:nvSpPr>
        <p:spPr bwMode="auto">
          <a:xfrm>
            <a:off x="838200" y="1752600"/>
            <a:ext cx="784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nl-NL" sz="2800">
              <a:solidFill>
                <a:srgbClr val="A50021"/>
              </a:solidFill>
            </a:endParaRPr>
          </a:p>
          <a:p>
            <a:pPr marL="342900" indent="-342900">
              <a:spcBef>
                <a:spcPct val="20000"/>
              </a:spcBef>
            </a:pPr>
            <a:endParaRPr lang="nl-NL" sz="2800">
              <a:solidFill>
                <a:srgbClr val="A50021"/>
              </a:solidFill>
            </a:endParaRPr>
          </a:p>
        </p:txBody>
      </p:sp>
      <p:sp>
        <p:nvSpPr>
          <p:cNvPr id="12293" name="Tijdelijke aanduiding voor inhoud 6"/>
          <p:cNvSpPr>
            <a:spLocks noGrp="1"/>
          </p:cNvSpPr>
          <p:nvPr>
            <p:ph idx="1"/>
          </p:nvPr>
        </p:nvSpPr>
        <p:spPr>
          <a:xfrm>
            <a:off x="179512" y="1428736"/>
            <a:ext cx="8856984" cy="5000660"/>
          </a:xfrm>
        </p:spPr>
        <p:txBody>
          <a:bodyPr/>
          <a:lstStyle/>
          <a:p>
            <a:pPr marL="109537" indent="0">
              <a:buNone/>
            </a:pPr>
            <a:r>
              <a:rPr lang="en-US" dirty="0" err="1"/>
              <a:t>Problemen</a:t>
            </a:r>
            <a:r>
              <a:rPr lang="en-US" dirty="0"/>
              <a:t> </a:t>
            </a:r>
            <a:r>
              <a:rPr lang="en-US" dirty="0" err="1"/>
              <a:t>bij</a:t>
            </a:r>
            <a:r>
              <a:rPr lang="en-US" dirty="0"/>
              <a:t> </a:t>
            </a:r>
            <a:r>
              <a:rPr lang="en-US" dirty="0" err="1"/>
              <a:t>productie</a:t>
            </a:r>
            <a:r>
              <a:rPr lang="en-US" dirty="0"/>
              <a:t> </a:t>
            </a:r>
            <a:endParaRPr lang="nl-NL" dirty="0"/>
          </a:p>
          <a:p>
            <a:pPr lvl="1">
              <a:buFont typeface="Arial" charset="0"/>
              <a:buChar char="•"/>
            </a:pPr>
            <a:r>
              <a:rPr lang="nl-NL" dirty="0">
                <a:solidFill>
                  <a:schemeClr val="tx1"/>
                </a:solidFill>
              </a:rPr>
              <a:t>Toelevering grondstoffen niet op tijd</a:t>
            </a:r>
            <a:endParaRPr lang="nl-NL" dirty="0">
              <a:solidFill>
                <a:srgbClr val="92D050"/>
              </a:solidFill>
            </a:endParaRPr>
          </a:p>
          <a:p>
            <a:pPr lvl="1">
              <a:buFont typeface="Arial" charset="0"/>
              <a:buChar char="•"/>
            </a:pPr>
            <a:r>
              <a:rPr lang="nl-NL" dirty="0">
                <a:solidFill>
                  <a:schemeClr val="tx1"/>
                </a:solidFill>
              </a:rPr>
              <a:t>Inadequate informatie van andere divisies bv: veranderingen in de specificaties van een order dringen niet op tijd door tot productie. </a:t>
            </a:r>
            <a:endParaRPr lang="nl-NL" dirty="0"/>
          </a:p>
          <a:p>
            <a:pPr lvl="1">
              <a:buFont typeface="Arial" charset="0"/>
              <a:buChar char="•"/>
            </a:pPr>
            <a:r>
              <a:rPr lang="nl-NL" dirty="0">
                <a:solidFill>
                  <a:schemeClr val="tx1"/>
                </a:solidFill>
              </a:rPr>
              <a:t>Spoedorders verstoren reguliere productie</a:t>
            </a:r>
            <a:br>
              <a:rPr lang="nl-NL" dirty="0">
                <a:solidFill>
                  <a:srgbClr val="92D050"/>
                </a:solidFill>
              </a:rPr>
            </a:br>
            <a:endParaRPr lang="nl-NL" dirty="0"/>
          </a:p>
          <a:p>
            <a:pPr lvl="1">
              <a:buFont typeface="Arial" charset="0"/>
              <a:buChar char="•"/>
            </a:pPr>
            <a:r>
              <a:rPr lang="nl-NL" dirty="0">
                <a:solidFill>
                  <a:schemeClr val="tx1"/>
                </a:solidFill>
              </a:rPr>
              <a:t>Te lange doorlooptijden omdat routing doorheen machines niet optimaal is</a:t>
            </a:r>
            <a:endParaRPr lang="nl-NL" dirty="0">
              <a:solidFill>
                <a:srgbClr val="92D050"/>
              </a:solidFill>
            </a:endParaRPr>
          </a:p>
          <a:p>
            <a:pPr lvl="1">
              <a:buFont typeface="Arial" charset="0"/>
              <a:buChar char="•"/>
            </a:pPr>
            <a:r>
              <a:rPr lang="nl-BE" dirty="0">
                <a:solidFill>
                  <a:schemeClr val="tx1"/>
                </a:solidFill>
              </a:rPr>
              <a:t>Te lange insteltijden machines</a:t>
            </a:r>
            <a:endParaRPr lang="nl-NL" dirty="0"/>
          </a:p>
        </p:txBody>
      </p:sp>
      <p:sp>
        <p:nvSpPr>
          <p:cNvPr id="12292" name="Titel 5"/>
          <p:cNvSpPr>
            <a:spLocks noGrp="1"/>
          </p:cNvSpPr>
          <p:nvPr>
            <p:ph type="title"/>
          </p:nvPr>
        </p:nvSpPr>
        <p:spPr/>
        <p:txBody>
          <a:bodyPr/>
          <a:lstStyle/>
          <a:p>
            <a:r>
              <a:rPr lang="nl-BE"/>
              <a:t>Link met andere processen</a:t>
            </a:r>
            <a:endParaRPr 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jdelijke aanduiding voor inhoud 2"/>
          <p:cNvSpPr>
            <a:spLocks noGrp="1"/>
          </p:cNvSpPr>
          <p:nvPr>
            <p:ph idx="1"/>
          </p:nvPr>
        </p:nvSpPr>
        <p:spPr>
          <a:xfrm>
            <a:off x="428625" y="1428750"/>
            <a:ext cx="8572500" cy="5000625"/>
          </a:xfrm>
        </p:spPr>
        <p:txBody>
          <a:bodyPr/>
          <a:lstStyle/>
          <a:p>
            <a:r>
              <a:rPr lang="nl-NL" dirty="0"/>
              <a:t>Nood aan integratie met andere divisies </a:t>
            </a:r>
          </a:p>
          <a:p>
            <a:pPr lvl="1"/>
            <a:r>
              <a:rPr lang="nl-NL" sz="2400" dirty="0">
                <a:solidFill>
                  <a:schemeClr val="tx1"/>
                </a:solidFill>
              </a:rPr>
              <a:t>Productie moet gekoppeld zijn aan sales om juiste voorraadniveaus eindproduct te kunnen handhaven.</a:t>
            </a:r>
          </a:p>
          <a:p>
            <a:pPr lvl="1"/>
            <a:r>
              <a:rPr lang="nl-NL" sz="2400" dirty="0">
                <a:solidFill>
                  <a:schemeClr val="tx1"/>
                </a:solidFill>
              </a:rPr>
              <a:t>Sales moet inzicht hebben in de productieplanning om een realistische levertermijn af te spreken met klanten.</a:t>
            </a:r>
          </a:p>
          <a:p>
            <a:pPr lvl="1"/>
            <a:r>
              <a:rPr lang="nl-NL" sz="2400" dirty="0">
                <a:solidFill>
                  <a:schemeClr val="tx1"/>
                </a:solidFill>
              </a:rPr>
              <a:t>Inkopen moet inzicht hebben in de productieplanning om de juiste voorraden grondstoffen aan te kopen en te zorgen dat deze op het juiste moment (Just In Time) geleverd worden. </a:t>
            </a:r>
          </a:p>
        </p:txBody>
      </p:sp>
      <p:sp>
        <p:nvSpPr>
          <p:cNvPr id="13314" name="Titel 1"/>
          <p:cNvSpPr>
            <a:spLocks noGrp="1"/>
          </p:cNvSpPr>
          <p:nvPr>
            <p:ph type="title"/>
          </p:nvPr>
        </p:nvSpPr>
        <p:spPr/>
        <p:txBody>
          <a:bodyPr/>
          <a:lstStyle/>
          <a:p>
            <a:r>
              <a:rPr lang="nl-BE"/>
              <a:t>Link met andere processen</a:t>
            </a:r>
            <a:endParaRPr lang="nl-N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a:xfrm>
            <a:off x="893706" y="4365104"/>
            <a:ext cx="4038600" cy="1243557"/>
          </a:xfrm>
          <a:noFill/>
        </p:spPr>
      </p:pic>
      <p:sp>
        <p:nvSpPr>
          <p:cNvPr id="14340" name="Tijdelijke aanduiding voor inhoud 4"/>
          <p:cNvSpPr>
            <a:spLocks noGrp="1"/>
          </p:cNvSpPr>
          <p:nvPr>
            <p:ph sz="half" idx="2"/>
          </p:nvPr>
        </p:nvSpPr>
        <p:spPr>
          <a:xfrm>
            <a:off x="785813" y="1357313"/>
            <a:ext cx="8358187" cy="2643187"/>
          </a:xfrm>
        </p:spPr>
        <p:txBody>
          <a:bodyPr/>
          <a:lstStyle/>
          <a:p>
            <a:r>
              <a:rPr lang="nl-NL" sz="2400" dirty="0"/>
              <a:t>ERP zorgt voor administratief beheer van klanten, orders, producten, stock, leveringen, facturatie, betalingen, …</a:t>
            </a:r>
          </a:p>
          <a:p>
            <a:r>
              <a:rPr lang="nl-NL" sz="2400" dirty="0"/>
              <a:t>ERP zorgt NIET voor optimaal aansturen en organiseren productielijnen in de fabriek.</a:t>
            </a:r>
          </a:p>
          <a:p>
            <a:r>
              <a:rPr lang="nl-NL" sz="2400" dirty="0"/>
              <a:t>Dat is de taak van MES!</a:t>
            </a:r>
          </a:p>
          <a:p>
            <a:endParaRPr lang="nl-NL" sz="2400" dirty="0"/>
          </a:p>
        </p:txBody>
      </p:sp>
      <p:sp>
        <p:nvSpPr>
          <p:cNvPr id="14338" name="Titel 1"/>
          <p:cNvSpPr>
            <a:spLocks noGrp="1"/>
          </p:cNvSpPr>
          <p:nvPr>
            <p:ph type="title"/>
          </p:nvPr>
        </p:nvSpPr>
        <p:spPr/>
        <p:txBody>
          <a:bodyPr/>
          <a:lstStyle/>
          <a:p>
            <a:pPr eaLnBrk="1" hangingPunct="1"/>
            <a:r>
              <a:rPr lang="fr-BE" dirty="0"/>
              <a:t>ERP</a:t>
            </a:r>
            <a:r>
              <a:rPr lang="fr-BE" dirty="0">
                <a:solidFill>
                  <a:srgbClr val="A50021"/>
                </a:solidFill>
              </a:rPr>
              <a:t> </a:t>
            </a:r>
            <a:r>
              <a:rPr lang="fr-BE" dirty="0"/>
              <a:t>en </a:t>
            </a:r>
            <a:r>
              <a:rPr lang="fr-BE" dirty="0" err="1"/>
              <a:t>productiesystemen</a:t>
            </a:r>
            <a:endParaRPr lang="nl-NL" dirty="0"/>
          </a:p>
        </p:txBody>
      </p:sp>
      <p:pic>
        <p:nvPicPr>
          <p:cNvPr id="2" name="Afbeelding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5768" y="4793088"/>
            <a:ext cx="3148232" cy="204506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jdelijke aanduiding voor inhoud 2"/>
          <p:cNvSpPr>
            <a:spLocks noGrp="1"/>
          </p:cNvSpPr>
          <p:nvPr>
            <p:ph idx="1"/>
          </p:nvPr>
        </p:nvSpPr>
        <p:spPr/>
        <p:txBody>
          <a:bodyPr/>
          <a:lstStyle/>
          <a:p>
            <a:r>
              <a:rPr lang="nl-NL" dirty="0"/>
              <a:t>MES is de </a:t>
            </a:r>
            <a:r>
              <a:rPr lang="nl-NL" dirty="0" err="1"/>
              <a:t>automatiseringlaag</a:t>
            </a:r>
            <a:r>
              <a:rPr lang="nl-NL" dirty="0"/>
              <a:t> </a:t>
            </a:r>
            <a:r>
              <a:rPr lang="nl-NL" b="1" dirty="0"/>
              <a:t>tussen</a:t>
            </a:r>
            <a:r>
              <a:rPr lang="nl-NL" dirty="0"/>
              <a:t> de  productieaansturing op de fabrieksvloer en de ERP-systemen in de kantooromgeving. </a:t>
            </a:r>
            <a:endParaRPr lang="nl-BE" dirty="0"/>
          </a:p>
          <a:p>
            <a:pPr eaLnBrk="1" hangingPunct="1"/>
            <a:endParaRPr lang="nl-BE" dirty="0"/>
          </a:p>
        </p:txBody>
      </p:sp>
      <p:sp>
        <p:nvSpPr>
          <p:cNvPr id="15362" name="Titel 1"/>
          <p:cNvSpPr>
            <a:spLocks noGrp="1"/>
          </p:cNvSpPr>
          <p:nvPr>
            <p:ph type="title"/>
          </p:nvPr>
        </p:nvSpPr>
        <p:spPr/>
        <p:txBody>
          <a:bodyPr/>
          <a:lstStyle/>
          <a:p>
            <a:pPr eaLnBrk="1" hangingPunct="1"/>
            <a:r>
              <a:rPr lang="nl-BE" dirty="0"/>
              <a:t>MES</a:t>
            </a:r>
            <a:br>
              <a:rPr lang="nl-BE" dirty="0"/>
            </a:br>
            <a:r>
              <a:rPr lang="nl-BE" sz="3200" dirty="0"/>
              <a:t>Manufacturing </a:t>
            </a:r>
            <a:r>
              <a:rPr lang="nl-BE" sz="3200" dirty="0" err="1"/>
              <a:t>Execution</a:t>
            </a:r>
            <a:r>
              <a:rPr lang="nl-BE" sz="3200" dirty="0"/>
              <a:t> System</a:t>
            </a:r>
            <a:endParaRPr lang="nl-BE" dirty="0"/>
          </a:p>
        </p:txBody>
      </p:sp>
      <p:pic>
        <p:nvPicPr>
          <p:cNvPr id="4" name="Afbeelding 3"/>
          <p:cNvPicPr>
            <a:picLocks noChangeAspect="1"/>
          </p:cNvPicPr>
          <p:nvPr/>
        </p:nvPicPr>
        <p:blipFill>
          <a:blip r:embed="rId3"/>
          <a:stretch>
            <a:fillRect/>
          </a:stretch>
        </p:blipFill>
        <p:spPr>
          <a:xfrm>
            <a:off x="3071783" y="3573016"/>
            <a:ext cx="2943225" cy="2038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jdelijke aanduiding voor inhoud 2"/>
          <p:cNvSpPr>
            <a:spLocks noGrp="1"/>
          </p:cNvSpPr>
          <p:nvPr>
            <p:ph idx="1"/>
          </p:nvPr>
        </p:nvSpPr>
        <p:spPr>
          <a:xfrm>
            <a:off x="4572000" y="1428750"/>
            <a:ext cx="4443413" cy="5000625"/>
          </a:xfrm>
        </p:spPr>
        <p:txBody>
          <a:bodyPr/>
          <a:lstStyle/>
          <a:p>
            <a:r>
              <a:rPr lang="nl-BE" dirty="0"/>
              <a:t>MES krijgt productieopdrachten binnen vanuit ERP </a:t>
            </a:r>
          </a:p>
          <a:p>
            <a:r>
              <a:rPr lang="nl-BE" dirty="0"/>
              <a:t>MES plant deze opdrachten en stuurt deze door naar PLC</a:t>
            </a:r>
          </a:p>
          <a:p>
            <a:r>
              <a:rPr lang="nl-BE" dirty="0"/>
              <a:t>PLC, DCS, … voeren de opdracht uit en geven door aan MES </a:t>
            </a:r>
          </a:p>
          <a:p>
            <a:r>
              <a:rPr lang="nl-BE" dirty="0"/>
              <a:t>MES geeft door aan ERP dat productie voltooid is</a:t>
            </a:r>
          </a:p>
        </p:txBody>
      </p:sp>
      <p:sp>
        <p:nvSpPr>
          <p:cNvPr id="16386" name="Titel 1"/>
          <p:cNvSpPr>
            <a:spLocks noGrp="1"/>
          </p:cNvSpPr>
          <p:nvPr>
            <p:ph type="title"/>
          </p:nvPr>
        </p:nvSpPr>
        <p:spPr/>
        <p:txBody>
          <a:bodyPr/>
          <a:lstStyle/>
          <a:p>
            <a:r>
              <a:rPr lang="nl-BE"/>
              <a:t>MES en ERP</a:t>
            </a:r>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1412875"/>
            <a:ext cx="4486275"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p:txBody>
          <a:bodyPr/>
          <a:lstStyle/>
          <a:p>
            <a:pPr eaLnBrk="1" hangingPunct="1"/>
            <a:r>
              <a:rPr lang="fr-BE"/>
              <a:t>Waarom MES?</a:t>
            </a:r>
            <a:endParaRPr lang="nl-NL"/>
          </a:p>
        </p:txBody>
      </p:sp>
      <p:pic>
        <p:nvPicPr>
          <p:cNvPr id="18435" name="Picture 2"/>
          <p:cNvPicPr>
            <a:picLocks noChangeAspect="1" noChangeArrowheads="1"/>
          </p:cNvPicPr>
          <p:nvPr/>
        </p:nvPicPr>
        <p:blipFill>
          <a:blip r:embed="rId3">
            <a:extLst>
              <a:ext uri="{28A0092B-C50C-407E-A947-70E740481C1C}">
                <a14:useLocalDpi xmlns:a14="http://schemas.microsoft.com/office/drawing/2010/main" val="0"/>
              </a:ext>
            </a:extLst>
          </a:blip>
          <a:srcRect t="-697" b="-2"/>
          <a:stretch>
            <a:fillRect/>
          </a:stretch>
        </p:blipFill>
        <p:spPr bwMode="auto">
          <a:xfrm>
            <a:off x="827088" y="1557338"/>
            <a:ext cx="7413625"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oofdstuk 3.1 Implementatie_docent">
  <a:themeElements>
    <a:clrScheme name="Grijswaarden">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Hoofdstuk 3.1 Implementatie_docent" id="{79DD1F1A-6838-4338-AD6B-8967E5DC7F5F}" vid="{E15BEF55-EB03-486F-85FB-E03376ED6C67}"/>
    </a:ext>
  </a:ext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Hoofdstuk 3.1 Implementatie_docent</Template>
  <TotalTime>2014</TotalTime>
  <Words>1315</Words>
  <Application>Microsoft Office PowerPoint</Application>
  <PresentationFormat>Diavoorstelling (4:3)</PresentationFormat>
  <Paragraphs>291</Paragraphs>
  <Slides>33</Slides>
  <Notes>16</Notes>
  <HiddenSlides>0</HiddenSlides>
  <MMClips>0</MMClips>
  <ScaleCrop>false</ScaleCrop>
  <HeadingPairs>
    <vt:vector size="10" baseType="variant">
      <vt:variant>
        <vt:lpstr>Gebruikte lettertypen</vt:lpstr>
      </vt:variant>
      <vt:variant>
        <vt:i4>6</vt:i4>
      </vt:variant>
      <vt:variant>
        <vt:lpstr>Thema</vt:lpstr>
      </vt:variant>
      <vt:variant>
        <vt:i4>1</vt:i4>
      </vt:variant>
      <vt:variant>
        <vt:lpstr>Koppelingen</vt:lpstr>
      </vt:variant>
      <vt:variant>
        <vt:i4>1</vt:i4>
      </vt:variant>
      <vt:variant>
        <vt:lpstr>Ingesloten OLE-bronprogramma's</vt:lpstr>
      </vt:variant>
      <vt:variant>
        <vt:i4>1</vt:i4>
      </vt:variant>
      <vt:variant>
        <vt:lpstr>Diatitels</vt:lpstr>
      </vt:variant>
      <vt:variant>
        <vt:i4>33</vt:i4>
      </vt:variant>
    </vt:vector>
  </HeadingPairs>
  <TitlesOfParts>
    <vt:vector size="42" baseType="lpstr">
      <vt:lpstr>Arial</vt:lpstr>
      <vt:lpstr>Georgia</vt:lpstr>
      <vt:lpstr>Times New Roman</vt:lpstr>
      <vt:lpstr>Verdana</vt:lpstr>
      <vt:lpstr>Wingdings</vt:lpstr>
      <vt:lpstr>Wingdings 2</vt:lpstr>
      <vt:lpstr>Hoofdstuk 3.1 Implementatie_docent</vt:lpstr>
      <vt:lpstr>file:///G:\MICROGRAF\INLLOGBB\kanban.sg</vt:lpstr>
      <vt:lpstr>Micrografx FlowCharter 7 Document</vt:lpstr>
      <vt:lpstr>Businessprocessen</vt:lpstr>
      <vt:lpstr>Inhoud</vt:lpstr>
      <vt:lpstr>Link met andere processen</vt:lpstr>
      <vt:lpstr>Link met andere processen</vt:lpstr>
      <vt:lpstr>Link met andere processen</vt:lpstr>
      <vt:lpstr>ERP en productiesystemen</vt:lpstr>
      <vt:lpstr>MES Manufacturing Execution System</vt:lpstr>
      <vt:lpstr>MES en ERP</vt:lpstr>
      <vt:lpstr>Waarom MES?</vt:lpstr>
      <vt:lpstr>MES toegepast </vt:lpstr>
      <vt:lpstr>Productieplanning</vt:lpstr>
      <vt:lpstr>Productieplanning</vt:lpstr>
      <vt:lpstr>Push versus Pull</vt:lpstr>
      <vt:lpstr>Productieplanning: terminologie</vt:lpstr>
      <vt:lpstr>Productieplanning</vt:lpstr>
      <vt:lpstr>Productieplanning: MRP</vt:lpstr>
      <vt:lpstr>Productieplanning: MRP</vt:lpstr>
      <vt:lpstr>Voorbeeld BOM met leadtimes</vt:lpstr>
      <vt:lpstr>MRP-explosie: bepalen materiaalbehoefte op basis vraag</vt:lpstr>
      <vt:lpstr>MRP-explosie: bepalen materiaalbehoefte op basis vraag</vt:lpstr>
      <vt:lpstr>Seriegrootte, Bestelhoeveelheid of Lot Sizing</vt:lpstr>
      <vt:lpstr>Seriegrootte, Bestelhoeveelheid of Lot Sizing</vt:lpstr>
      <vt:lpstr>Seriegrootte, Bestelhoeveelheid of Lot Sizing</vt:lpstr>
      <vt:lpstr>Productieplanning: Just-in-time</vt:lpstr>
      <vt:lpstr>Productieplanning: Just-in-time</vt:lpstr>
      <vt:lpstr>Productieplanning: Just-in-time</vt:lpstr>
      <vt:lpstr>Praktijkvoorbeeld JIT</vt:lpstr>
      <vt:lpstr>Praktijkvoorbeeld JIT</vt:lpstr>
      <vt:lpstr>Praktijkvoorbeeld JIT</vt:lpstr>
      <vt:lpstr>Praktijkvoorbeeld JIT</vt:lpstr>
      <vt:lpstr>Toyota Production System</vt:lpstr>
      <vt:lpstr>Besluit</vt:lpstr>
      <vt:lpstr>Aan de slag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petejoha</dc:creator>
  <cp:lastModifiedBy>Ellen Torfs</cp:lastModifiedBy>
  <cp:revision>340</cp:revision>
  <cp:lastPrinted>2011-05-07T16:27:01Z</cp:lastPrinted>
  <dcterms:created xsi:type="dcterms:W3CDTF">2007-05-07T10:27:21Z</dcterms:created>
  <dcterms:modified xsi:type="dcterms:W3CDTF">2018-05-02T08:36:33Z</dcterms:modified>
</cp:coreProperties>
</file>