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notesMasterIdLst>
    <p:notesMasterId r:id="rId67"/>
  </p:notesMasterIdLst>
  <p:sldIdLst>
    <p:sldId id="291" r:id="rId2"/>
    <p:sldId id="336" r:id="rId3"/>
    <p:sldId id="292" r:id="rId4"/>
    <p:sldId id="293" r:id="rId5"/>
    <p:sldId id="351" r:id="rId6"/>
    <p:sldId id="339" r:id="rId7"/>
    <p:sldId id="294" r:id="rId8"/>
    <p:sldId id="295" r:id="rId9"/>
    <p:sldId id="296" r:id="rId10"/>
    <p:sldId id="297" r:id="rId11"/>
    <p:sldId id="337" r:id="rId12"/>
    <p:sldId id="298" r:id="rId13"/>
    <p:sldId id="355" r:id="rId14"/>
    <p:sldId id="299" r:id="rId15"/>
    <p:sldId id="300" r:id="rId16"/>
    <p:sldId id="360" r:id="rId17"/>
    <p:sldId id="302" r:id="rId18"/>
    <p:sldId id="358" r:id="rId19"/>
    <p:sldId id="359" r:id="rId20"/>
    <p:sldId id="301" r:id="rId21"/>
    <p:sldId id="303" r:id="rId22"/>
    <p:sldId id="304" r:id="rId23"/>
    <p:sldId id="361" r:id="rId24"/>
    <p:sldId id="305" r:id="rId25"/>
    <p:sldId id="307" r:id="rId26"/>
    <p:sldId id="309" r:id="rId27"/>
    <p:sldId id="310" r:id="rId28"/>
    <p:sldId id="311" r:id="rId29"/>
    <p:sldId id="312" r:id="rId30"/>
    <p:sldId id="313" r:id="rId31"/>
    <p:sldId id="314" r:id="rId32"/>
    <p:sldId id="315" r:id="rId33"/>
    <p:sldId id="340" r:id="rId34"/>
    <p:sldId id="343" r:id="rId35"/>
    <p:sldId id="319" r:id="rId36"/>
    <p:sldId id="320" r:id="rId37"/>
    <p:sldId id="317" r:id="rId38"/>
    <p:sldId id="344" r:id="rId39"/>
    <p:sldId id="345" r:id="rId40"/>
    <p:sldId id="346" r:id="rId41"/>
    <p:sldId id="362" r:id="rId42"/>
    <p:sldId id="318" r:id="rId43"/>
    <p:sldId id="321" r:id="rId44"/>
    <p:sldId id="322" r:id="rId45"/>
    <p:sldId id="323" r:id="rId46"/>
    <p:sldId id="347" r:id="rId47"/>
    <p:sldId id="363" r:id="rId48"/>
    <p:sldId id="352" r:id="rId49"/>
    <p:sldId id="364" r:id="rId50"/>
    <p:sldId id="365" r:id="rId51"/>
    <p:sldId id="348" r:id="rId52"/>
    <p:sldId id="353" r:id="rId53"/>
    <p:sldId id="324" r:id="rId54"/>
    <p:sldId id="325" r:id="rId55"/>
    <p:sldId id="350" r:id="rId56"/>
    <p:sldId id="354" r:id="rId57"/>
    <p:sldId id="327" r:id="rId58"/>
    <p:sldId id="328" r:id="rId59"/>
    <p:sldId id="329" r:id="rId60"/>
    <p:sldId id="330" r:id="rId61"/>
    <p:sldId id="331" r:id="rId62"/>
    <p:sldId id="332" r:id="rId63"/>
    <p:sldId id="333" r:id="rId64"/>
    <p:sldId id="334" r:id="rId65"/>
    <p:sldId id="335"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B23E"/>
    <a:srgbClr val="A50021"/>
    <a:srgbClr val="FFFF9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Stijl, thema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0" autoAdjust="0"/>
    <p:restoredTop sz="87805" autoAdjust="0"/>
  </p:normalViewPr>
  <p:slideViewPr>
    <p:cSldViewPr>
      <p:cViewPr varScale="1">
        <p:scale>
          <a:sx n="99" d="100"/>
          <a:sy n="99" d="100"/>
        </p:scale>
        <p:origin x="188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ACF4BDD4-4EE4-4C78-B907-18CEE9A2DD6E}" type="slidenum">
              <a:rPr lang="en-US"/>
              <a:pPr>
                <a:defRPr/>
              </a:pPr>
              <a:t>‹nr.›</a:t>
            </a:fld>
            <a:endParaRPr lang="en-US"/>
          </a:p>
        </p:txBody>
      </p:sp>
    </p:spTree>
    <p:extLst>
      <p:ext uri="{BB962C8B-B14F-4D97-AF65-F5344CB8AC3E}">
        <p14:creationId xmlns:p14="http://schemas.microsoft.com/office/powerpoint/2010/main" val="28842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1</a:t>
            </a:fld>
            <a:endParaRPr lang="en-US"/>
          </a:p>
        </p:txBody>
      </p:sp>
    </p:spTree>
    <p:extLst>
      <p:ext uri="{BB962C8B-B14F-4D97-AF65-F5344CB8AC3E}">
        <p14:creationId xmlns:p14="http://schemas.microsoft.com/office/powerpoint/2010/main" val="2289012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10</a:t>
            </a:fld>
            <a:endParaRPr lang="en-US"/>
          </a:p>
        </p:txBody>
      </p:sp>
    </p:spTree>
    <p:extLst>
      <p:ext uri="{BB962C8B-B14F-4D97-AF65-F5344CB8AC3E}">
        <p14:creationId xmlns:p14="http://schemas.microsoft.com/office/powerpoint/2010/main" val="443130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dirty="0"/>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11</a:t>
            </a:fld>
            <a:endParaRPr lang="en-US"/>
          </a:p>
        </p:txBody>
      </p:sp>
    </p:spTree>
    <p:extLst>
      <p:ext uri="{BB962C8B-B14F-4D97-AF65-F5344CB8AC3E}">
        <p14:creationId xmlns:p14="http://schemas.microsoft.com/office/powerpoint/2010/main" val="1934548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dirty="0"/>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12</a:t>
            </a:fld>
            <a:endParaRPr lang="en-US"/>
          </a:p>
        </p:txBody>
      </p:sp>
    </p:spTree>
    <p:extLst>
      <p:ext uri="{BB962C8B-B14F-4D97-AF65-F5344CB8AC3E}">
        <p14:creationId xmlns:p14="http://schemas.microsoft.com/office/powerpoint/2010/main" val="3254977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dirty="0"/>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13</a:t>
            </a:fld>
            <a:endParaRPr lang="en-US"/>
          </a:p>
        </p:txBody>
      </p:sp>
    </p:spTree>
    <p:extLst>
      <p:ext uri="{BB962C8B-B14F-4D97-AF65-F5344CB8AC3E}">
        <p14:creationId xmlns:p14="http://schemas.microsoft.com/office/powerpoint/2010/main" val="3988393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14</a:t>
            </a:fld>
            <a:endParaRPr lang="en-US"/>
          </a:p>
        </p:txBody>
      </p:sp>
    </p:spTree>
    <p:extLst>
      <p:ext uri="{BB962C8B-B14F-4D97-AF65-F5344CB8AC3E}">
        <p14:creationId xmlns:p14="http://schemas.microsoft.com/office/powerpoint/2010/main" val="758880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15</a:t>
            </a:fld>
            <a:endParaRPr lang="en-US"/>
          </a:p>
        </p:txBody>
      </p:sp>
    </p:spTree>
    <p:extLst>
      <p:ext uri="{BB962C8B-B14F-4D97-AF65-F5344CB8AC3E}">
        <p14:creationId xmlns:p14="http://schemas.microsoft.com/office/powerpoint/2010/main" val="2047269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dirty="0"/>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16</a:t>
            </a:fld>
            <a:endParaRPr lang="en-US"/>
          </a:p>
        </p:txBody>
      </p:sp>
    </p:spTree>
    <p:extLst>
      <p:ext uri="{BB962C8B-B14F-4D97-AF65-F5344CB8AC3E}">
        <p14:creationId xmlns:p14="http://schemas.microsoft.com/office/powerpoint/2010/main" val="4009250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dirty="0"/>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17</a:t>
            </a:fld>
            <a:endParaRPr lang="en-US"/>
          </a:p>
        </p:txBody>
      </p:sp>
    </p:spTree>
    <p:extLst>
      <p:ext uri="{BB962C8B-B14F-4D97-AF65-F5344CB8AC3E}">
        <p14:creationId xmlns:p14="http://schemas.microsoft.com/office/powerpoint/2010/main" val="2756296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dirty="0"/>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20</a:t>
            </a:fld>
            <a:endParaRPr lang="en-US" dirty="0"/>
          </a:p>
        </p:txBody>
      </p:sp>
    </p:spTree>
    <p:extLst>
      <p:ext uri="{BB962C8B-B14F-4D97-AF65-F5344CB8AC3E}">
        <p14:creationId xmlns:p14="http://schemas.microsoft.com/office/powerpoint/2010/main" val="622768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21</a:t>
            </a:fld>
            <a:endParaRPr lang="en-US"/>
          </a:p>
        </p:txBody>
      </p:sp>
    </p:spTree>
    <p:extLst>
      <p:ext uri="{BB962C8B-B14F-4D97-AF65-F5344CB8AC3E}">
        <p14:creationId xmlns:p14="http://schemas.microsoft.com/office/powerpoint/2010/main" val="315308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2</a:t>
            </a:fld>
            <a:endParaRPr lang="en-US"/>
          </a:p>
        </p:txBody>
      </p:sp>
    </p:spTree>
    <p:extLst>
      <p:ext uri="{BB962C8B-B14F-4D97-AF65-F5344CB8AC3E}">
        <p14:creationId xmlns:p14="http://schemas.microsoft.com/office/powerpoint/2010/main" val="3899829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22</a:t>
            </a:fld>
            <a:endParaRPr lang="en-US"/>
          </a:p>
        </p:txBody>
      </p:sp>
    </p:spTree>
    <p:extLst>
      <p:ext uri="{BB962C8B-B14F-4D97-AF65-F5344CB8AC3E}">
        <p14:creationId xmlns:p14="http://schemas.microsoft.com/office/powerpoint/2010/main" val="2135440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23</a:t>
            </a:fld>
            <a:endParaRPr lang="en-US"/>
          </a:p>
        </p:txBody>
      </p:sp>
    </p:spTree>
    <p:extLst>
      <p:ext uri="{BB962C8B-B14F-4D97-AF65-F5344CB8AC3E}">
        <p14:creationId xmlns:p14="http://schemas.microsoft.com/office/powerpoint/2010/main" val="543024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24</a:t>
            </a:fld>
            <a:endParaRPr lang="en-US"/>
          </a:p>
        </p:txBody>
      </p:sp>
    </p:spTree>
    <p:extLst>
      <p:ext uri="{BB962C8B-B14F-4D97-AF65-F5344CB8AC3E}">
        <p14:creationId xmlns:p14="http://schemas.microsoft.com/office/powerpoint/2010/main" val="27649063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25</a:t>
            </a:fld>
            <a:endParaRPr lang="en-US"/>
          </a:p>
        </p:txBody>
      </p:sp>
    </p:spTree>
    <p:extLst>
      <p:ext uri="{BB962C8B-B14F-4D97-AF65-F5344CB8AC3E}">
        <p14:creationId xmlns:p14="http://schemas.microsoft.com/office/powerpoint/2010/main" val="2905338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26</a:t>
            </a:fld>
            <a:endParaRPr lang="en-US"/>
          </a:p>
        </p:txBody>
      </p:sp>
    </p:spTree>
    <p:extLst>
      <p:ext uri="{BB962C8B-B14F-4D97-AF65-F5344CB8AC3E}">
        <p14:creationId xmlns:p14="http://schemas.microsoft.com/office/powerpoint/2010/main" val="3719137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27</a:t>
            </a:fld>
            <a:endParaRPr lang="en-US"/>
          </a:p>
        </p:txBody>
      </p:sp>
    </p:spTree>
    <p:extLst>
      <p:ext uri="{BB962C8B-B14F-4D97-AF65-F5344CB8AC3E}">
        <p14:creationId xmlns:p14="http://schemas.microsoft.com/office/powerpoint/2010/main" val="3661840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28</a:t>
            </a:fld>
            <a:endParaRPr lang="en-US"/>
          </a:p>
        </p:txBody>
      </p:sp>
    </p:spTree>
    <p:extLst>
      <p:ext uri="{BB962C8B-B14F-4D97-AF65-F5344CB8AC3E}">
        <p14:creationId xmlns:p14="http://schemas.microsoft.com/office/powerpoint/2010/main" val="3222376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29</a:t>
            </a:fld>
            <a:endParaRPr lang="en-US"/>
          </a:p>
        </p:txBody>
      </p:sp>
    </p:spTree>
    <p:extLst>
      <p:ext uri="{BB962C8B-B14F-4D97-AF65-F5344CB8AC3E}">
        <p14:creationId xmlns:p14="http://schemas.microsoft.com/office/powerpoint/2010/main" val="551971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30</a:t>
            </a:fld>
            <a:endParaRPr lang="en-US"/>
          </a:p>
        </p:txBody>
      </p:sp>
    </p:spTree>
    <p:extLst>
      <p:ext uri="{BB962C8B-B14F-4D97-AF65-F5344CB8AC3E}">
        <p14:creationId xmlns:p14="http://schemas.microsoft.com/office/powerpoint/2010/main" val="30666261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31</a:t>
            </a:fld>
            <a:endParaRPr lang="en-US"/>
          </a:p>
        </p:txBody>
      </p:sp>
    </p:spTree>
    <p:extLst>
      <p:ext uri="{BB962C8B-B14F-4D97-AF65-F5344CB8AC3E}">
        <p14:creationId xmlns:p14="http://schemas.microsoft.com/office/powerpoint/2010/main" val="621741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dirty="0"/>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3</a:t>
            </a:fld>
            <a:endParaRPr lang="en-US"/>
          </a:p>
        </p:txBody>
      </p:sp>
    </p:spTree>
    <p:extLst>
      <p:ext uri="{BB962C8B-B14F-4D97-AF65-F5344CB8AC3E}">
        <p14:creationId xmlns:p14="http://schemas.microsoft.com/office/powerpoint/2010/main" val="1003572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32</a:t>
            </a:fld>
            <a:endParaRPr lang="en-US"/>
          </a:p>
        </p:txBody>
      </p:sp>
    </p:spTree>
    <p:extLst>
      <p:ext uri="{BB962C8B-B14F-4D97-AF65-F5344CB8AC3E}">
        <p14:creationId xmlns:p14="http://schemas.microsoft.com/office/powerpoint/2010/main" val="34060453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33</a:t>
            </a:fld>
            <a:endParaRPr lang="en-US"/>
          </a:p>
        </p:txBody>
      </p:sp>
    </p:spTree>
    <p:extLst>
      <p:ext uri="{BB962C8B-B14F-4D97-AF65-F5344CB8AC3E}">
        <p14:creationId xmlns:p14="http://schemas.microsoft.com/office/powerpoint/2010/main" val="40654638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34</a:t>
            </a:fld>
            <a:endParaRPr lang="en-US"/>
          </a:p>
        </p:txBody>
      </p:sp>
    </p:spTree>
    <p:extLst>
      <p:ext uri="{BB962C8B-B14F-4D97-AF65-F5344CB8AC3E}">
        <p14:creationId xmlns:p14="http://schemas.microsoft.com/office/powerpoint/2010/main" val="1277191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jdelijke aanduiding voor dia-afbeelding 1"/>
          <p:cNvSpPr>
            <a:spLocks noGrp="1" noRot="1" noChangeAspect="1" noTextEdit="1"/>
          </p:cNvSpPr>
          <p:nvPr>
            <p:ph type="sldImg"/>
          </p:nvPr>
        </p:nvSpPr>
        <p:spPr>
          <a:ln/>
        </p:spPr>
      </p:sp>
      <p:sp>
        <p:nvSpPr>
          <p:cNvPr id="67587" name="Tijdelijke aanduiding voor notities 2"/>
          <p:cNvSpPr>
            <a:spLocks noGrp="1"/>
          </p:cNvSpPr>
          <p:nvPr>
            <p:ph type="body" idx="1"/>
          </p:nvPr>
        </p:nvSpPr>
        <p:spPr>
          <a:noFill/>
          <a:ln/>
        </p:spPr>
        <p:txBody>
          <a:bodyPr/>
          <a:lstStyle/>
          <a:p>
            <a:endParaRPr lang="nl-BE"/>
          </a:p>
        </p:txBody>
      </p:sp>
      <p:sp>
        <p:nvSpPr>
          <p:cNvPr id="67588" name="Tijdelijke aanduiding voor dianummer 3"/>
          <p:cNvSpPr>
            <a:spLocks noGrp="1"/>
          </p:cNvSpPr>
          <p:nvPr>
            <p:ph type="sldNum" sz="quarter" idx="5"/>
          </p:nvPr>
        </p:nvSpPr>
        <p:spPr>
          <a:noFill/>
        </p:spPr>
        <p:txBody>
          <a:bodyPr/>
          <a:lstStyle/>
          <a:p>
            <a:fld id="{029E9107-B41D-4F67-A097-836716008C51}" type="slidenum">
              <a:rPr lang="nl-NL" smtClean="0"/>
              <a:pPr/>
              <a:t>35</a:t>
            </a:fld>
            <a:endParaRPr lang="nl-NL"/>
          </a:p>
        </p:txBody>
      </p:sp>
    </p:spTree>
    <p:extLst>
      <p:ext uri="{BB962C8B-B14F-4D97-AF65-F5344CB8AC3E}">
        <p14:creationId xmlns:p14="http://schemas.microsoft.com/office/powerpoint/2010/main" val="15765337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36</a:t>
            </a:fld>
            <a:endParaRPr lang="en-US"/>
          </a:p>
        </p:txBody>
      </p:sp>
    </p:spTree>
    <p:extLst>
      <p:ext uri="{BB962C8B-B14F-4D97-AF65-F5344CB8AC3E}">
        <p14:creationId xmlns:p14="http://schemas.microsoft.com/office/powerpoint/2010/main" val="8334143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jdelijke aanduiding voor dia-afbeelding 1"/>
          <p:cNvSpPr>
            <a:spLocks noGrp="1" noRot="1" noChangeAspect="1" noTextEdit="1"/>
          </p:cNvSpPr>
          <p:nvPr>
            <p:ph type="sldImg"/>
          </p:nvPr>
        </p:nvSpPr>
        <p:spPr>
          <a:ln/>
        </p:spPr>
      </p:sp>
      <p:sp>
        <p:nvSpPr>
          <p:cNvPr id="68611" name="Tijdelijke aanduiding voor notities 2"/>
          <p:cNvSpPr>
            <a:spLocks noGrp="1"/>
          </p:cNvSpPr>
          <p:nvPr>
            <p:ph type="body" idx="1"/>
          </p:nvPr>
        </p:nvSpPr>
        <p:spPr>
          <a:noFill/>
          <a:ln/>
        </p:spPr>
        <p:txBody>
          <a:bodyPr/>
          <a:lstStyle/>
          <a:p>
            <a:endParaRPr lang="nl-BE"/>
          </a:p>
        </p:txBody>
      </p:sp>
      <p:sp>
        <p:nvSpPr>
          <p:cNvPr id="68612" name="Tijdelijke aanduiding voor dianummer 3"/>
          <p:cNvSpPr>
            <a:spLocks noGrp="1"/>
          </p:cNvSpPr>
          <p:nvPr>
            <p:ph type="sldNum" sz="quarter" idx="5"/>
          </p:nvPr>
        </p:nvSpPr>
        <p:spPr>
          <a:noFill/>
        </p:spPr>
        <p:txBody>
          <a:bodyPr/>
          <a:lstStyle/>
          <a:p>
            <a:fld id="{6C80ACC8-AC02-42E0-997E-6F8662E811C7}" type="slidenum">
              <a:rPr lang="nl-NL" smtClean="0"/>
              <a:pPr/>
              <a:t>37</a:t>
            </a:fld>
            <a:endParaRPr lang="nl-NL"/>
          </a:p>
        </p:txBody>
      </p:sp>
    </p:spTree>
    <p:extLst>
      <p:ext uri="{BB962C8B-B14F-4D97-AF65-F5344CB8AC3E}">
        <p14:creationId xmlns:p14="http://schemas.microsoft.com/office/powerpoint/2010/main" val="10672497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baseline="0" dirty="0"/>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38</a:t>
            </a:fld>
            <a:endParaRPr lang="en-US"/>
          </a:p>
        </p:txBody>
      </p:sp>
    </p:spTree>
    <p:extLst>
      <p:ext uri="{BB962C8B-B14F-4D97-AF65-F5344CB8AC3E}">
        <p14:creationId xmlns:p14="http://schemas.microsoft.com/office/powerpoint/2010/main" val="29909597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39</a:t>
            </a:fld>
            <a:endParaRPr lang="en-US"/>
          </a:p>
        </p:txBody>
      </p:sp>
    </p:spTree>
    <p:extLst>
      <p:ext uri="{BB962C8B-B14F-4D97-AF65-F5344CB8AC3E}">
        <p14:creationId xmlns:p14="http://schemas.microsoft.com/office/powerpoint/2010/main" val="3669010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40</a:t>
            </a:fld>
            <a:endParaRPr lang="en-US"/>
          </a:p>
        </p:txBody>
      </p:sp>
    </p:spTree>
    <p:extLst>
      <p:ext uri="{BB962C8B-B14F-4D97-AF65-F5344CB8AC3E}">
        <p14:creationId xmlns:p14="http://schemas.microsoft.com/office/powerpoint/2010/main" val="736340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42</a:t>
            </a:fld>
            <a:endParaRPr lang="en-US"/>
          </a:p>
        </p:txBody>
      </p:sp>
    </p:spTree>
    <p:extLst>
      <p:ext uri="{BB962C8B-B14F-4D97-AF65-F5344CB8AC3E}">
        <p14:creationId xmlns:p14="http://schemas.microsoft.com/office/powerpoint/2010/main" val="2477797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4</a:t>
            </a:fld>
            <a:endParaRPr lang="en-US"/>
          </a:p>
        </p:txBody>
      </p:sp>
    </p:spTree>
    <p:extLst>
      <p:ext uri="{BB962C8B-B14F-4D97-AF65-F5344CB8AC3E}">
        <p14:creationId xmlns:p14="http://schemas.microsoft.com/office/powerpoint/2010/main" val="26692253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43</a:t>
            </a:fld>
            <a:endParaRPr lang="en-US"/>
          </a:p>
        </p:txBody>
      </p:sp>
    </p:spTree>
    <p:extLst>
      <p:ext uri="{BB962C8B-B14F-4D97-AF65-F5344CB8AC3E}">
        <p14:creationId xmlns:p14="http://schemas.microsoft.com/office/powerpoint/2010/main" val="14467704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44</a:t>
            </a:fld>
            <a:endParaRPr lang="en-US"/>
          </a:p>
        </p:txBody>
      </p:sp>
    </p:spTree>
    <p:extLst>
      <p:ext uri="{BB962C8B-B14F-4D97-AF65-F5344CB8AC3E}">
        <p14:creationId xmlns:p14="http://schemas.microsoft.com/office/powerpoint/2010/main" val="14611387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jdelijke aanduiding voor dia-afbeelding 1"/>
          <p:cNvSpPr>
            <a:spLocks noGrp="1" noRot="1" noChangeAspect="1" noTextEdit="1"/>
          </p:cNvSpPr>
          <p:nvPr>
            <p:ph type="sldImg"/>
          </p:nvPr>
        </p:nvSpPr>
        <p:spPr>
          <a:ln/>
        </p:spPr>
      </p:sp>
      <p:sp>
        <p:nvSpPr>
          <p:cNvPr id="69635" name="Tijdelijke aanduiding voor notities 2"/>
          <p:cNvSpPr>
            <a:spLocks noGrp="1"/>
          </p:cNvSpPr>
          <p:nvPr>
            <p:ph type="body" idx="1"/>
          </p:nvPr>
        </p:nvSpPr>
        <p:spPr>
          <a:noFill/>
          <a:ln/>
        </p:spPr>
        <p:txBody>
          <a:bodyPr/>
          <a:lstStyle/>
          <a:p>
            <a:endParaRPr lang="nl-BE"/>
          </a:p>
        </p:txBody>
      </p:sp>
      <p:sp>
        <p:nvSpPr>
          <p:cNvPr id="69636" name="Tijdelijke aanduiding voor dianummer 3"/>
          <p:cNvSpPr>
            <a:spLocks noGrp="1"/>
          </p:cNvSpPr>
          <p:nvPr>
            <p:ph type="sldNum" sz="quarter" idx="5"/>
          </p:nvPr>
        </p:nvSpPr>
        <p:spPr>
          <a:noFill/>
        </p:spPr>
        <p:txBody>
          <a:bodyPr/>
          <a:lstStyle/>
          <a:p>
            <a:fld id="{62CFC54A-AB6E-4D1E-A0B7-7A6218F91A97}" type="slidenum">
              <a:rPr lang="nl-NL" smtClean="0"/>
              <a:pPr/>
              <a:t>45</a:t>
            </a:fld>
            <a:endParaRPr lang="nl-NL"/>
          </a:p>
        </p:txBody>
      </p:sp>
    </p:spTree>
    <p:extLst>
      <p:ext uri="{BB962C8B-B14F-4D97-AF65-F5344CB8AC3E}">
        <p14:creationId xmlns:p14="http://schemas.microsoft.com/office/powerpoint/2010/main" val="16184715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dirty="0"/>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46</a:t>
            </a:fld>
            <a:endParaRPr lang="en-US"/>
          </a:p>
        </p:txBody>
      </p:sp>
    </p:spTree>
    <p:extLst>
      <p:ext uri="{BB962C8B-B14F-4D97-AF65-F5344CB8AC3E}">
        <p14:creationId xmlns:p14="http://schemas.microsoft.com/office/powerpoint/2010/main" val="31350432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dirty="0"/>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51</a:t>
            </a:fld>
            <a:endParaRPr lang="en-US"/>
          </a:p>
        </p:txBody>
      </p:sp>
    </p:spTree>
    <p:extLst>
      <p:ext uri="{BB962C8B-B14F-4D97-AF65-F5344CB8AC3E}">
        <p14:creationId xmlns:p14="http://schemas.microsoft.com/office/powerpoint/2010/main" val="3334299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53</a:t>
            </a:fld>
            <a:endParaRPr lang="en-US"/>
          </a:p>
        </p:txBody>
      </p:sp>
    </p:spTree>
    <p:extLst>
      <p:ext uri="{BB962C8B-B14F-4D97-AF65-F5344CB8AC3E}">
        <p14:creationId xmlns:p14="http://schemas.microsoft.com/office/powerpoint/2010/main" val="40634487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jdelijke aanduiding voor dia-afbeelding 1"/>
          <p:cNvSpPr>
            <a:spLocks noGrp="1" noRot="1" noChangeAspect="1" noTextEdit="1"/>
          </p:cNvSpPr>
          <p:nvPr>
            <p:ph type="sldImg"/>
          </p:nvPr>
        </p:nvSpPr>
        <p:spPr>
          <a:ln/>
        </p:spPr>
      </p:sp>
      <p:sp>
        <p:nvSpPr>
          <p:cNvPr id="70659" name="Tijdelijke aanduiding voor notities 2"/>
          <p:cNvSpPr>
            <a:spLocks noGrp="1"/>
          </p:cNvSpPr>
          <p:nvPr>
            <p:ph type="body" idx="1"/>
          </p:nvPr>
        </p:nvSpPr>
        <p:spPr>
          <a:noFill/>
          <a:ln/>
        </p:spPr>
        <p:txBody>
          <a:bodyPr/>
          <a:lstStyle/>
          <a:p>
            <a:endParaRPr lang="nl-BE"/>
          </a:p>
        </p:txBody>
      </p:sp>
      <p:sp>
        <p:nvSpPr>
          <p:cNvPr id="70660" name="Tijdelijke aanduiding voor dianummer 3"/>
          <p:cNvSpPr>
            <a:spLocks noGrp="1"/>
          </p:cNvSpPr>
          <p:nvPr>
            <p:ph type="sldNum" sz="quarter" idx="5"/>
          </p:nvPr>
        </p:nvSpPr>
        <p:spPr>
          <a:noFill/>
        </p:spPr>
        <p:txBody>
          <a:bodyPr/>
          <a:lstStyle/>
          <a:p>
            <a:fld id="{4C0360B8-2DCE-46F2-AA85-481F2635EECD}" type="slidenum">
              <a:rPr lang="nl-NL" smtClean="0"/>
              <a:pPr/>
              <a:t>54</a:t>
            </a:fld>
            <a:endParaRPr lang="nl-NL"/>
          </a:p>
        </p:txBody>
      </p:sp>
    </p:spTree>
    <p:extLst>
      <p:ext uri="{BB962C8B-B14F-4D97-AF65-F5344CB8AC3E}">
        <p14:creationId xmlns:p14="http://schemas.microsoft.com/office/powerpoint/2010/main" val="34233473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55</a:t>
            </a:fld>
            <a:endParaRPr lang="en-US"/>
          </a:p>
        </p:txBody>
      </p:sp>
    </p:spTree>
    <p:extLst>
      <p:ext uri="{BB962C8B-B14F-4D97-AF65-F5344CB8AC3E}">
        <p14:creationId xmlns:p14="http://schemas.microsoft.com/office/powerpoint/2010/main" val="3925998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57</a:t>
            </a:fld>
            <a:endParaRPr lang="en-US"/>
          </a:p>
        </p:txBody>
      </p:sp>
    </p:spTree>
    <p:extLst>
      <p:ext uri="{BB962C8B-B14F-4D97-AF65-F5344CB8AC3E}">
        <p14:creationId xmlns:p14="http://schemas.microsoft.com/office/powerpoint/2010/main" val="21079427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jdelijke aanduiding voor dia-afbeelding 1"/>
          <p:cNvSpPr>
            <a:spLocks noGrp="1" noRot="1" noChangeAspect="1" noTextEdit="1"/>
          </p:cNvSpPr>
          <p:nvPr>
            <p:ph type="sldImg"/>
          </p:nvPr>
        </p:nvSpPr>
        <p:spPr>
          <a:ln/>
        </p:spPr>
      </p:sp>
      <p:sp>
        <p:nvSpPr>
          <p:cNvPr id="72707" name="Tijdelijke aanduiding voor notities 2"/>
          <p:cNvSpPr>
            <a:spLocks noGrp="1"/>
          </p:cNvSpPr>
          <p:nvPr>
            <p:ph type="body" idx="1"/>
          </p:nvPr>
        </p:nvSpPr>
        <p:spPr>
          <a:noFill/>
          <a:ln/>
        </p:spPr>
        <p:txBody>
          <a:bodyPr/>
          <a:lstStyle/>
          <a:p>
            <a:endParaRPr lang="nl-BE"/>
          </a:p>
        </p:txBody>
      </p:sp>
      <p:sp>
        <p:nvSpPr>
          <p:cNvPr id="72708" name="Tijdelijke aanduiding voor dianummer 3"/>
          <p:cNvSpPr>
            <a:spLocks noGrp="1"/>
          </p:cNvSpPr>
          <p:nvPr>
            <p:ph type="sldNum" sz="quarter" idx="5"/>
          </p:nvPr>
        </p:nvSpPr>
        <p:spPr>
          <a:noFill/>
        </p:spPr>
        <p:txBody>
          <a:bodyPr/>
          <a:lstStyle/>
          <a:p>
            <a:fld id="{F599F17B-298B-4437-8E0F-6FBAED9CE9DA}" type="slidenum">
              <a:rPr lang="nl-NL" smtClean="0"/>
              <a:pPr/>
              <a:t>58</a:t>
            </a:fld>
            <a:endParaRPr lang="nl-NL"/>
          </a:p>
        </p:txBody>
      </p:sp>
    </p:spTree>
    <p:extLst>
      <p:ext uri="{BB962C8B-B14F-4D97-AF65-F5344CB8AC3E}">
        <p14:creationId xmlns:p14="http://schemas.microsoft.com/office/powerpoint/2010/main" val="100740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5</a:t>
            </a:fld>
            <a:endParaRPr lang="en-US"/>
          </a:p>
        </p:txBody>
      </p:sp>
    </p:spTree>
    <p:extLst>
      <p:ext uri="{BB962C8B-B14F-4D97-AF65-F5344CB8AC3E}">
        <p14:creationId xmlns:p14="http://schemas.microsoft.com/office/powerpoint/2010/main" val="1799131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59</a:t>
            </a:fld>
            <a:endParaRPr lang="en-US"/>
          </a:p>
        </p:txBody>
      </p:sp>
    </p:spTree>
    <p:extLst>
      <p:ext uri="{BB962C8B-B14F-4D97-AF65-F5344CB8AC3E}">
        <p14:creationId xmlns:p14="http://schemas.microsoft.com/office/powerpoint/2010/main" val="25883638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60</a:t>
            </a:fld>
            <a:endParaRPr lang="en-US"/>
          </a:p>
        </p:txBody>
      </p:sp>
    </p:spTree>
    <p:extLst>
      <p:ext uri="{BB962C8B-B14F-4D97-AF65-F5344CB8AC3E}">
        <p14:creationId xmlns:p14="http://schemas.microsoft.com/office/powerpoint/2010/main" val="1783917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61</a:t>
            </a:fld>
            <a:endParaRPr lang="en-US"/>
          </a:p>
        </p:txBody>
      </p:sp>
    </p:spTree>
    <p:extLst>
      <p:ext uri="{BB962C8B-B14F-4D97-AF65-F5344CB8AC3E}">
        <p14:creationId xmlns:p14="http://schemas.microsoft.com/office/powerpoint/2010/main" val="11632237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62</a:t>
            </a:fld>
            <a:endParaRPr lang="en-US"/>
          </a:p>
        </p:txBody>
      </p:sp>
    </p:spTree>
    <p:extLst>
      <p:ext uri="{BB962C8B-B14F-4D97-AF65-F5344CB8AC3E}">
        <p14:creationId xmlns:p14="http://schemas.microsoft.com/office/powerpoint/2010/main" val="12546156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63</a:t>
            </a:fld>
            <a:endParaRPr lang="en-US"/>
          </a:p>
        </p:txBody>
      </p:sp>
    </p:spTree>
    <p:extLst>
      <p:ext uri="{BB962C8B-B14F-4D97-AF65-F5344CB8AC3E}">
        <p14:creationId xmlns:p14="http://schemas.microsoft.com/office/powerpoint/2010/main" val="16365250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64</a:t>
            </a:fld>
            <a:endParaRPr lang="en-US"/>
          </a:p>
        </p:txBody>
      </p:sp>
    </p:spTree>
    <p:extLst>
      <p:ext uri="{BB962C8B-B14F-4D97-AF65-F5344CB8AC3E}">
        <p14:creationId xmlns:p14="http://schemas.microsoft.com/office/powerpoint/2010/main" val="23741786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65</a:t>
            </a:fld>
            <a:endParaRPr lang="en-US"/>
          </a:p>
        </p:txBody>
      </p:sp>
    </p:spTree>
    <p:extLst>
      <p:ext uri="{BB962C8B-B14F-4D97-AF65-F5344CB8AC3E}">
        <p14:creationId xmlns:p14="http://schemas.microsoft.com/office/powerpoint/2010/main" val="37721749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6</a:t>
            </a:fld>
            <a:endParaRPr lang="en-US"/>
          </a:p>
        </p:txBody>
      </p:sp>
    </p:spTree>
    <p:extLst>
      <p:ext uri="{BB962C8B-B14F-4D97-AF65-F5344CB8AC3E}">
        <p14:creationId xmlns:p14="http://schemas.microsoft.com/office/powerpoint/2010/main" val="567562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7</a:t>
            </a:fld>
            <a:endParaRPr lang="en-US"/>
          </a:p>
        </p:txBody>
      </p:sp>
    </p:spTree>
    <p:extLst>
      <p:ext uri="{BB962C8B-B14F-4D97-AF65-F5344CB8AC3E}">
        <p14:creationId xmlns:p14="http://schemas.microsoft.com/office/powerpoint/2010/main" val="398396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dirty="0"/>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8</a:t>
            </a:fld>
            <a:endParaRPr lang="en-US"/>
          </a:p>
        </p:txBody>
      </p:sp>
    </p:spTree>
    <p:extLst>
      <p:ext uri="{BB962C8B-B14F-4D97-AF65-F5344CB8AC3E}">
        <p14:creationId xmlns:p14="http://schemas.microsoft.com/office/powerpoint/2010/main" val="1808635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normAutofit/>
          </a:bodyPr>
          <a:lstStyle/>
          <a:p>
            <a:endParaRPr lang="nl-BE" dirty="0"/>
          </a:p>
        </p:txBody>
      </p:sp>
      <p:sp>
        <p:nvSpPr>
          <p:cNvPr id="4" name="Tijdelijke aanduiding voor dianummer 3"/>
          <p:cNvSpPr>
            <a:spLocks noGrp="1"/>
          </p:cNvSpPr>
          <p:nvPr>
            <p:ph type="sldNum" sz="quarter" idx="10"/>
          </p:nvPr>
        </p:nvSpPr>
        <p:spPr/>
        <p:txBody>
          <a:bodyPr/>
          <a:lstStyle/>
          <a:p>
            <a:pPr>
              <a:defRPr/>
            </a:pPr>
            <a:fld id="{ACF4BDD4-4EE4-4C78-B907-18CEE9A2DD6E}" type="slidenum">
              <a:rPr lang="en-US" smtClean="0"/>
              <a:pPr>
                <a:defRPr/>
              </a:pPr>
              <a:t>9</a:t>
            </a:fld>
            <a:endParaRPr lang="en-US"/>
          </a:p>
        </p:txBody>
      </p:sp>
    </p:spTree>
    <p:extLst>
      <p:ext uri="{BB962C8B-B14F-4D97-AF65-F5344CB8AC3E}">
        <p14:creationId xmlns:p14="http://schemas.microsoft.com/office/powerpoint/2010/main" val="424843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dia">
    <p:spTree>
      <p:nvGrpSpPr>
        <p:cNvPr id="1" name=""/>
        <p:cNvGrpSpPr/>
        <p:nvPr/>
      </p:nvGrpSpPr>
      <p:grpSpPr>
        <a:xfrm>
          <a:off x="0" y="0"/>
          <a:ext cx="0" cy="0"/>
          <a:chOff x="0" y="0"/>
          <a:chExt cx="0" cy="0"/>
        </a:xfrm>
      </p:grpSpPr>
      <p:pic>
        <p:nvPicPr>
          <p:cNvPr id="4" name="Afbeelding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773238"/>
            <a:ext cx="1655763"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el 7"/>
          <p:cNvSpPr>
            <a:spLocks noGrp="1"/>
          </p:cNvSpPr>
          <p:nvPr>
            <p:ph type="ctrTitle"/>
          </p:nvPr>
        </p:nvSpPr>
        <p:spPr>
          <a:xfrm>
            <a:off x="2555776" y="1772817"/>
            <a:ext cx="6359624" cy="1584746"/>
          </a:xfrm>
          <a:solidFill>
            <a:schemeClr val="bg1"/>
          </a:solidFill>
        </p:spPr>
        <p:txBody>
          <a:bodyPr anchor="b"/>
          <a:lstStyle>
            <a:lvl1pPr>
              <a:defRPr sz="4000" baseline="0">
                <a:solidFill>
                  <a:srgbClr val="80B23E"/>
                </a:solidFill>
              </a:defRPr>
            </a:lvl1pPr>
          </a:lstStyle>
          <a:p>
            <a:r>
              <a:rPr lang="nl-NL"/>
              <a:t>Klik om de stijl te bewerken</a:t>
            </a:r>
            <a:endParaRPr lang="en-US" dirty="0"/>
          </a:p>
        </p:txBody>
      </p:sp>
      <p:sp>
        <p:nvSpPr>
          <p:cNvPr id="9" name="Ondertitel 8"/>
          <p:cNvSpPr>
            <a:spLocks noGrp="1"/>
          </p:cNvSpPr>
          <p:nvPr>
            <p:ph type="subTitle" idx="1"/>
          </p:nvPr>
        </p:nvSpPr>
        <p:spPr>
          <a:xfrm>
            <a:off x="755576" y="3714752"/>
            <a:ext cx="8159824" cy="1752600"/>
          </a:xfrm>
        </p:spPr>
        <p:txBody>
          <a:bodyPr/>
          <a:lstStyle>
            <a:lvl1pPr marL="64008" indent="0" algn="l">
              <a:buNone/>
              <a:defRPr sz="2800">
                <a:solidFill>
                  <a:schemeClr val="accent4"/>
                </a:solidFill>
                <a:effectLst>
                  <a:outerShdw blurRad="38100" dist="38100" dir="2700000" algn="tl">
                    <a:srgbClr val="000000">
                      <a:alpha val="43137"/>
                    </a:srgbClr>
                  </a:outerShdw>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nl-NL"/>
              <a:t>Klik om de ondertitelstijl van het model te bewerken</a:t>
            </a:r>
            <a:endParaRPr lang="en-US" dirty="0"/>
          </a:p>
        </p:txBody>
      </p:sp>
      <p:sp>
        <p:nvSpPr>
          <p:cNvPr id="5" name="Tijdelijke aanduiding voor dianummer 28"/>
          <p:cNvSpPr>
            <a:spLocks noGrp="1"/>
          </p:cNvSpPr>
          <p:nvPr>
            <p:ph type="sldNum" sz="quarter" idx="10"/>
          </p:nvPr>
        </p:nvSpPr>
        <p:spPr>
          <a:xfrm>
            <a:off x="8320088" y="1588"/>
            <a:ext cx="747712" cy="365125"/>
          </a:xfrm>
          <a:prstGeom prst="rect">
            <a:avLst/>
          </a:prstGeom>
          <a:solidFill>
            <a:schemeClr val="bg1"/>
          </a:solidFill>
        </p:spPr>
        <p:txBody>
          <a:bodyPr vert="horz" wrap="square" lIns="91440" tIns="45720" rIns="91440" bIns="45720" numCol="1" anchor="t" anchorCtr="0" compatLnSpc="1">
            <a:prstTxWarp prst="textNoShape">
              <a:avLst/>
            </a:prstTxWarp>
          </a:bodyPr>
          <a:lstStyle>
            <a:lvl1pPr algn="r" eaLnBrk="1" hangingPunct="1">
              <a:defRPr>
                <a:solidFill>
                  <a:srgbClr val="2B4A5E"/>
                </a:solidFill>
              </a:defRPr>
            </a:lvl1pPr>
          </a:lstStyle>
          <a:p>
            <a:pPr>
              <a:defRPr/>
            </a:pPr>
            <a:fld id="{25C23A1F-F508-4A75-9E99-A85A9F6A263A}" type="slidenum">
              <a:rPr lang="en-US" smtClean="0"/>
              <a:pPr>
                <a:defRPr/>
              </a:pPr>
              <a:t>‹nr.›</a:t>
            </a:fld>
            <a:endParaRPr lang="en-US"/>
          </a:p>
        </p:txBody>
      </p:sp>
    </p:spTree>
    <p:extLst>
      <p:ext uri="{BB962C8B-B14F-4D97-AF65-F5344CB8AC3E}">
        <p14:creationId xmlns:p14="http://schemas.microsoft.com/office/powerpoint/2010/main" val="2295184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28596" y="1428736"/>
            <a:ext cx="8229600" cy="5000660"/>
          </a:xfrm>
        </p:spPr>
        <p:txBody>
          <a:bodyPr/>
          <a:lstStyle>
            <a:lvl2pPr>
              <a:defRPr>
                <a:solidFill>
                  <a:schemeClr val="accent2"/>
                </a:solidFill>
              </a:defRPr>
            </a:lvl2pPr>
            <a:lvl3pPr>
              <a:defRPr>
                <a:solidFill>
                  <a:srgbClr val="C00000"/>
                </a:solidFill>
              </a:defRPr>
            </a:lvl3pPr>
            <a:lvl4pPr>
              <a:defRPr>
                <a:solidFill>
                  <a:srgbClr val="7EC234"/>
                </a:solidFill>
              </a:defRPr>
            </a:lvl4pPr>
            <a:lvl5pPr>
              <a:defRPr>
                <a:solidFill>
                  <a:srgbClr val="EB8735"/>
                </a:solidFill>
              </a:defRPr>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itel 4"/>
          <p:cNvSpPr>
            <a:spLocks noGrp="1"/>
          </p:cNvSpPr>
          <p:nvPr>
            <p:ph type="title"/>
          </p:nvPr>
        </p:nvSpPr>
        <p:spPr>
          <a:xfrm>
            <a:off x="1259632" y="214313"/>
            <a:ext cx="7384306" cy="1066800"/>
          </a:xfrm>
        </p:spPr>
        <p:txBody>
          <a:bodyPr/>
          <a:lstStyle>
            <a:lvl1pPr>
              <a:defRPr sz="4000">
                <a:solidFill>
                  <a:srgbClr val="80B23E"/>
                </a:solidFill>
                <a:effectLst/>
              </a:defRPr>
            </a:lvl1pPr>
          </a:lstStyle>
          <a:p>
            <a:r>
              <a:rPr lang="nl-NL"/>
              <a:t>Klik om de stijl te bewerken</a:t>
            </a:r>
            <a:endParaRPr lang="nl-BE" dirty="0"/>
          </a:p>
        </p:txBody>
      </p:sp>
      <p:sp>
        <p:nvSpPr>
          <p:cNvPr id="4" name="Tijdelijke aanduiding voor dianummer 5"/>
          <p:cNvSpPr>
            <a:spLocks noGrp="1"/>
          </p:cNvSpPr>
          <p:nvPr>
            <p:ph type="sldNum" sz="quarter" idx="10"/>
          </p:nvPr>
        </p:nvSpPr>
        <p:spPr>
          <a:xfrm>
            <a:off x="8358188" y="6429375"/>
            <a:ext cx="762000" cy="366713"/>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ED4E1585-01A5-4043-A131-A5DABC2293FE}" type="slidenum">
              <a:rPr lang="en-US" smtClean="0"/>
              <a:pPr>
                <a:defRPr/>
              </a:pPr>
              <a:t>‹nr.›</a:t>
            </a:fld>
            <a:endParaRPr lang="en-US"/>
          </a:p>
        </p:txBody>
      </p:sp>
    </p:spTree>
    <p:extLst>
      <p:ext uri="{BB962C8B-B14F-4D97-AF65-F5344CB8AC3E}">
        <p14:creationId xmlns:p14="http://schemas.microsoft.com/office/powerpoint/2010/main" val="157689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houd van twee">
    <p:spTree>
      <p:nvGrpSpPr>
        <p:cNvPr id="1" name=""/>
        <p:cNvGrpSpPr/>
        <p:nvPr/>
      </p:nvGrpSpPr>
      <p:grpSpPr>
        <a:xfrm>
          <a:off x="0" y="0"/>
          <a:ext cx="0" cy="0"/>
          <a:chOff x="0" y="0"/>
          <a:chExt cx="0" cy="0"/>
        </a:xfrm>
      </p:grpSpPr>
      <p:sp>
        <p:nvSpPr>
          <p:cNvPr id="3" name="Tijdelijke aanduiding voor inhoud 2"/>
          <p:cNvSpPr>
            <a:spLocks noGrp="1"/>
          </p:cNvSpPr>
          <p:nvPr>
            <p:ph sz="half" idx="1"/>
          </p:nvPr>
        </p:nvSpPr>
        <p:spPr>
          <a:xfrm>
            <a:off x="457200" y="1428737"/>
            <a:ext cx="4038600" cy="5072098"/>
          </a:xfrm>
        </p:spPr>
        <p:txBody>
          <a:bodyPr/>
          <a:lstStyle>
            <a:lvl1pPr>
              <a:defRPr sz="2000"/>
            </a:lvl1pPr>
            <a:lvl2pPr>
              <a:defRPr sz="1900"/>
            </a:lvl2pPr>
            <a:lvl3pPr>
              <a:defRPr sz="1800"/>
            </a:lvl3pPr>
            <a:lvl4pPr>
              <a:defRPr sz="1800"/>
            </a:lvl4pPr>
            <a:lvl5pPr>
              <a:defRPr sz="18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ijdelijke aanduiding voor inhoud 3"/>
          <p:cNvSpPr>
            <a:spLocks noGrp="1"/>
          </p:cNvSpPr>
          <p:nvPr>
            <p:ph sz="half" idx="2"/>
          </p:nvPr>
        </p:nvSpPr>
        <p:spPr>
          <a:xfrm>
            <a:off x="4648200" y="1428737"/>
            <a:ext cx="4038600" cy="5072098"/>
          </a:xfrm>
        </p:spPr>
        <p:txBody>
          <a:bodyPr/>
          <a:lstStyle>
            <a:lvl1pPr>
              <a:defRPr sz="2000"/>
            </a:lvl1pPr>
            <a:lvl2pPr>
              <a:defRPr sz="1900"/>
            </a:lvl2pPr>
            <a:lvl3pPr>
              <a:defRPr sz="1800"/>
            </a:lvl3pPr>
            <a:lvl4pPr>
              <a:defRPr sz="1800"/>
            </a:lvl4pPr>
            <a:lvl5pPr>
              <a:defRPr sz="18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tel 5"/>
          <p:cNvSpPr>
            <a:spLocks noGrp="1"/>
          </p:cNvSpPr>
          <p:nvPr>
            <p:ph type="title"/>
          </p:nvPr>
        </p:nvSpPr>
        <p:spPr>
          <a:xfrm>
            <a:off x="1259632" y="214313"/>
            <a:ext cx="7384306" cy="1066800"/>
          </a:xfrm>
        </p:spPr>
        <p:txBody>
          <a:bodyPr/>
          <a:lstStyle>
            <a:lvl1pPr>
              <a:defRPr sz="4000">
                <a:solidFill>
                  <a:srgbClr val="80B23E"/>
                </a:solidFill>
              </a:defRPr>
            </a:lvl1pPr>
          </a:lstStyle>
          <a:p>
            <a:r>
              <a:rPr lang="nl-NL"/>
              <a:t>Klik om de stijl te bewerken</a:t>
            </a:r>
            <a:endParaRPr lang="nl-BE" dirty="0"/>
          </a:p>
        </p:txBody>
      </p:sp>
      <p:sp>
        <p:nvSpPr>
          <p:cNvPr id="5" name="Tijdelijke aanduiding voor dianummer 22"/>
          <p:cNvSpPr>
            <a:spLocks noGrp="1"/>
          </p:cNvSpPr>
          <p:nvPr>
            <p:ph type="sldNum" sz="quarter" idx="10"/>
          </p:nvPr>
        </p:nvSpPr>
        <p:spPr>
          <a:xfrm>
            <a:off x="8358188" y="6491288"/>
            <a:ext cx="762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674AB91F-61CD-4318-9E93-D3CE8A161961}" type="slidenum">
              <a:rPr lang="en-US" smtClean="0"/>
              <a:pPr>
                <a:defRPr/>
              </a:pPr>
              <a:t>‹nr.›</a:t>
            </a:fld>
            <a:endParaRPr lang="en-US"/>
          </a:p>
        </p:txBody>
      </p:sp>
    </p:spTree>
    <p:extLst>
      <p:ext uri="{BB962C8B-B14F-4D97-AF65-F5344CB8AC3E}">
        <p14:creationId xmlns:p14="http://schemas.microsoft.com/office/powerpoint/2010/main" val="1523085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1331640" y="214290"/>
            <a:ext cx="7407518" cy="1069848"/>
          </a:xfrm>
        </p:spPr>
        <p:txBody>
          <a:bodyPr/>
          <a:lstStyle>
            <a:lvl1pPr>
              <a:defRPr sz="4000" b="0" i="0" cap="none" baseline="0">
                <a:solidFill>
                  <a:srgbClr val="80B23E"/>
                </a:solidFill>
              </a:defRPr>
            </a:lvl1pPr>
          </a:lstStyle>
          <a:p>
            <a:r>
              <a:rPr lang="nl-NL"/>
              <a:t>Klik om de stijl te bewerken</a:t>
            </a:r>
            <a:endParaRPr lang="en-US" dirty="0"/>
          </a:p>
        </p:txBody>
      </p:sp>
      <p:sp>
        <p:nvSpPr>
          <p:cNvPr id="3" name="Tijdelijke aanduiding voor tekst 2"/>
          <p:cNvSpPr>
            <a:spLocks noGrp="1"/>
          </p:cNvSpPr>
          <p:nvPr>
            <p:ph type="body" idx="1"/>
          </p:nvPr>
        </p:nvSpPr>
        <p:spPr>
          <a:xfrm>
            <a:off x="357158"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nl-NL"/>
              <a:t>Klik om de modelstijlen te bewerken</a:t>
            </a:r>
          </a:p>
        </p:txBody>
      </p:sp>
      <p:sp>
        <p:nvSpPr>
          <p:cNvPr id="4" name="Tijdelijke aanduiding voor tekst 3"/>
          <p:cNvSpPr>
            <a:spLocks noGrp="1"/>
          </p:cNvSpPr>
          <p:nvPr>
            <p:ph type="body" sz="half" idx="3"/>
          </p:nvPr>
        </p:nvSpPr>
        <p:spPr>
          <a:xfrm>
            <a:off x="4721225"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nl-NL"/>
              <a:t>Klik om de modelstijlen te bewerken</a:t>
            </a:r>
          </a:p>
        </p:txBody>
      </p:sp>
      <p:sp>
        <p:nvSpPr>
          <p:cNvPr id="5" name="Tijdelijke aanduiding voor inhoud 4"/>
          <p:cNvSpPr>
            <a:spLocks noGrp="1"/>
          </p:cNvSpPr>
          <p:nvPr>
            <p:ph sz="quarter" idx="2"/>
          </p:nvPr>
        </p:nvSpPr>
        <p:spPr>
          <a:xfrm>
            <a:off x="357158" y="1963722"/>
            <a:ext cx="4041648" cy="4537111"/>
          </a:xfrm>
        </p:spPr>
        <p:txBody>
          <a:bodyPr/>
          <a:lstStyle>
            <a:lvl1pPr>
              <a:defRPr sz="2000"/>
            </a:lvl1pPr>
            <a:lvl2pPr>
              <a:defRPr sz="2000"/>
            </a:lvl2pPr>
            <a:lvl3pPr>
              <a:defRPr sz="1800"/>
            </a:lvl3pPr>
            <a:lvl4pPr>
              <a:defRPr sz="1600"/>
            </a:lvl4pPr>
            <a:lvl5pPr>
              <a:defRPr sz="16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6" name="Tijdelijke aanduiding voor inhoud 5"/>
          <p:cNvSpPr>
            <a:spLocks noGrp="1"/>
          </p:cNvSpPr>
          <p:nvPr>
            <p:ph sz="quarter" idx="4"/>
          </p:nvPr>
        </p:nvSpPr>
        <p:spPr>
          <a:xfrm>
            <a:off x="4718304" y="1963722"/>
            <a:ext cx="4041775" cy="4537111"/>
          </a:xfrm>
        </p:spPr>
        <p:txBody>
          <a:bodyPr/>
          <a:lstStyle>
            <a:lvl1pPr>
              <a:defRPr sz="2000"/>
            </a:lvl1pPr>
            <a:lvl2pPr>
              <a:defRPr sz="2000"/>
            </a:lvl2pPr>
            <a:lvl3pPr>
              <a:defRPr sz="1800"/>
            </a:lvl3pPr>
            <a:lvl4pPr>
              <a:defRPr sz="1600"/>
            </a:lvl4pPr>
            <a:lvl5pPr>
              <a:defRPr sz="1600"/>
            </a:lvl5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Tijdelijke aanduiding voor dianummer 26"/>
          <p:cNvSpPr>
            <a:spLocks noGrp="1"/>
          </p:cNvSpPr>
          <p:nvPr>
            <p:ph type="sldNum" sz="quarter" idx="10"/>
          </p:nvPr>
        </p:nvSpPr>
        <p:spPr>
          <a:xfrm>
            <a:off x="8382000" y="6491288"/>
            <a:ext cx="762000" cy="366712"/>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0E1C6BFC-89BE-4EB5-B8B2-3154166454E9}" type="slidenum">
              <a:rPr lang="en-US" smtClean="0"/>
              <a:pPr>
                <a:defRPr/>
              </a:pPr>
              <a:t>‹nr.›</a:t>
            </a:fld>
            <a:endParaRPr lang="en-US"/>
          </a:p>
        </p:txBody>
      </p:sp>
    </p:spTree>
    <p:extLst>
      <p:ext uri="{BB962C8B-B14F-4D97-AF65-F5344CB8AC3E}">
        <p14:creationId xmlns:p14="http://schemas.microsoft.com/office/powerpoint/2010/main" val="94096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xfrm>
            <a:off x="1827213" y="6443663"/>
            <a:ext cx="2133600" cy="277812"/>
          </a:xfrm>
          <a:prstGeom prst="rect">
            <a:avLst/>
          </a:prstGeom>
        </p:spPr>
        <p:txBody>
          <a:bodyPr/>
          <a:lstStyle>
            <a:lvl1pPr eaLnBrk="1" hangingPunct="1">
              <a:defRPr>
                <a:latin typeface="Arial" pitchFamily="34" charset="0"/>
              </a:defRPr>
            </a:lvl1pPr>
          </a:lstStyle>
          <a:p>
            <a:pPr>
              <a:defRPr/>
            </a:pPr>
            <a:endParaRPr lang="nl-NL"/>
          </a:p>
        </p:txBody>
      </p:sp>
      <p:sp>
        <p:nvSpPr>
          <p:cNvPr id="3" name="Rectangle 6"/>
          <p:cNvSpPr>
            <a:spLocks noGrp="1" noChangeArrowheads="1"/>
          </p:cNvSpPr>
          <p:nvPr>
            <p:ph type="ftr" sz="quarter" idx="11"/>
          </p:nvPr>
        </p:nvSpPr>
        <p:spPr>
          <a:xfrm>
            <a:off x="5292725" y="6443663"/>
            <a:ext cx="2895600" cy="277812"/>
          </a:xfrm>
          <a:prstGeom prst="rect">
            <a:avLst/>
          </a:prstGeom>
        </p:spPr>
        <p:txBody>
          <a:bodyPr/>
          <a:lstStyle>
            <a:lvl1pPr eaLnBrk="1" hangingPunct="1">
              <a:defRPr>
                <a:latin typeface="Arial" pitchFamily="34" charset="0"/>
              </a:defRPr>
            </a:lvl1pPr>
          </a:lstStyle>
          <a:p>
            <a:pPr>
              <a:defRPr/>
            </a:pPr>
            <a:endParaRPr lang="nl-NL"/>
          </a:p>
        </p:txBody>
      </p:sp>
      <p:sp>
        <p:nvSpPr>
          <p:cNvPr id="4" name="Rectangle 7"/>
          <p:cNvSpPr>
            <a:spLocks noGrp="1" noChangeArrowheads="1"/>
          </p:cNvSpPr>
          <p:nvPr>
            <p:ph type="sldNum" sz="quarter" idx="12"/>
          </p:nvPr>
        </p:nvSpPr>
        <p:spPr>
          <a:xfrm>
            <a:off x="8361363" y="6443663"/>
            <a:ext cx="649287" cy="277812"/>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3511915-8A18-42E8-8B55-43E6610BDA2F}" type="slidenum">
              <a:rPr lang="nl-NL"/>
              <a:pPr>
                <a:defRPr/>
              </a:pPr>
              <a:t>‹nr.›</a:t>
            </a:fld>
            <a:endParaRPr lang="nl-NL"/>
          </a:p>
        </p:txBody>
      </p:sp>
    </p:spTree>
    <p:extLst>
      <p:ext uri="{BB962C8B-B14F-4D97-AF65-F5344CB8AC3E}">
        <p14:creationId xmlns:p14="http://schemas.microsoft.com/office/powerpoint/2010/main" val="20406706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Afgeronde rechthoek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useBgFill="1">
        <p:nvSpPr>
          <p:cNvPr id="34" name="Afgeronde rechthoek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Rechthoek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6" name="Rechthoek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7" name="Rechthoek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Rechthoek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Rechthoek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Rechthoek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034" name="Tijdelijke aanduiding voor titel 21"/>
          <p:cNvSpPr>
            <a:spLocks noGrp="1"/>
          </p:cNvSpPr>
          <p:nvPr>
            <p:ph type="title"/>
          </p:nvPr>
        </p:nvSpPr>
        <p:spPr bwMode="auto">
          <a:xfrm>
            <a:off x="1243013" y="214313"/>
            <a:ext cx="74009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nl-NL" altLang="nl-BE"/>
              <a:t>Klik om de stijl te bewerken</a:t>
            </a:r>
            <a:endParaRPr lang="en-US" altLang="nl-BE"/>
          </a:p>
        </p:txBody>
      </p:sp>
      <p:sp>
        <p:nvSpPr>
          <p:cNvPr id="1035" name="Tijdelijke aanduiding voor tekst 12"/>
          <p:cNvSpPr>
            <a:spLocks noGrp="1"/>
          </p:cNvSpPr>
          <p:nvPr>
            <p:ph type="body" idx="1"/>
          </p:nvPr>
        </p:nvSpPr>
        <p:spPr bwMode="auto">
          <a:xfrm>
            <a:off x="428625" y="1428750"/>
            <a:ext cx="82296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nl-NL" altLang="nl-BE"/>
              <a:t>Klik om de modelstijlen te bewerken</a:t>
            </a:r>
          </a:p>
          <a:p>
            <a:pPr lvl="1"/>
            <a:r>
              <a:rPr lang="nl-NL" altLang="nl-BE"/>
              <a:t>Tweede niveau</a:t>
            </a:r>
          </a:p>
          <a:p>
            <a:pPr lvl="2"/>
            <a:r>
              <a:rPr lang="nl-NL" altLang="nl-BE"/>
              <a:t>Derde niveau</a:t>
            </a:r>
          </a:p>
          <a:p>
            <a:pPr lvl="3"/>
            <a:r>
              <a:rPr lang="nl-NL" altLang="nl-BE"/>
              <a:t>Vierde niveau</a:t>
            </a:r>
          </a:p>
          <a:p>
            <a:pPr lvl="4"/>
            <a:r>
              <a:rPr lang="nl-NL" altLang="nl-BE"/>
              <a:t>Vijfde niveau</a:t>
            </a:r>
            <a:endParaRPr lang="en-US" altLang="nl-BE"/>
          </a:p>
        </p:txBody>
      </p:sp>
      <p:sp>
        <p:nvSpPr>
          <p:cNvPr id="1037" name="Tekstvak 24"/>
          <p:cNvSpPr txBox="1">
            <a:spLocks noChangeArrowheads="1"/>
          </p:cNvSpPr>
          <p:nvPr/>
        </p:nvSpPr>
        <p:spPr bwMode="auto">
          <a:xfrm>
            <a:off x="323850" y="6437313"/>
            <a:ext cx="50006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fr-BE" sz="1200" dirty="0">
                <a:solidFill>
                  <a:schemeClr val="tx2"/>
                </a:solidFill>
                <a:latin typeface="Verdana" pitchFamily="34" charset="0"/>
              </a:rPr>
              <a:t>2TI </a:t>
            </a:r>
            <a:r>
              <a:rPr lang="fr-BE" sz="1200" dirty="0" err="1">
                <a:solidFill>
                  <a:schemeClr val="tx2"/>
                </a:solidFill>
                <a:latin typeface="Verdana" pitchFamily="34" charset="0"/>
              </a:rPr>
              <a:t>Businessprocessen</a:t>
            </a:r>
            <a:endParaRPr lang="nl-NL" sz="1200" dirty="0">
              <a:solidFill>
                <a:schemeClr val="tx2"/>
              </a:solidFill>
              <a:latin typeface="Verdana" pitchFamily="34" charset="0"/>
            </a:endParaRPr>
          </a:p>
        </p:txBody>
      </p:sp>
      <p:pic>
        <p:nvPicPr>
          <p:cNvPr id="2" name="Afbeelding 1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79425" y="423863"/>
            <a:ext cx="6492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948195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Lst>
  <p:txStyles>
    <p:titleStyle>
      <a:lvl1pPr algn="l" rtl="0" eaLnBrk="1" fontAlgn="base" hangingPunct="1">
        <a:spcBef>
          <a:spcPct val="0"/>
        </a:spcBef>
        <a:spcAft>
          <a:spcPct val="0"/>
        </a:spcAft>
        <a:defRPr sz="4000" kern="1200">
          <a:solidFill>
            <a:srgbClr val="80B23E"/>
          </a:solidFill>
          <a:latin typeface="+mj-lt"/>
          <a:ea typeface="+mj-ea"/>
          <a:cs typeface="+mj-cs"/>
        </a:defRPr>
      </a:lvl1pPr>
      <a:lvl2pPr algn="l" rtl="0" eaLnBrk="1" fontAlgn="base" hangingPunct="1">
        <a:spcBef>
          <a:spcPct val="0"/>
        </a:spcBef>
        <a:spcAft>
          <a:spcPct val="0"/>
        </a:spcAft>
        <a:defRPr sz="4000">
          <a:solidFill>
            <a:srgbClr val="80B23E"/>
          </a:solidFill>
          <a:latin typeface="Verdana" pitchFamily="34" charset="0"/>
        </a:defRPr>
      </a:lvl2pPr>
      <a:lvl3pPr algn="l" rtl="0" eaLnBrk="1" fontAlgn="base" hangingPunct="1">
        <a:spcBef>
          <a:spcPct val="0"/>
        </a:spcBef>
        <a:spcAft>
          <a:spcPct val="0"/>
        </a:spcAft>
        <a:defRPr sz="4000">
          <a:solidFill>
            <a:srgbClr val="80B23E"/>
          </a:solidFill>
          <a:latin typeface="Verdana" pitchFamily="34" charset="0"/>
        </a:defRPr>
      </a:lvl3pPr>
      <a:lvl4pPr algn="l" rtl="0" eaLnBrk="1" fontAlgn="base" hangingPunct="1">
        <a:spcBef>
          <a:spcPct val="0"/>
        </a:spcBef>
        <a:spcAft>
          <a:spcPct val="0"/>
        </a:spcAft>
        <a:defRPr sz="4000">
          <a:solidFill>
            <a:srgbClr val="80B23E"/>
          </a:solidFill>
          <a:latin typeface="Verdana" pitchFamily="34" charset="0"/>
        </a:defRPr>
      </a:lvl4pPr>
      <a:lvl5pPr algn="l" rtl="0" eaLnBrk="1" fontAlgn="base" hangingPunct="1">
        <a:spcBef>
          <a:spcPct val="0"/>
        </a:spcBef>
        <a:spcAft>
          <a:spcPct val="0"/>
        </a:spcAft>
        <a:defRPr sz="4000">
          <a:solidFill>
            <a:srgbClr val="80B23E"/>
          </a:solidFill>
          <a:latin typeface="Verdana" pitchFamily="34" charset="0"/>
        </a:defRPr>
      </a:lvl5pPr>
      <a:lvl6pPr marL="457200" algn="l" rtl="0" eaLnBrk="1" fontAlgn="base" hangingPunct="1">
        <a:spcBef>
          <a:spcPct val="0"/>
        </a:spcBef>
        <a:spcAft>
          <a:spcPct val="0"/>
        </a:spcAft>
        <a:defRPr sz="4000">
          <a:solidFill>
            <a:schemeClr val="tx2"/>
          </a:solidFill>
          <a:latin typeface="Verdana" pitchFamily="34" charset="0"/>
        </a:defRPr>
      </a:lvl6pPr>
      <a:lvl7pPr marL="914400" algn="l" rtl="0" eaLnBrk="1" fontAlgn="base" hangingPunct="1">
        <a:spcBef>
          <a:spcPct val="0"/>
        </a:spcBef>
        <a:spcAft>
          <a:spcPct val="0"/>
        </a:spcAft>
        <a:defRPr sz="4000">
          <a:solidFill>
            <a:schemeClr val="tx2"/>
          </a:solidFill>
          <a:latin typeface="Verdana" pitchFamily="34" charset="0"/>
        </a:defRPr>
      </a:lvl7pPr>
      <a:lvl8pPr marL="1371600" algn="l" rtl="0" eaLnBrk="1" fontAlgn="base" hangingPunct="1">
        <a:spcBef>
          <a:spcPct val="0"/>
        </a:spcBef>
        <a:spcAft>
          <a:spcPct val="0"/>
        </a:spcAft>
        <a:defRPr sz="4000">
          <a:solidFill>
            <a:schemeClr val="tx2"/>
          </a:solidFill>
          <a:latin typeface="Verdana" pitchFamily="34" charset="0"/>
        </a:defRPr>
      </a:lvl8pPr>
      <a:lvl9pPr marL="1828800" algn="l" rtl="0" eaLnBrk="1" fontAlgn="base" hangingPunct="1">
        <a:spcBef>
          <a:spcPct val="0"/>
        </a:spcBef>
        <a:spcAft>
          <a:spcPct val="0"/>
        </a:spcAft>
        <a:defRPr sz="4000">
          <a:solidFill>
            <a:schemeClr val="tx2"/>
          </a:solidFill>
          <a:latin typeface="Verdana" pitchFamily="34" charset="0"/>
        </a:defRPr>
      </a:lvl9pPr>
    </p:titleStyle>
    <p:bodyStyle>
      <a:lvl1pPr marL="365125" indent="-255588" algn="l" rtl="0" eaLnBrk="1" fontAlgn="base" hangingPunct="1">
        <a:spcBef>
          <a:spcPts val="300"/>
        </a:spcBef>
        <a:spcAft>
          <a:spcPct val="0"/>
        </a:spcAft>
        <a:buClr>
          <a:srgbClr val="2B4A5E"/>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1" fontAlgn="base" hangingPunct="1">
        <a:spcBef>
          <a:spcPts val="300"/>
        </a:spcBef>
        <a:spcAft>
          <a:spcPct val="0"/>
        </a:spcAft>
        <a:buClr>
          <a:schemeClr val="accent2"/>
        </a:buClr>
        <a:buFont typeface="Georgia" panose="02040502050405020303" pitchFamily="18" charset="0"/>
        <a:buChar char="▫"/>
        <a:defRPr sz="2600" kern="1200">
          <a:solidFill>
            <a:schemeClr val="accent2"/>
          </a:solidFill>
          <a:latin typeface="+mn-lt"/>
          <a:ea typeface="+mn-ea"/>
          <a:cs typeface="+mn-cs"/>
        </a:defRPr>
      </a:lvl2pPr>
      <a:lvl3pPr marL="922338" indent="-219075" algn="l" rtl="0" eaLnBrk="1" fontAlgn="base" hangingPunct="1">
        <a:spcBef>
          <a:spcPts val="300"/>
        </a:spcBef>
        <a:spcAft>
          <a:spcPct val="0"/>
        </a:spcAft>
        <a:buClr>
          <a:schemeClr val="accent1"/>
        </a:buClr>
        <a:buFont typeface="Wingdings 2" panose="05020102010507070707" pitchFamily="18" charset="2"/>
        <a:buChar char=""/>
        <a:defRPr sz="2400" kern="1200">
          <a:solidFill>
            <a:srgbClr val="C00000"/>
          </a:solidFill>
          <a:latin typeface="+mn-lt"/>
          <a:ea typeface="+mn-ea"/>
          <a:cs typeface="+mn-cs"/>
        </a:defRPr>
      </a:lvl3pPr>
      <a:lvl4pPr marL="1179513" indent="-200025" algn="l" rtl="0" eaLnBrk="1" fontAlgn="base" hangingPunct="1">
        <a:spcBef>
          <a:spcPts val="300"/>
        </a:spcBef>
        <a:spcAft>
          <a:spcPct val="0"/>
        </a:spcAft>
        <a:buClr>
          <a:schemeClr val="accent1"/>
        </a:buClr>
        <a:buFont typeface="Wingdings 2" panose="05020102010507070707" pitchFamily="18" charset="2"/>
        <a:buChar char=""/>
        <a:defRPr sz="2200" kern="1200">
          <a:solidFill>
            <a:srgbClr val="80B23E"/>
          </a:solidFill>
          <a:latin typeface="+mn-lt"/>
          <a:ea typeface="+mn-ea"/>
          <a:cs typeface="+mn-cs"/>
        </a:defRPr>
      </a:lvl4pPr>
      <a:lvl5pPr marL="1389063" indent="-182563" algn="l" rtl="0" eaLnBrk="1" fontAlgn="base" hangingPunct="1">
        <a:spcBef>
          <a:spcPts val="300"/>
        </a:spcBef>
        <a:spcAft>
          <a:spcPct val="0"/>
        </a:spcAft>
        <a:buClr>
          <a:srgbClr val="A04DA3"/>
        </a:buClr>
        <a:buFont typeface="Georgia" panose="02040502050405020303" pitchFamily="18" charset="0"/>
        <a:buChar char="▫"/>
        <a:defRPr sz="2000" kern="1200">
          <a:solidFill>
            <a:srgbClr val="EB8735"/>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eaLnBrk="1" hangingPunct="1">
              <a:defRPr/>
            </a:pPr>
            <a:r>
              <a:rPr lang="fr-BE" dirty="0" err="1"/>
              <a:t>Businessprocessen</a:t>
            </a:r>
            <a:br>
              <a:rPr lang="fr-BE" dirty="0"/>
            </a:br>
            <a:endParaRPr lang="nl-NL" sz="4000" dirty="0"/>
          </a:p>
        </p:txBody>
      </p:sp>
      <p:sp>
        <p:nvSpPr>
          <p:cNvPr id="6147" name="Ondertitel 2"/>
          <p:cNvSpPr>
            <a:spLocks noGrp="1"/>
          </p:cNvSpPr>
          <p:nvPr>
            <p:ph type="subTitle" idx="1"/>
          </p:nvPr>
        </p:nvSpPr>
        <p:spPr/>
        <p:txBody>
          <a:bodyPr/>
          <a:lstStyle/>
          <a:p>
            <a:pPr marL="63500" eaLnBrk="1" hangingPunct="1"/>
            <a:r>
              <a:rPr lang="fr-BE" dirty="0" err="1"/>
              <a:t>Opdracht</a:t>
            </a:r>
            <a:r>
              <a:rPr lang="fr-BE" dirty="0"/>
              <a:t> 3</a:t>
            </a:r>
            <a:br>
              <a:rPr lang="fr-BE" dirty="0"/>
            </a:br>
            <a:r>
              <a:rPr lang="fr-BE" dirty="0"/>
              <a:t>Master Data of </a:t>
            </a:r>
            <a:r>
              <a:rPr lang="fr-BE" dirty="0" err="1"/>
              <a:t>stamgegevens</a:t>
            </a:r>
            <a:endParaRPr lang="nl-NL"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ijdelijke aanduiding voor inhoud 4"/>
          <p:cNvSpPr>
            <a:spLocks noGrp="1"/>
          </p:cNvSpPr>
          <p:nvPr>
            <p:ph idx="1"/>
          </p:nvPr>
        </p:nvSpPr>
        <p:spPr>
          <a:xfrm>
            <a:off x="428625" y="1428750"/>
            <a:ext cx="8358188" cy="5000625"/>
          </a:xfrm>
        </p:spPr>
        <p:txBody>
          <a:bodyPr/>
          <a:lstStyle/>
          <a:p>
            <a:r>
              <a:rPr lang="nl-NL" sz="2400" dirty="0"/>
              <a:t>Dit is de </a:t>
            </a:r>
            <a:r>
              <a:rPr lang="nl-NL" sz="2400" dirty="0">
                <a:solidFill>
                  <a:srgbClr val="80B23E"/>
                </a:solidFill>
                <a:latin typeface="+mj-lt"/>
                <a:ea typeface="+mj-ea"/>
                <a:cs typeface="+mj-cs"/>
              </a:rPr>
              <a:t>valuta</a:t>
            </a:r>
            <a:r>
              <a:rPr lang="nl-NL" sz="2400" dirty="0"/>
              <a:t> waarin de </a:t>
            </a:r>
            <a:r>
              <a:rPr lang="nl-NL" sz="2400" dirty="0">
                <a:solidFill>
                  <a:srgbClr val="80B23E"/>
                </a:solidFill>
                <a:latin typeface="+mj-lt"/>
                <a:ea typeface="+mj-ea"/>
                <a:cs typeface="+mj-cs"/>
              </a:rPr>
              <a:t>transacties</a:t>
            </a:r>
            <a:r>
              <a:rPr lang="nl-NL" sz="2400" dirty="0"/>
              <a:t> met de zakenpartner worden aangegeven. </a:t>
            </a:r>
          </a:p>
          <a:p>
            <a:r>
              <a:rPr lang="nl-NL" sz="2400" dirty="0"/>
              <a:t>Als u een </a:t>
            </a:r>
            <a:r>
              <a:rPr lang="nl-NL" sz="2400" dirty="0">
                <a:solidFill>
                  <a:srgbClr val="80B23E"/>
                </a:solidFill>
                <a:latin typeface="+mj-lt"/>
                <a:ea typeface="+mj-ea"/>
                <a:cs typeface="+mj-cs"/>
              </a:rPr>
              <a:t>andere</a:t>
            </a:r>
            <a:r>
              <a:rPr lang="nl-NL" sz="2400" dirty="0"/>
              <a:t> valuta dan de nationale valuta selecteert, worden alle rekeningboekingen voor transacties met deze zakenpartner automatisch in </a:t>
            </a:r>
            <a:r>
              <a:rPr lang="nl-NL" sz="2400" dirty="0">
                <a:solidFill>
                  <a:srgbClr val="80B23E"/>
                </a:solidFill>
              </a:rPr>
              <a:t>beide valuta’s </a:t>
            </a:r>
            <a:r>
              <a:rPr lang="nl-NL" sz="2400" dirty="0"/>
              <a:t>geboekt.</a:t>
            </a:r>
          </a:p>
          <a:p>
            <a:r>
              <a:rPr lang="nl-NL" sz="2400" dirty="0"/>
              <a:t>Selecteer </a:t>
            </a:r>
            <a:r>
              <a:rPr lang="nl-NL" sz="2400" dirty="0">
                <a:solidFill>
                  <a:srgbClr val="80B23E"/>
                </a:solidFill>
              </a:rPr>
              <a:t>Alle Valuta’s </a:t>
            </a:r>
            <a:r>
              <a:rPr lang="nl-NL" sz="2400" dirty="0"/>
              <a:t>als u voor uw transacties met uw zakenpartner </a:t>
            </a:r>
            <a:r>
              <a:rPr lang="nl-NL" sz="2400" dirty="0">
                <a:solidFill>
                  <a:srgbClr val="80B23E"/>
                </a:solidFill>
              </a:rPr>
              <a:t>verschillende </a:t>
            </a:r>
            <a:r>
              <a:rPr lang="nl-NL" sz="2400" dirty="0"/>
              <a:t>valuta's gebruikt. U kunt dan aan- en verkoopdocumenten creëren in elke valuta die in het systeem is gedefinieerd. De totaalbedragen van de zakelijke transacties worden echter weergegeven in de nationale valuta.</a:t>
            </a:r>
          </a:p>
          <a:p>
            <a:endParaRPr lang="nl-NL" sz="2400" dirty="0"/>
          </a:p>
          <a:p>
            <a:endParaRPr lang="nl-BE" sz="2400" dirty="0"/>
          </a:p>
        </p:txBody>
      </p:sp>
      <p:sp>
        <p:nvSpPr>
          <p:cNvPr id="14338" name="Titel 1"/>
          <p:cNvSpPr>
            <a:spLocks noGrp="1"/>
          </p:cNvSpPr>
          <p:nvPr>
            <p:ph type="title"/>
          </p:nvPr>
        </p:nvSpPr>
        <p:spPr/>
        <p:txBody>
          <a:bodyPr/>
          <a:lstStyle/>
          <a:p>
            <a:r>
              <a:rPr lang="nl-BE" sz="3200" dirty="0"/>
              <a:t>Stamgegevens zakenpartner: Valuta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jdelijke aanduiding voor inhoud 2"/>
          <p:cNvSpPr>
            <a:spLocks noGrp="1"/>
          </p:cNvSpPr>
          <p:nvPr>
            <p:ph idx="1"/>
          </p:nvPr>
        </p:nvSpPr>
        <p:spPr/>
        <p:txBody>
          <a:bodyPr/>
          <a:lstStyle/>
          <a:p>
            <a:r>
              <a:rPr lang="nl-BE" dirty="0"/>
              <a:t>Open de stamgegevens van Britse leverancier </a:t>
            </a:r>
            <a:r>
              <a:rPr lang="nl-BE" dirty="0" err="1"/>
              <a:t>Lumarx</a:t>
            </a:r>
            <a:br>
              <a:rPr lang="nl-BE" dirty="0"/>
            </a:br>
            <a:endParaRPr lang="nl-BE" dirty="0"/>
          </a:p>
          <a:p>
            <a:endParaRPr lang="nl-BE" dirty="0"/>
          </a:p>
          <a:p>
            <a:r>
              <a:rPr lang="nl-BE" dirty="0"/>
              <a:t>Klik op de oranje pijl naast Rekeningsaldo om details te bekijken.  Wordt geboekt zowel in EUR als GBP.  Rekeningsaldo wordt getoond in GBP op form zakenpartner</a:t>
            </a:r>
            <a:endParaRPr lang="nl-NL" dirty="0"/>
          </a:p>
        </p:txBody>
      </p:sp>
      <p:pic>
        <p:nvPicPr>
          <p:cNvPr id="15366" name="Picture 4"/>
          <p:cNvPicPr>
            <a:picLocks noChangeAspect="1" noChangeArrowheads="1"/>
          </p:cNvPicPr>
          <p:nvPr/>
        </p:nvPicPr>
        <p:blipFill>
          <a:blip r:embed="rId3" cstate="print"/>
          <a:srcRect/>
          <a:stretch>
            <a:fillRect/>
          </a:stretch>
        </p:blipFill>
        <p:spPr bwMode="auto">
          <a:xfrm>
            <a:off x="2095310" y="5805264"/>
            <a:ext cx="6789909" cy="767003"/>
          </a:xfrm>
          <a:prstGeom prst="rect">
            <a:avLst/>
          </a:prstGeom>
          <a:noFill/>
          <a:ln w="9525">
            <a:noFill/>
            <a:miter lim="800000"/>
            <a:headEnd/>
            <a:tailEnd/>
          </a:ln>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794" y="6240127"/>
            <a:ext cx="681967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4906" y="1988840"/>
            <a:ext cx="3470313" cy="1286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2" name="Titel 1"/>
          <p:cNvSpPr>
            <a:spLocks noGrp="1"/>
          </p:cNvSpPr>
          <p:nvPr>
            <p:ph type="title"/>
          </p:nvPr>
        </p:nvSpPr>
        <p:spPr/>
        <p:txBody>
          <a:bodyPr/>
          <a:lstStyle/>
          <a:p>
            <a:r>
              <a:rPr lang="nl-BE" sz="3600" dirty="0"/>
              <a:t>Stamgegevens zakenpartner: Valuta</a:t>
            </a:r>
            <a:endParaRPr lang="nl-NL" sz="3600" dirty="0"/>
          </a:p>
        </p:txBody>
      </p:sp>
      <p:sp>
        <p:nvSpPr>
          <p:cNvPr id="6" name="Rechthoek 5"/>
          <p:cNvSpPr/>
          <p:nvPr/>
        </p:nvSpPr>
        <p:spPr>
          <a:xfrm>
            <a:off x="5431380" y="3051701"/>
            <a:ext cx="3453839" cy="21431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8" name="Rechthoek 7"/>
          <p:cNvSpPr/>
          <p:nvPr/>
        </p:nvSpPr>
        <p:spPr>
          <a:xfrm>
            <a:off x="6444208" y="6215082"/>
            <a:ext cx="2441011" cy="32032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pic>
        <p:nvPicPr>
          <p:cNvPr id="512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0478" y="4880738"/>
            <a:ext cx="2416168" cy="576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jdelijke aanduiding voor inhoud 2"/>
          <p:cNvSpPr>
            <a:spLocks noGrp="1"/>
          </p:cNvSpPr>
          <p:nvPr>
            <p:ph idx="1"/>
          </p:nvPr>
        </p:nvSpPr>
        <p:spPr/>
        <p:txBody>
          <a:bodyPr/>
          <a:lstStyle/>
          <a:p>
            <a:r>
              <a:rPr lang="nl-NL" sz="2400" dirty="0"/>
              <a:t>Rekeningsaldo</a:t>
            </a:r>
          </a:p>
          <a:p>
            <a:pPr lvl="1"/>
            <a:r>
              <a:rPr lang="nl-NL" sz="2000" dirty="0">
                <a:solidFill>
                  <a:schemeClr val="tx1"/>
                </a:solidFill>
              </a:rPr>
              <a:t>Geeft het </a:t>
            </a:r>
            <a:r>
              <a:rPr lang="nl-NL" sz="2000" dirty="0">
                <a:solidFill>
                  <a:srgbClr val="80B23E"/>
                </a:solidFill>
              </a:rPr>
              <a:t>boekhoudsaldo </a:t>
            </a:r>
            <a:r>
              <a:rPr lang="nl-NL" sz="2000" dirty="0">
                <a:solidFill>
                  <a:schemeClr val="tx1"/>
                </a:solidFill>
              </a:rPr>
              <a:t>weer van de klant- of de leveranciersrekening in de financiële administratie. Telkens wanneer een bedrag naar de rekening van deze zakenpartner wordt geboekt, wordt deze waarde automatisch in het systeem geactualiseerd.</a:t>
            </a:r>
          </a:p>
          <a:p>
            <a:endParaRPr lang="nl-BE" sz="2400" dirty="0"/>
          </a:p>
        </p:txBody>
      </p:sp>
      <p:sp>
        <p:nvSpPr>
          <p:cNvPr id="16386" name="Titel 1"/>
          <p:cNvSpPr>
            <a:spLocks noGrp="1"/>
          </p:cNvSpPr>
          <p:nvPr>
            <p:ph type="title"/>
          </p:nvPr>
        </p:nvSpPr>
        <p:spPr/>
        <p:txBody>
          <a:bodyPr/>
          <a:lstStyle/>
          <a:p>
            <a:r>
              <a:rPr lang="nl-BE" sz="3200" dirty="0"/>
              <a:t>Zakenpartners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645024"/>
            <a:ext cx="7772400"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jdelijke aanduiding voor inhoud 2"/>
          <p:cNvSpPr>
            <a:spLocks noGrp="1"/>
          </p:cNvSpPr>
          <p:nvPr>
            <p:ph idx="1"/>
          </p:nvPr>
        </p:nvSpPr>
        <p:spPr/>
        <p:txBody>
          <a:bodyPr/>
          <a:lstStyle/>
          <a:p>
            <a:r>
              <a:rPr lang="nl-NL" sz="2400" dirty="0"/>
              <a:t>Leveringen</a:t>
            </a:r>
          </a:p>
          <a:p>
            <a:pPr lvl="1"/>
            <a:r>
              <a:rPr lang="nl-NL" sz="2000" dirty="0">
                <a:solidFill>
                  <a:schemeClr val="tx1"/>
                </a:solidFill>
              </a:rPr>
              <a:t>Alleen voor </a:t>
            </a:r>
            <a:r>
              <a:rPr lang="nl-NL" sz="2000" dirty="0">
                <a:solidFill>
                  <a:srgbClr val="80B23E"/>
                </a:solidFill>
              </a:rPr>
              <a:t>klanten</a:t>
            </a:r>
            <a:r>
              <a:rPr lang="nl-NL" sz="2000" dirty="0"/>
              <a:t>.</a:t>
            </a:r>
          </a:p>
          <a:p>
            <a:pPr lvl="1"/>
            <a:r>
              <a:rPr lang="nl-NL" sz="2000" dirty="0">
                <a:solidFill>
                  <a:schemeClr val="tx1"/>
                </a:solidFill>
              </a:rPr>
              <a:t>Hier wordt de waarde weergeven van de </a:t>
            </a:r>
            <a:r>
              <a:rPr lang="nl-NL" sz="2000" dirty="0">
                <a:solidFill>
                  <a:srgbClr val="80B23E"/>
                </a:solidFill>
              </a:rPr>
              <a:t>openstaande</a:t>
            </a:r>
            <a:r>
              <a:rPr lang="nl-NL" sz="2000" dirty="0"/>
              <a:t> </a:t>
            </a:r>
            <a:r>
              <a:rPr lang="nl-NL" sz="2000" dirty="0">
                <a:solidFill>
                  <a:schemeClr val="tx1"/>
                </a:solidFill>
              </a:rPr>
              <a:t>leveringen, dat wil zeggen van de leverbonnen die al zijn gecreëerd maar nog niet betaald.</a:t>
            </a:r>
          </a:p>
          <a:p>
            <a:pPr lvl="1"/>
            <a:r>
              <a:rPr lang="nl-NL" sz="2000" dirty="0">
                <a:solidFill>
                  <a:schemeClr val="tx1"/>
                </a:solidFill>
              </a:rPr>
              <a:t>Wanneer u een leverbon boekt, een op een leverbon gebaseerde factuur boekt of een retourboeking voor deze klant maakt, wordt deze waarde automatisch in het systeem geactualiseerd.</a:t>
            </a:r>
          </a:p>
          <a:p>
            <a:endParaRPr lang="nl-BE" sz="2400" dirty="0"/>
          </a:p>
        </p:txBody>
      </p:sp>
      <p:sp>
        <p:nvSpPr>
          <p:cNvPr id="16386" name="Titel 1"/>
          <p:cNvSpPr>
            <a:spLocks noGrp="1"/>
          </p:cNvSpPr>
          <p:nvPr>
            <p:ph type="title"/>
          </p:nvPr>
        </p:nvSpPr>
        <p:spPr/>
        <p:txBody>
          <a:bodyPr/>
          <a:lstStyle/>
          <a:p>
            <a:r>
              <a:rPr lang="nl-BE" sz="3200" dirty="0"/>
              <a:t>Zakenpartners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4581128"/>
            <a:ext cx="7810500"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4415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jdelijke aanduiding voor inhoud 2"/>
          <p:cNvSpPr>
            <a:spLocks noGrp="1"/>
          </p:cNvSpPr>
          <p:nvPr>
            <p:ph idx="1"/>
          </p:nvPr>
        </p:nvSpPr>
        <p:spPr>
          <a:xfrm>
            <a:off x="428625" y="1196753"/>
            <a:ext cx="8229600" cy="4752528"/>
          </a:xfrm>
        </p:spPr>
        <p:txBody>
          <a:bodyPr/>
          <a:lstStyle/>
          <a:p>
            <a:r>
              <a:rPr lang="nl-NL" sz="2400" dirty="0"/>
              <a:t>Orders</a:t>
            </a:r>
          </a:p>
          <a:p>
            <a:pPr lvl="1"/>
            <a:r>
              <a:rPr lang="nl-NL" sz="2000" dirty="0">
                <a:solidFill>
                  <a:schemeClr val="tx1"/>
                </a:solidFill>
              </a:rPr>
              <a:t>Alleen voor </a:t>
            </a:r>
            <a:r>
              <a:rPr lang="nl-NL" sz="2000" dirty="0">
                <a:solidFill>
                  <a:srgbClr val="80B23E"/>
                </a:solidFill>
              </a:rPr>
              <a:t>klanten</a:t>
            </a:r>
            <a:r>
              <a:rPr lang="nl-NL" sz="2000" dirty="0"/>
              <a:t> </a:t>
            </a:r>
            <a:r>
              <a:rPr lang="nl-NL" sz="2000" dirty="0">
                <a:solidFill>
                  <a:schemeClr val="tx1"/>
                </a:solidFill>
              </a:rPr>
              <a:t>en</a:t>
            </a:r>
            <a:r>
              <a:rPr lang="nl-NL" sz="2000" dirty="0"/>
              <a:t> </a:t>
            </a:r>
            <a:r>
              <a:rPr lang="nl-NL" sz="2000" dirty="0" err="1">
                <a:solidFill>
                  <a:srgbClr val="80B23E"/>
                </a:solidFill>
              </a:rPr>
              <a:t>prospects</a:t>
            </a:r>
            <a:r>
              <a:rPr lang="nl-NL" sz="2000" dirty="0"/>
              <a:t>.</a:t>
            </a:r>
          </a:p>
          <a:p>
            <a:pPr lvl="1"/>
            <a:r>
              <a:rPr lang="nl-NL" sz="2000" dirty="0">
                <a:solidFill>
                  <a:schemeClr val="tx1"/>
                </a:solidFill>
              </a:rPr>
              <a:t>In dit veld wordt de waarde weergegeven van de open orders die nog niet zijn geleverd.</a:t>
            </a:r>
          </a:p>
          <a:p>
            <a:pPr lvl="1"/>
            <a:r>
              <a:rPr lang="nl-NL" sz="2000" dirty="0">
                <a:solidFill>
                  <a:schemeClr val="tx1"/>
                </a:solidFill>
              </a:rPr>
              <a:t>Deze waarde wordt geactualiseerd telkens als er een order, een leverbon of een factuur wordt gecreëerd op basis van een order.</a:t>
            </a:r>
          </a:p>
          <a:p>
            <a:r>
              <a:rPr lang="nl-NL" sz="2400" dirty="0" err="1"/>
              <a:t>Opportuniteiten</a:t>
            </a:r>
            <a:endParaRPr lang="nl-NL" sz="2400" dirty="0"/>
          </a:p>
          <a:p>
            <a:pPr lvl="1"/>
            <a:r>
              <a:rPr lang="nl-NL" sz="2000" dirty="0">
                <a:solidFill>
                  <a:schemeClr val="tx1"/>
                </a:solidFill>
              </a:rPr>
              <a:t>Alleen voor </a:t>
            </a:r>
            <a:r>
              <a:rPr lang="nl-NL" sz="2000" dirty="0">
                <a:solidFill>
                  <a:srgbClr val="80B23E"/>
                </a:solidFill>
              </a:rPr>
              <a:t>klanten</a:t>
            </a:r>
            <a:r>
              <a:rPr lang="nl-NL" sz="2000" dirty="0"/>
              <a:t> </a:t>
            </a:r>
            <a:r>
              <a:rPr lang="nl-NL" sz="2000" dirty="0">
                <a:solidFill>
                  <a:schemeClr val="tx1"/>
                </a:solidFill>
              </a:rPr>
              <a:t>en</a:t>
            </a:r>
            <a:r>
              <a:rPr lang="nl-NL" sz="2000" dirty="0"/>
              <a:t> </a:t>
            </a:r>
            <a:r>
              <a:rPr lang="nl-NL" sz="2000" dirty="0" err="1">
                <a:solidFill>
                  <a:srgbClr val="80B23E"/>
                </a:solidFill>
              </a:rPr>
              <a:t>prospects</a:t>
            </a:r>
            <a:r>
              <a:rPr lang="nl-NL" sz="2000" dirty="0"/>
              <a:t>.</a:t>
            </a:r>
          </a:p>
          <a:p>
            <a:pPr lvl="1"/>
            <a:r>
              <a:rPr lang="nl-NL" sz="2000" dirty="0">
                <a:solidFill>
                  <a:schemeClr val="tx1"/>
                </a:solidFill>
              </a:rPr>
              <a:t>Geeft voor elke klant of prospect het aantal </a:t>
            </a:r>
            <a:r>
              <a:rPr lang="nl-NL" sz="2000" dirty="0">
                <a:solidFill>
                  <a:srgbClr val="80B23E"/>
                </a:solidFill>
              </a:rPr>
              <a:t>openstaande</a:t>
            </a:r>
            <a:r>
              <a:rPr lang="nl-NL" sz="2000" dirty="0"/>
              <a:t> </a:t>
            </a:r>
            <a:r>
              <a:rPr lang="nl-NL" sz="2000" dirty="0" err="1">
                <a:solidFill>
                  <a:schemeClr val="tx1"/>
                </a:solidFill>
              </a:rPr>
              <a:t>opportuniteiten</a:t>
            </a:r>
            <a:r>
              <a:rPr lang="nl-NL" sz="2000" dirty="0">
                <a:solidFill>
                  <a:schemeClr val="tx1"/>
                </a:solidFill>
              </a:rPr>
              <a:t> weer.</a:t>
            </a:r>
            <a:endParaRPr lang="nl-BE" sz="2000" dirty="0">
              <a:solidFill>
                <a:schemeClr val="tx1"/>
              </a:solidFill>
            </a:endParaRPr>
          </a:p>
          <a:p>
            <a:endParaRPr lang="nl-BE" sz="2400" dirty="0"/>
          </a:p>
        </p:txBody>
      </p:sp>
      <p:sp>
        <p:nvSpPr>
          <p:cNvPr id="17412" name="Titel 1"/>
          <p:cNvSpPr>
            <a:spLocks noGrp="1"/>
          </p:cNvSpPr>
          <p:nvPr>
            <p:ph type="title"/>
          </p:nvPr>
        </p:nvSpPr>
        <p:spPr/>
        <p:txBody>
          <a:bodyPr/>
          <a:lstStyle/>
          <a:p>
            <a:r>
              <a:rPr lang="nl-BE" sz="3200"/>
              <a:t>Zakenpartners</a:t>
            </a:r>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127"/>
          <a:stretch/>
        </p:blipFill>
        <p:spPr bwMode="auto">
          <a:xfrm>
            <a:off x="528870" y="5090196"/>
            <a:ext cx="7722459"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ijdelijke aanduiding voor inhoud 2"/>
          <p:cNvSpPr>
            <a:spLocks noGrp="1"/>
          </p:cNvSpPr>
          <p:nvPr>
            <p:ph idx="1"/>
          </p:nvPr>
        </p:nvSpPr>
        <p:spPr>
          <a:xfrm>
            <a:off x="428625" y="1428750"/>
            <a:ext cx="8286750" cy="5000625"/>
          </a:xfrm>
        </p:spPr>
        <p:txBody>
          <a:bodyPr/>
          <a:lstStyle/>
          <a:p>
            <a:r>
              <a:rPr lang="nl-BE" sz="2400" dirty="0"/>
              <a:t>Meerdere facturatie- en leveringsadressen</a:t>
            </a:r>
            <a:br>
              <a:rPr lang="nl-BE" sz="2400" dirty="0"/>
            </a:br>
            <a:r>
              <a:rPr lang="nl-BE" sz="2400" dirty="0"/>
              <a:t>kunnen opgegeven worden.</a:t>
            </a:r>
          </a:p>
          <a:p>
            <a:r>
              <a:rPr lang="nl-BE" sz="2400" dirty="0"/>
              <a:t>Vetgedrukt adres is </a:t>
            </a:r>
            <a:r>
              <a:rPr lang="nl-BE" sz="2400" dirty="0" err="1"/>
              <a:t>default</a:t>
            </a:r>
            <a:r>
              <a:rPr lang="nl-BE" sz="2400" dirty="0"/>
              <a:t>.</a:t>
            </a:r>
          </a:p>
          <a:p>
            <a:r>
              <a:rPr lang="nl-BE" sz="2400" dirty="0"/>
              <a:t>Voorziene velden kunnen </a:t>
            </a:r>
            <a:r>
              <a:rPr lang="nl-BE" sz="2400" dirty="0">
                <a:solidFill>
                  <a:srgbClr val="80B23E"/>
                </a:solidFill>
              </a:rPr>
              <a:t>aangepast</a:t>
            </a:r>
            <a:r>
              <a:rPr lang="nl-BE" sz="2400" dirty="0"/>
              <a:t> worden via Beheer-Definitie-Zakenpartners-Adresopmaak</a:t>
            </a:r>
          </a:p>
        </p:txBody>
      </p:sp>
      <p:sp>
        <p:nvSpPr>
          <p:cNvPr id="18434" name="Titel 1"/>
          <p:cNvSpPr>
            <a:spLocks noGrp="1"/>
          </p:cNvSpPr>
          <p:nvPr>
            <p:ph type="title"/>
          </p:nvPr>
        </p:nvSpPr>
        <p:spPr/>
        <p:txBody>
          <a:bodyPr/>
          <a:lstStyle/>
          <a:p>
            <a:r>
              <a:rPr lang="nl-BE" sz="3200" dirty="0"/>
              <a:t>Stamgegevens zakenpartners: </a:t>
            </a:r>
            <a:br>
              <a:rPr lang="nl-BE" sz="3200" dirty="0"/>
            </a:br>
            <a:r>
              <a:rPr lang="nl-BE" sz="3200" dirty="0"/>
              <a:t>Tab Adressen</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717032"/>
            <a:ext cx="7791450"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jdelijke aanduiding voor inhoud 2"/>
          <p:cNvSpPr>
            <a:spLocks noGrp="1"/>
          </p:cNvSpPr>
          <p:nvPr>
            <p:ph idx="1"/>
          </p:nvPr>
        </p:nvSpPr>
        <p:spPr>
          <a:xfrm>
            <a:off x="428625" y="1428750"/>
            <a:ext cx="8215313" cy="5000625"/>
          </a:xfrm>
        </p:spPr>
        <p:txBody>
          <a:bodyPr/>
          <a:lstStyle/>
          <a:p>
            <a:endParaRPr lang="nl-BE" dirty="0"/>
          </a:p>
        </p:txBody>
      </p:sp>
      <p:sp>
        <p:nvSpPr>
          <p:cNvPr id="19458" name="Titel 1"/>
          <p:cNvSpPr>
            <a:spLocks noGrp="1"/>
          </p:cNvSpPr>
          <p:nvPr>
            <p:ph type="title"/>
          </p:nvPr>
        </p:nvSpPr>
        <p:spPr/>
        <p:txBody>
          <a:bodyPr/>
          <a:lstStyle/>
          <a:p>
            <a:r>
              <a:rPr lang="nl-BE" sz="3200" dirty="0"/>
              <a:t>Stamgegevens zakenpartners: </a:t>
            </a:r>
            <a:br>
              <a:rPr lang="nl-BE" sz="3200" dirty="0"/>
            </a:br>
            <a:r>
              <a:rPr lang="nl-BE" sz="3200" dirty="0"/>
              <a:t>Tab Betalingscondities</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412777"/>
            <a:ext cx="8244355"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6232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ijdelijke aanduiding voor inhoud 2"/>
          <p:cNvSpPr>
            <a:spLocks noGrp="1"/>
          </p:cNvSpPr>
          <p:nvPr>
            <p:ph idx="1"/>
          </p:nvPr>
        </p:nvSpPr>
        <p:spPr>
          <a:xfrm>
            <a:off x="428625" y="1428750"/>
            <a:ext cx="8215313" cy="5000625"/>
          </a:xfrm>
        </p:spPr>
        <p:txBody>
          <a:bodyPr/>
          <a:lstStyle/>
          <a:p>
            <a:r>
              <a:rPr lang="nl-BE" dirty="0"/>
              <a:t>Betalingsconditie: vastgelegd onder Beheer – Definitie -</a:t>
            </a:r>
            <a:br>
              <a:rPr lang="nl-BE" dirty="0"/>
            </a:br>
            <a:r>
              <a:rPr lang="nl-BE" dirty="0"/>
              <a:t>Zakenpartners – Betalingscondities</a:t>
            </a:r>
            <a:br>
              <a:rPr lang="nl-BE" dirty="0"/>
            </a:br>
            <a:endParaRPr lang="nl-BE" dirty="0"/>
          </a:p>
          <a:p>
            <a:pPr lvl="1"/>
            <a:r>
              <a:rPr lang="nl-BE" dirty="0">
                <a:solidFill>
                  <a:schemeClr val="tx1"/>
                </a:solidFill>
              </a:rPr>
              <a:t>Wat zijn de voorwaarden?</a:t>
            </a:r>
          </a:p>
        </p:txBody>
      </p:sp>
      <p:sp>
        <p:nvSpPr>
          <p:cNvPr id="19458" name="Titel 1"/>
          <p:cNvSpPr>
            <a:spLocks noGrp="1"/>
          </p:cNvSpPr>
          <p:nvPr>
            <p:ph type="title"/>
          </p:nvPr>
        </p:nvSpPr>
        <p:spPr/>
        <p:txBody>
          <a:bodyPr/>
          <a:lstStyle/>
          <a:p>
            <a:r>
              <a:rPr lang="nl-BE" sz="3200" dirty="0"/>
              <a:t>Stamgegevens zakenpartners: </a:t>
            </a:r>
            <a:br>
              <a:rPr lang="nl-BE" sz="3200" dirty="0"/>
            </a:br>
            <a:r>
              <a:rPr lang="nl-BE" sz="3200" dirty="0"/>
              <a:t>Tab Betalingscondities</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751980"/>
            <a:ext cx="5184576" cy="2689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412776"/>
            <a:ext cx="8229600" cy="5000660"/>
          </a:xfrm>
        </p:spPr>
        <p:txBody>
          <a:bodyPr/>
          <a:lstStyle/>
          <a:p>
            <a:r>
              <a:rPr lang="nl-BE" dirty="0"/>
              <a:t>Zeer gangbare betalingsconditie is ‘30 dagen einde maand’.</a:t>
            </a:r>
            <a:br>
              <a:rPr lang="nl-BE" dirty="0"/>
            </a:br>
            <a:endParaRPr lang="nl-BE" dirty="0"/>
          </a:p>
          <a:p>
            <a:pPr lvl="1"/>
            <a:r>
              <a:rPr lang="nl-BE" dirty="0">
                <a:solidFill>
                  <a:schemeClr val="tx1"/>
                </a:solidFill>
              </a:rPr>
              <a:t>Wat zijn de voorwaarden?</a:t>
            </a:r>
          </a:p>
          <a:p>
            <a:pPr lvl="1"/>
            <a:r>
              <a:rPr lang="nl-BE" dirty="0">
                <a:solidFill>
                  <a:schemeClr val="tx1"/>
                </a:solidFill>
              </a:rPr>
              <a:t>Wanneer koop je dan best aan?</a:t>
            </a:r>
            <a:br>
              <a:rPr lang="nl-BE" dirty="0"/>
            </a:br>
            <a:br>
              <a:rPr lang="nl-BE" dirty="0"/>
            </a:br>
            <a:endParaRPr lang="nl-BE" dirty="0"/>
          </a:p>
        </p:txBody>
      </p:sp>
      <p:sp>
        <p:nvSpPr>
          <p:cNvPr id="2" name="Titel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nl-BE" sz="3200" dirty="0"/>
              <a:t>Stamgegevens zakenpartners: </a:t>
            </a:r>
            <a:br>
              <a:rPr lang="nl-BE" sz="3200" dirty="0"/>
            </a:br>
            <a:r>
              <a:rPr lang="nl-BE" sz="3200" dirty="0"/>
              <a:t>Tab Betalingscondities</a:t>
            </a:r>
          </a:p>
        </p:txBody>
      </p:sp>
      <p:pic>
        <p:nvPicPr>
          <p:cNvPr id="4" name="Picture 2"/>
          <p:cNvPicPr>
            <a:picLocks noChangeAspect="1" noChangeArrowheads="1"/>
          </p:cNvPicPr>
          <p:nvPr/>
        </p:nvPicPr>
        <p:blipFill>
          <a:blip r:embed="rId2" cstate="print"/>
          <a:srcRect/>
          <a:stretch>
            <a:fillRect/>
          </a:stretch>
        </p:blipFill>
        <p:spPr bwMode="auto">
          <a:xfrm>
            <a:off x="539552" y="3789040"/>
            <a:ext cx="6768752" cy="2520230"/>
          </a:xfrm>
          <a:prstGeom prst="rect">
            <a:avLst/>
          </a:prstGeom>
          <a:noFill/>
          <a:ln w="9525">
            <a:noFill/>
            <a:miter lim="800000"/>
            <a:headEnd/>
            <a:tailEnd/>
          </a:ln>
        </p:spPr>
      </p:pic>
    </p:spTree>
    <p:extLst>
      <p:ext uri="{BB962C8B-B14F-4D97-AF65-F5344CB8AC3E}">
        <p14:creationId xmlns:p14="http://schemas.microsoft.com/office/powerpoint/2010/main" val="1139521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67544" y="1412776"/>
            <a:ext cx="3960440" cy="5000660"/>
          </a:xfrm>
        </p:spPr>
        <p:txBody>
          <a:bodyPr/>
          <a:lstStyle/>
          <a:p>
            <a:r>
              <a:rPr lang="nl-BE" dirty="0"/>
              <a:t>Prijslijst:</a:t>
            </a:r>
            <a:br>
              <a:rPr lang="nl-BE" dirty="0"/>
            </a:br>
            <a:r>
              <a:rPr lang="nl-BE" dirty="0"/>
              <a:t>Producten worden geprijsd op verschillende prijslijsten.</a:t>
            </a:r>
          </a:p>
          <a:p>
            <a:r>
              <a:rPr lang="nl-BE" dirty="0"/>
              <a:t>De te gebruiken prijslijst wordt per zakenpartner vastgelegd.</a:t>
            </a:r>
            <a:br>
              <a:rPr lang="nl-BE" dirty="0"/>
            </a:br>
            <a:endParaRPr lang="nl-BE" dirty="0"/>
          </a:p>
        </p:txBody>
      </p:sp>
      <p:sp>
        <p:nvSpPr>
          <p:cNvPr id="2" name="Titel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nl-BE" sz="3200" dirty="0"/>
              <a:t>Stamgegevens zakenpartners: </a:t>
            </a:r>
            <a:br>
              <a:rPr lang="nl-BE" sz="3200" dirty="0"/>
            </a:br>
            <a:r>
              <a:rPr lang="nl-BE" sz="3200" dirty="0"/>
              <a:t>Tab Betalingscondities</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8" y="1556792"/>
            <a:ext cx="3705225"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498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ijdelijke aanduiding voor inhoud 2"/>
          <p:cNvSpPr>
            <a:spLocks noGrp="1"/>
          </p:cNvSpPr>
          <p:nvPr>
            <p:ph idx="1"/>
          </p:nvPr>
        </p:nvSpPr>
        <p:spPr>
          <a:xfrm>
            <a:off x="428624" y="1428750"/>
            <a:ext cx="8535863" cy="5000625"/>
          </a:xfrm>
        </p:spPr>
        <p:txBody>
          <a:bodyPr/>
          <a:lstStyle/>
          <a:p>
            <a:r>
              <a:rPr lang="nl-BE" dirty="0"/>
              <a:t>Open het bedrijf OEC Computers Belgium in SAP Business </a:t>
            </a:r>
            <a:r>
              <a:rPr lang="nl-BE" dirty="0" err="1"/>
              <a:t>One</a:t>
            </a:r>
            <a:r>
              <a:rPr lang="nl-BE" dirty="0"/>
              <a:t>.</a:t>
            </a:r>
            <a:br>
              <a:rPr lang="nl-BE" dirty="0"/>
            </a:br>
            <a:endParaRPr lang="nl-BE" dirty="0"/>
          </a:p>
          <a:p>
            <a:r>
              <a:rPr lang="nl-BE" dirty="0"/>
              <a:t>User-ID: manager</a:t>
            </a:r>
            <a:br>
              <a:rPr lang="nl-BE" dirty="0"/>
            </a:br>
            <a:r>
              <a:rPr lang="nl-BE" dirty="0"/>
              <a:t>password: ready4S@P</a:t>
            </a:r>
          </a:p>
        </p:txBody>
      </p:sp>
      <p:sp>
        <p:nvSpPr>
          <p:cNvPr id="7170" name="Titel 1"/>
          <p:cNvSpPr>
            <a:spLocks noGrp="1"/>
          </p:cNvSpPr>
          <p:nvPr>
            <p:ph type="title"/>
          </p:nvPr>
        </p:nvSpPr>
        <p:spPr/>
        <p:txBody>
          <a:bodyPr/>
          <a:lstStyle/>
          <a:p>
            <a:r>
              <a:rPr lang="nl-BE" sz="3600"/>
              <a:t>Master Data of stamgegevens</a:t>
            </a:r>
            <a:endParaRPr lang="nl-NL"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jdelijke aanduiding voor inhoud 2"/>
          <p:cNvSpPr>
            <a:spLocks noGrp="1"/>
          </p:cNvSpPr>
          <p:nvPr>
            <p:ph idx="1"/>
          </p:nvPr>
        </p:nvSpPr>
        <p:spPr/>
        <p:txBody>
          <a:bodyPr/>
          <a:lstStyle/>
          <a:p>
            <a:r>
              <a:rPr lang="nl-BE" dirty="0"/>
              <a:t>Kredietlimiet:</a:t>
            </a:r>
          </a:p>
          <a:p>
            <a:pPr lvl="1"/>
            <a:r>
              <a:rPr lang="nl-BE" sz="1800" dirty="0">
                <a:solidFill>
                  <a:schemeClr val="tx1"/>
                </a:solidFill>
              </a:rPr>
              <a:t>Toegestane totaalbedrag openstaande facturen</a:t>
            </a:r>
          </a:p>
          <a:p>
            <a:r>
              <a:rPr lang="nl-BE" dirty="0"/>
              <a:t>Obligolimiet:</a:t>
            </a:r>
          </a:p>
          <a:p>
            <a:pPr lvl="1"/>
            <a:r>
              <a:rPr lang="nl-NL" sz="1800" dirty="0">
                <a:solidFill>
                  <a:schemeClr val="tx1"/>
                </a:solidFill>
              </a:rPr>
              <a:t>Houdt naast totaalbedrag openstaande facturen ook rekening met het totale bedrag van niet-ingeleverde cheques</a:t>
            </a:r>
          </a:p>
          <a:p>
            <a:pPr lvl="1">
              <a:buFont typeface="Georgia" pitchFamily="18" charset="0"/>
              <a:buNone/>
            </a:pPr>
            <a:endParaRPr lang="nl-BE" sz="1800" dirty="0"/>
          </a:p>
          <a:p>
            <a:pPr lvl="2"/>
            <a:endParaRPr lang="nl-BE" sz="1600" dirty="0"/>
          </a:p>
        </p:txBody>
      </p:sp>
      <p:sp>
        <p:nvSpPr>
          <p:cNvPr id="20482" name="Titel 1"/>
          <p:cNvSpPr>
            <a:spLocks noGrp="1"/>
          </p:cNvSpPr>
          <p:nvPr>
            <p:ph type="title"/>
          </p:nvPr>
        </p:nvSpPr>
        <p:spPr/>
        <p:txBody>
          <a:bodyPr/>
          <a:lstStyle/>
          <a:p>
            <a:r>
              <a:rPr lang="nl-BE" sz="3200" dirty="0"/>
              <a:t>Stamgegevens zakenpartners: </a:t>
            </a:r>
            <a:br>
              <a:rPr lang="nl-BE" sz="3200" dirty="0"/>
            </a:br>
            <a:r>
              <a:rPr lang="nl-BE" sz="3200" dirty="0"/>
              <a:t>Tab Betalingscondities</a:t>
            </a:r>
          </a:p>
        </p:txBody>
      </p:sp>
      <p:pic>
        <p:nvPicPr>
          <p:cNvPr id="102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7335"/>
          <a:stretch/>
        </p:blipFill>
        <p:spPr bwMode="auto">
          <a:xfrm>
            <a:off x="611560" y="3717032"/>
            <a:ext cx="7831782" cy="1782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hthoek 1"/>
          <p:cNvSpPr/>
          <p:nvPr/>
        </p:nvSpPr>
        <p:spPr>
          <a:xfrm>
            <a:off x="683568" y="4869160"/>
            <a:ext cx="3672408" cy="3600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ijdelijke aanduiding voor inhoud 2"/>
          <p:cNvSpPr>
            <a:spLocks noGrp="1"/>
          </p:cNvSpPr>
          <p:nvPr>
            <p:ph idx="1"/>
          </p:nvPr>
        </p:nvSpPr>
        <p:spPr/>
        <p:txBody>
          <a:bodyPr/>
          <a:lstStyle/>
          <a:p>
            <a:r>
              <a:rPr lang="nl-NL" dirty="0">
                <a:solidFill>
                  <a:srgbClr val="80B23E"/>
                </a:solidFill>
              </a:rPr>
              <a:t>IBAN</a:t>
            </a:r>
            <a:r>
              <a:rPr lang="nl-NL" dirty="0"/>
              <a:t> (International Bank Account </a:t>
            </a:r>
            <a:r>
              <a:rPr lang="nl-NL" dirty="0" err="1"/>
              <a:t>Number</a:t>
            </a:r>
            <a:r>
              <a:rPr lang="nl-NL" dirty="0"/>
              <a:t>) is een gestandaardiseerde structuur voor </a:t>
            </a:r>
            <a:r>
              <a:rPr lang="nl-NL" dirty="0">
                <a:solidFill>
                  <a:srgbClr val="80B23E"/>
                </a:solidFill>
              </a:rPr>
              <a:t>bankrekeningnummers</a:t>
            </a:r>
            <a:r>
              <a:rPr lang="nl-NL" dirty="0"/>
              <a:t>.</a:t>
            </a:r>
          </a:p>
          <a:p>
            <a:r>
              <a:rPr lang="nl-NL" dirty="0"/>
              <a:t>Dankzij de eenvormige structuur van het IBAN-rekeningnummer voor Belgische rekeningen en voor rekeningen in de Europese Unie (plus Noorwegen, IJsland, Liechtenstein en Zwitserland) verloopt het betalingsverkeer vlotter, veiliger en efficiënter. </a:t>
            </a:r>
          </a:p>
        </p:txBody>
      </p:sp>
      <p:sp>
        <p:nvSpPr>
          <p:cNvPr id="22530" name="Titel 1"/>
          <p:cNvSpPr>
            <a:spLocks noGrp="1"/>
          </p:cNvSpPr>
          <p:nvPr>
            <p:ph type="title"/>
          </p:nvPr>
        </p:nvSpPr>
        <p:spPr/>
        <p:txBody>
          <a:bodyPr/>
          <a:lstStyle/>
          <a:p>
            <a:r>
              <a:rPr lang="nl-BE" sz="3200" dirty="0"/>
              <a:t>Stamgegevens zakenpartners: </a:t>
            </a:r>
            <a:br>
              <a:rPr lang="nl-BE" sz="3200" dirty="0"/>
            </a:br>
            <a:r>
              <a:rPr lang="nl-NL" sz="3200" dirty="0"/>
              <a:t>Tab Betalingscondities</a:t>
            </a:r>
            <a:endParaRPr lang="nl-BE"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jdelijke aanduiding voor inhoud 2"/>
          <p:cNvSpPr>
            <a:spLocks noGrp="1"/>
          </p:cNvSpPr>
          <p:nvPr>
            <p:ph idx="1"/>
          </p:nvPr>
        </p:nvSpPr>
        <p:spPr/>
        <p:txBody>
          <a:bodyPr/>
          <a:lstStyle/>
          <a:p>
            <a:pPr>
              <a:buFont typeface="Georgia" pitchFamily="18" charset="0"/>
              <a:buNone/>
            </a:pPr>
            <a:r>
              <a:rPr lang="nl-NL" dirty="0"/>
              <a:t>Een </a:t>
            </a:r>
            <a:r>
              <a:rPr lang="nl-NL" dirty="0" err="1">
                <a:solidFill>
                  <a:srgbClr val="80B23E"/>
                </a:solidFill>
              </a:rPr>
              <a:t>IBAN-rekeningnummer</a:t>
            </a:r>
            <a:r>
              <a:rPr lang="nl-NL" dirty="0"/>
              <a:t> is als volgt</a:t>
            </a:r>
          </a:p>
          <a:p>
            <a:pPr>
              <a:buFont typeface="Georgia" pitchFamily="18" charset="0"/>
              <a:buNone/>
            </a:pPr>
            <a:r>
              <a:rPr lang="nl-NL" dirty="0"/>
              <a:t>samengesteld:</a:t>
            </a:r>
          </a:p>
          <a:p>
            <a:r>
              <a:rPr lang="nl-NL" dirty="0"/>
              <a:t>een landcode van twee letters (BE voor België) + een controlenummer van twee cijfers, gevolgd door een spatie de 12 cijfers van uw huidig nationaal rekeningnummer, maar per 4 cijfers gegroepeerd en gescheiden door spaties</a:t>
            </a:r>
          </a:p>
          <a:p>
            <a:r>
              <a:rPr lang="nl-NL" dirty="0"/>
              <a:t>SAPB1 houdt </a:t>
            </a:r>
            <a:r>
              <a:rPr lang="nl-NL" dirty="0">
                <a:solidFill>
                  <a:srgbClr val="80B23E"/>
                </a:solidFill>
              </a:rPr>
              <a:t>geen</a:t>
            </a:r>
            <a:r>
              <a:rPr lang="nl-NL" dirty="0"/>
              <a:t> rekening met spaties </a:t>
            </a:r>
          </a:p>
          <a:p>
            <a:r>
              <a:rPr lang="nl-BE" dirty="0"/>
              <a:t>BE 50 0001 7100 3118</a:t>
            </a:r>
          </a:p>
        </p:txBody>
      </p:sp>
      <p:sp>
        <p:nvSpPr>
          <p:cNvPr id="23554" name="Titel 1"/>
          <p:cNvSpPr>
            <a:spLocks noGrp="1"/>
          </p:cNvSpPr>
          <p:nvPr>
            <p:ph type="title"/>
          </p:nvPr>
        </p:nvSpPr>
        <p:spPr/>
        <p:txBody>
          <a:bodyPr/>
          <a:lstStyle/>
          <a:p>
            <a:br>
              <a:rPr lang="nl-BE" sz="3200" dirty="0"/>
            </a:br>
            <a:r>
              <a:rPr lang="nl-BE" sz="3200" dirty="0"/>
              <a:t>Stamgegevens zakenpartners: </a:t>
            </a:r>
            <a:br>
              <a:rPr lang="nl-BE" sz="3200" dirty="0"/>
            </a:br>
            <a:r>
              <a:rPr lang="nl-NL" sz="3200" dirty="0"/>
              <a:t>Tab Betalingscondities </a:t>
            </a:r>
            <a:br>
              <a:rPr lang="nl-NL" sz="3200" dirty="0"/>
            </a:br>
            <a:endParaRPr lang="nl-BE"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jdelijke aanduiding voor inhoud 2"/>
          <p:cNvSpPr>
            <a:spLocks noGrp="1"/>
          </p:cNvSpPr>
          <p:nvPr>
            <p:ph idx="1"/>
          </p:nvPr>
        </p:nvSpPr>
        <p:spPr/>
        <p:txBody>
          <a:bodyPr/>
          <a:lstStyle/>
          <a:p>
            <a:r>
              <a:rPr lang="nl-NL" dirty="0"/>
              <a:t>Een </a:t>
            </a:r>
            <a:r>
              <a:rPr lang="nl-NL" dirty="0">
                <a:solidFill>
                  <a:srgbClr val="80B23E"/>
                </a:solidFill>
              </a:rPr>
              <a:t>BIC/</a:t>
            </a:r>
            <a:r>
              <a:rPr lang="nl-NL" dirty="0" err="1">
                <a:solidFill>
                  <a:srgbClr val="80B23E"/>
                </a:solidFill>
              </a:rPr>
              <a:t>SWiFT</a:t>
            </a:r>
            <a:r>
              <a:rPr lang="nl-NL" dirty="0">
                <a:solidFill>
                  <a:srgbClr val="80B23E"/>
                </a:solidFill>
              </a:rPr>
              <a:t>-code</a:t>
            </a:r>
            <a:r>
              <a:rPr lang="nl-NL" dirty="0"/>
              <a:t> is de bank identificatiecode </a:t>
            </a:r>
            <a:r>
              <a:rPr lang="nl-BE" dirty="0"/>
              <a:t>en wordt gebruikt bij het internationaal betalingsverkeer om banken te identificeren.</a:t>
            </a:r>
          </a:p>
          <a:p>
            <a:r>
              <a:rPr lang="nl-NL" dirty="0"/>
              <a:t>Bij betalen van een buitenlandse leverancier, zal deze code naast het IBAN-nummer (persoonlijk rekeningnummer leverancier) moeten doorgegeven worden. Doorgaans worden IBAN en BIC vermeld op de factuur.</a:t>
            </a:r>
          </a:p>
        </p:txBody>
      </p:sp>
      <p:sp>
        <p:nvSpPr>
          <p:cNvPr id="23554" name="Titel 1"/>
          <p:cNvSpPr>
            <a:spLocks noGrp="1"/>
          </p:cNvSpPr>
          <p:nvPr>
            <p:ph type="title"/>
          </p:nvPr>
        </p:nvSpPr>
        <p:spPr/>
        <p:txBody>
          <a:bodyPr/>
          <a:lstStyle/>
          <a:p>
            <a:br>
              <a:rPr lang="nl-BE" sz="3200" dirty="0"/>
            </a:br>
            <a:r>
              <a:rPr lang="nl-BE" sz="3200" dirty="0"/>
              <a:t>Stamgegevens zakenpartners: </a:t>
            </a:r>
            <a:br>
              <a:rPr lang="nl-BE" sz="3200" dirty="0"/>
            </a:br>
            <a:r>
              <a:rPr lang="nl-NL" sz="3200" dirty="0"/>
              <a:t>Tab Betalingscondities </a:t>
            </a:r>
            <a:br>
              <a:rPr lang="nl-NL" sz="3200" dirty="0"/>
            </a:br>
            <a:endParaRPr lang="nl-BE" sz="3200"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5589240"/>
            <a:ext cx="4248522" cy="944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7334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jdelijke aanduiding voor inhoud 2"/>
          <p:cNvSpPr>
            <a:spLocks noGrp="1"/>
          </p:cNvSpPr>
          <p:nvPr>
            <p:ph idx="1"/>
          </p:nvPr>
        </p:nvSpPr>
        <p:spPr/>
        <p:txBody>
          <a:bodyPr/>
          <a:lstStyle/>
          <a:p>
            <a:r>
              <a:rPr lang="nl-NL" sz="2400" dirty="0"/>
              <a:t>Deellevering van order toestaan</a:t>
            </a:r>
          </a:p>
          <a:p>
            <a:pPr lvl="1"/>
            <a:r>
              <a:rPr lang="nl-NL" sz="2400" dirty="0">
                <a:solidFill>
                  <a:schemeClr val="tx1"/>
                </a:solidFill>
              </a:rPr>
              <a:t>Selecteer deze optie om aan te geven dat </a:t>
            </a:r>
            <a:r>
              <a:rPr lang="nl-NL" sz="2400" dirty="0">
                <a:solidFill>
                  <a:srgbClr val="80B23E"/>
                </a:solidFill>
              </a:rPr>
              <a:t>leverbonnen</a:t>
            </a:r>
            <a:r>
              <a:rPr lang="nl-NL" sz="2400" dirty="0">
                <a:solidFill>
                  <a:schemeClr val="tx1"/>
                </a:solidFill>
              </a:rPr>
              <a:t> kunnen worden opgesteld voor een deel van de records in een klantorder.</a:t>
            </a:r>
          </a:p>
          <a:p>
            <a:r>
              <a:rPr lang="nl-NL" sz="2400" dirty="0"/>
              <a:t>Deellevering per regel toestaan</a:t>
            </a:r>
          </a:p>
          <a:p>
            <a:pPr lvl="1"/>
            <a:r>
              <a:rPr lang="nl-NL" sz="2400" dirty="0">
                <a:solidFill>
                  <a:schemeClr val="tx1"/>
                </a:solidFill>
              </a:rPr>
              <a:t>Selecteer deze optie om aan te geven dat </a:t>
            </a:r>
            <a:r>
              <a:rPr lang="nl-NL" sz="2400" dirty="0">
                <a:solidFill>
                  <a:srgbClr val="80B23E"/>
                </a:solidFill>
              </a:rPr>
              <a:t>leverbonnen</a:t>
            </a:r>
            <a:r>
              <a:rPr lang="nl-NL" sz="2400" dirty="0">
                <a:solidFill>
                  <a:schemeClr val="tx1"/>
                </a:solidFill>
              </a:rPr>
              <a:t> kunnen worden gecreëerd op basis van een deel van de records in een klantorder en op basis van gedeeltelijke hoeveelheden.</a:t>
            </a:r>
          </a:p>
          <a:p>
            <a:pPr lvl="2"/>
            <a:endParaRPr lang="nl-BE" sz="1400" dirty="0"/>
          </a:p>
        </p:txBody>
      </p:sp>
      <p:sp>
        <p:nvSpPr>
          <p:cNvPr id="25602" name="Titel 1"/>
          <p:cNvSpPr>
            <a:spLocks noGrp="1"/>
          </p:cNvSpPr>
          <p:nvPr>
            <p:ph type="title"/>
          </p:nvPr>
        </p:nvSpPr>
        <p:spPr/>
        <p:txBody>
          <a:bodyPr/>
          <a:lstStyle/>
          <a:p>
            <a:r>
              <a:rPr lang="nl-BE" sz="3200" dirty="0"/>
              <a:t>Stamgegevens zakenpartners: </a:t>
            </a:r>
            <a:br>
              <a:rPr lang="nl-BE" sz="3200" dirty="0"/>
            </a:br>
            <a:r>
              <a:rPr lang="nl-BE" sz="3200" dirty="0"/>
              <a:t>Tab Betalingscondities</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5013176"/>
            <a:ext cx="4157811" cy="11879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105" y="4509120"/>
            <a:ext cx="4464496" cy="2179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27" name="Tijdelijke aanduiding voor inhoud 2"/>
          <p:cNvSpPr>
            <a:spLocks noGrp="1"/>
          </p:cNvSpPr>
          <p:nvPr>
            <p:ph idx="1"/>
          </p:nvPr>
        </p:nvSpPr>
        <p:spPr/>
        <p:txBody>
          <a:bodyPr/>
          <a:lstStyle/>
          <a:p>
            <a:r>
              <a:rPr lang="nl-BE" dirty="0"/>
              <a:t>Huisbank bevat rekeningnummer van OEC Computers waarop betalingen van klanten gestort worden of waarvan uitgaande betalingen naar leveranciers vertrekken.</a:t>
            </a:r>
          </a:p>
          <a:p>
            <a:r>
              <a:rPr lang="nl-BE" dirty="0"/>
              <a:t>Betalingen aan deze leverancier worden opgenomen bij het uitvoeren van automatische betalingsruns.</a:t>
            </a:r>
          </a:p>
        </p:txBody>
      </p:sp>
      <p:sp>
        <p:nvSpPr>
          <p:cNvPr id="26626" name="Titel 1"/>
          <p:cNvSpPr>
            <a:spLocks noGrp="1"/>
          </p:cNvSpPr>
          <p:nvPr>
            <p:ph type="title"/>
          </p:nvPr>
        </p:nvSpPr>
        <p:spPr/>
        <p:txBody>
          <a:bodyPr/>
          <a:lstStyle/>
          <a:p>
            <a:r>
              <a:rPr lang="nl-BE" sz="3600" dirty="0"/>
              <a:t>Stamgegevens zakenpartners: Tab Betalingssysteem</a:t>
            </a:r>
          </a:p>
        </p:txBody>
      </p:sp>
      <p:sp>
        <p:nvSpPr>
          <p:cNvPr id="5" name="Rechthoek 4"/>
          <p:cNvSpPr/>
          <p:nvPr/>
        </p:nvSpPr>
        <p:spPr>
          <a:xfrm>
            <a:off x="6392136" y="4725144"/>
            <a:ext cx="1924280" cy="565794"/>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330" y="2426870"/>
            <a:ext cx="6267450"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675" name="Tijdelijke aanduiding voor inhoud 2"/>
          <p:cNvSpPr>
            <a:spLocks noGrp="1"/>
          </p:cNvSpPr>
          <p:nvPr>
            <p:ph idx="1"/>
          </p:nvPr>
        </p:nvSpPr>
        <p:spPr/>
        <p:txBody>
          <a:bodyPr/>
          <a:lstStyle/>
          <a:p>
            <a:r>
              <a:rPr lang="nl-BE" dirty="0"/>
              <a:t>Acties met klanten worden toegewezen aan rekening 400000 (Handelsdebiteuren)</a:t>
            </a:r>
          </a:p>
        </p:txBody>
      </p:sp>
      <p:sp>
        <p:nvSpPr>
          <p:cNvPr id="28674" name="Titel 1"/>
          <p:cNvSpPr>
            <a:spLocks noGrp="1"/>
          </p:cNvSpPr>
          <p:nvPr>
            <p:ph type="title"/>
          </p:nvPr>
        </p:nvSpPr>
        <p:spPr/>
        <p:txBody>
          <a:bodyPr/>
          <a:lstStyle/>
          <a:p>
            <a:r>
              <a:rPr lang="nl-BE" sz="3600" dirty="0"/>
              <a:t>Stamgegevens zakenpartner: Tab Boekhouding</a:t>
            </a:r>
          </a:p>
        </p:txBody>
      </p:sp>
      <p:pic>
        <p:nvPicPr>
          <p:cNvPr id="28677" name="Picture 6"/>
          <p:cNvPicPr>
            <a:picLocks noChangeAspect="1" noChangeArrowheads="1"/>
          </p:cNvPicPr>
          <p:nvPr/>
        </p:nvPicPr>
        <p:blipFill>
          <a:blip r:embed="rId4" cstate="print"/>
          <a:srcRect/>
          <a:stretch>
            <a:fillRect/>
          </a:stretch>
        </p:blipFill>
        <p:spPr bwMode="auto">
          <a:xfrm>
            <a:off x="423442" y="5517232"/>
            <a:ext cx="8694738" cy="121443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ijdelijke aanduiding voor inhoud 2"/>
          <p:cNvSpPr>
            <a:spLocks noGrp="1"/>
          </p:cNvSpPr>
          <p:nvPr>
            <p:ph idx="1"/>
          </p:nvPr>
        </p:nvSpPr>
        <p:spPr>
          <a:xfrm>
            <a:off x="428624" y="1428750"/>
            <a:ext cx="8607871" cy="5000625"/>
          </a:xfrm>
        </p:spPr>
        <p:txBody>
          <a:bodyPr/>
          <a:lstStyle/>
          <a:p>
            <a:r>
              <a:rPr lang="nl-BE" dirty="0"/>
              <a:t>Acties met leveranciers worden toegewezen aan rekening 440000 (Leveranciers)</a:t>
            </a:r>
            <a:br>
              <a:rPr lang="nl-BE" dirty="0"/>
            </a:br>
            <a:endParaRPr lang="nl-BE" dirty="0"/>
          </a:p>
        </p:txBody>
      </p:sp>
      <p:sp>
        <p:nvSpPr>
          <p:cNvPr id="29698" name="Titel 1"/>
          <p:cNvSpPr>
            <a:spLocks noGrp="1"/>
          </p:cNvSpPr>
          <p:nvPr>
            <p:ph type="title"/>
          </p:nvPr>
        </p:nvSpPr>
        <p:spPr/>
        <p:txBody>
          <a:bodyPr/>
          <a:lstStyle/>
          <a:p>
            <a:r>
              <a:rPr lang="nl-BE" sz="3600" dirty="0"/>
              <a:t>Stamgegevens zakenpartners: </a:t>
            </a:r>
            <a:br>
              <a:rPr lang="nl-BE" sz="3600" dirty="0"/>
            </a:br>
            <a:r>
              <a:rPr lang="nl-BE" sz="3600" dirty="0"/>
              <a:t>Tab Boekhouding</a:t>
            </a:r>
          </a:p>
        </p:txBody>
      </p:sp>
      <p:pic>
        <p:nvPicPr>
          <p:cNvPr id="29701" name="Picture 3"/>
          <p:cNvPicPr>
            <a:picLocks noChangeAspect="1" noChangeArrowheads="1"/>
          </p:cNvPicPr>
          <p:nvPr/>
        </p:nvPicPr>
        <p:blipFill>
          <a:blip r:embed="rId3" cstate="print"/>
          <a:srcRect/>
          <a:stretch>
            <a:fillRect/>
          </a:stretch>
        </p:blipFill>
        <p:spPr bwMode="auto">
          <a:xfrm>
            <a:off x="455948" y="5410193"/>
            <a:ext cx="7000875" cy="1331912"/>
          </a:xfrm>
          <a:prstGeom prst="rect">
            <a:avLst/>
          </a:prstGeom>
          <a:noFill/>
          <a:ln w="9525">
            <a:noFill/>
            <a:miter lim="800000"/>
            <a:headEnd/>
            <a:tailEnd/>
          </a:ln>
        </p:spPr>
      </p:pic>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999" y="2348880"/>
            <a:ext cx="6200775" cy="3057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jdelijke aanduiding voor inhoud 2"/>
          <p:cNvSpPr>
            <a:spLocks noGrp="1"/>
          </p:cNvSpPr>
          <p:nvPr>
            <p:ph idx="1"/>
          </p:nvPr>
        </p:nvSpPr>
        <p:spPr/>
        <p:txBody>
          <a:bodyPr/>
          <a:lstStyle/>
          <a:p>
            <a:r>
              <a:rPr lang="nl-BE" dirty="0"/>
              <a:t>Tabblad </a:t>
            </a:r>
            <a:r>
              <a:rPr lang="nl-BE" dirty="0">
                <a:solidFill>
                  <a:srgbClr val="80B23E"/>
                </a:solidFill>
              </a:rPr>
              <a:t>Belasting</a:t>
            </a:r>
          </a:p>
          <a:p>
            <a:r>
              <a:rPr lang="nl-BE" dirty="0"/>
              <a:t>Instellen </a:t>
            </a:r>
            <a:r>
              <a:rPr lang="nl-BE" dirty="0" err="1"/>
              <a:t>BTW-code</a:t>
            </a:r>
            <a:br>
              <a:rPr lang="nl-BE" dirty="0"/>
            </a:br>
            <a:endParaRPr lang="nl-BE" dirty="0"/>
          </a:p>
        </p:txBody>
      </p:sp>
      <p:sp>
        <p:nvSpPr>
          <p:cNvPr id="30722" name="Titel 1"/>
          <p:cNvSpPr>
            <a:spLocks noGrp="1"/>
          </p:cNvSpPr>
          <p:nvPr>
            <p:ph type="title"/>
          </p:nvPr>
        </p:nvSpPr>
        <p:spPr/>
        <p:txBody>
          <a:bodyPr/>
          <a:lstStyle/>
          <a:p>
            <a:r>
              <a:rPr lang="nl-BE" sz="3600" dirty="0"/>
              <a:t>Stamgegevens zakenpartners: Tab Boekhouding</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542608"/>
            <a:ext cx="3384376" cy="3542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2542608"/>
            <a:ext cx="3397017" cy="3532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el 1"/>
          <p:cNvSpPr>
            <a:spLocks noGrp="1"/>
          </p:cNvSpPr>
          <p:nvPr>
            <p:ph type="title"/>
          </p:nvPr>
        </p:nvSpPr>
        <p:spPr/>
        <p:txBody>
          <a:bodyPr/>
          <a:lstStyle/>
          <a:p>
            <a:r>
              <a:rPr lang="nl-BE" sz="3200" dirty="0"/>
              <a:t>Stamgegevens zakenpartners: </a:t>
            </a:r>
            <a:br>
              <a:rPr lang="nl-BE" sz="3200" dirty="0"/>
            </a:br>
            <a:r>
              <a:rPr lang="nl-BE" sz="3200" dirty="0"/>
              <a:t>Tab Boekhouding</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847279"/>
            <a:ext cx="4093943" cy="2659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909" y="1847279"/>
            <a:ext cx="4196178" cy="2731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ijdelijke aanduiding voor inhoud 2"/>
          <p:cNvSpPr>
            <a:spLocks noGrp="1"/>
          </p:cNvSpPr>
          <p:nvPr>
            <p:ph idx="1"/>
          </p:nvPr>
        </p:nvSpPr>
        <p:spPr/>
        <p:txBody>
          <a:bodyPr/>
          <a:lstStyle/>
          <a:p>
            <a:pPr eaLnBrk="1" hangingPunct="1"/>
            <a:r>
              <a:rPr lang="nl-BE" dirty="0">
                <a:solidFill>
                  <a:srgbClr val="80B23E"/>
                </a:solidFill>
                <a:latin typeface="+mj-lt"/>
                <a:ea typeface="+mj-ea"/>
                <a:cs typeface="+mj-cs"/>
              </a:rPr>
              <a:t>Vaste</a:t>
            </a:r>
            <a:r>
              <a:rPr lang="nl-BE" dirty="0"/>
              <a:t> gegevens of </a:t>
            </a:r>
            <a:r>
              <a:rPr lang="nl-BE" dirty="0" err="1">
                <a:solidFill>
                  <a:srgbClr val="80B23E"/>
                </a:solidFill>
                <a:latin typeface="+mj-lt"/>
                <a:ea typeface="+mj-ea"/>
                <a:cs typeface="+mj-cs"/>
              </a:rPr>
              <a:t>basisgevens</a:t>
            </a:r>
            <a:r>
              <a:rPr lang="nl-BE" dirty="0"/>
              <a:t> die gedurende ruime tijd status </a:t>
            </a:r>
            <a:r>
              <a:rPr lang="nl-BE" dirty="0" err="1"/>
              <a:t>quo</a:t>
            </a:r>
            <a:r>
              <a:rPr lang="nl-BE" dirty="0"/>
              <a:t> blijven.</a:t>
            </a:r>
          </a:p>
          <a:p>
            <a:pPr eaLnBrk="1" hangingPunct="1"/>
            <a:r>
              <a:rPr lang="nl-NL" dirty="0"/>
              <a:t>Voorbeelden </a:t>
            </a:r>
            <a:r>
              <a:rPr lang="nl-NL" dirty="0" err="1"/>
              <a:t>master</a:t>
            </a:r>
            <a:r>
              <a:rPr lang="nl-NL" dirty="0"/>
              <a:t> data: gebruikers, artikels, werknemers, zakenpartners, BOM, …</a:t>
            </a:r>
          </a:p>
          <a:p>
            <a:pPr eaLnBrk="1" hangingPunct="1"/>
            <a:r>
              <a:rPr lang="nl-NL" dirty="0" err="1"/>
              <a:t>Artikelstamgegevens</a:t>
            </a:r>
            <a:r>
              <a:rPr lang="nl-NL" dirty="0"/>
              <a:t> worden bv gebruikt in de modules inkoop, verkoop, productie, magazijnbeheer, financiële administratie en service.  Deze gegevens worden eenmalig vastgelegd en blijven dan zo goed als ongewijzigd.</a:t>
            </a:r>
          </a:p>
          <a:p>
            <a:pPr eaLnBrk="1" hangingPunct="1"/>
            <a:endParaRPr lang="nl-BE" dirty="0"/>
          </a:p>
          <a:p>
            <a:pPr eaLnBrk="1" hangingPunct="1">
              <a:buFont typeface="Georgia" pitchFamily="18" charset="0"/>
              <a:buNone/>
            </a:pPr>
            <a:endParaRPr lang="nl-BE" dirty="0"/>
          </a:p>
        </p:txBody>
      </p:sp>
      <p:sp>
        <p:nvSpPr>
          <p:cNvPr id="8194" name="Titel 1"/>
          <p:cNvSpPr>
            <a:spLocks noGrp="1"/>
          </p:cNvSpPr>
          <p:nvPr>
            <p:ph type="title"/>
          </p:nvPr>
        </p:nvSpPr>
        <p:spPr>
          <a:xfrm>
            <a:off x="1214438" y="214313"/>
            <a:ext cx="7572375" cy="1066800"/>
          </a:xfrm>
        </p:spPr>
        <p:txBody>
          <a:bodyPr/>
          <a:lstStyle/>
          <a:p>
            <a:pPr eaLnBrk="1" hangingPunct="1"/>
            <a:r>
              <a:rPr lang="nl-BE" sz="3600" dirty="0" err="1"/>
              <a:t>Master</a:t>
            </a:r>
            <a:r>
              <a:rPr lang="nl-BE" sz="3600" dirty="0"/>
              <a:t> Data of stamgegevens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ijdelijke aanduiding voor inhoud 2"/>
          <p:cNvSpPr>
            <a:spLocks noGrp="1"/>
          </p:cNvSpPr>
          <p:nvPr>
            <p:ph idx="1"/>
          </p:nvPr>
        </p:nvSpPr>
        <p:spPr/>
        <p:txBody>
          <a:bodyPr/>
          <a:lstStyle/>
          <a:p>
            <a:r>
              <a:rPr lang="nl-NL" dirty="0">
                <a:solidFill>
                  <a:srgbClr val="80B23E"/>
                </a:solidFill>
              </a:rPr>
              <a:t>BTW</a:t>
            </a:r>
            <a:r>
              <a:rPr lang="nl-NL" dirty="0"/>
              <a:t> wordt berekend over de ‘maatstaf van heffing’: </a:t>
            </a:r>
            <a:r>
              <a:rPr lang="nl-NL" b="1" dirty="0"/>
              <a:t>in principe is dit het bedrag dat de klant voor het geleverde goed of de gepresteerde dienst moet betalen aan zijn leverancier</a:t>
            </a:r>
            <a:r>
              <a:rPr lang="nl-NL" dirty="0"/>
              <a:t>. Kosten zoals commissie, verzekering en vervoer en zelfs rechten, heffingen en belastingen (behalve de BTW zelf) worden hierbij inbegrepen, maar statiegelden voor verpakkingen zoals </a:t>
            </a:r>
            <a:r>
              <a:rPr lang="nl-NL" dirty="0" err="1"/>
              <a:t>ecotaxen</a:t>
            </a:r>
            <a:r>
              <a:rPr lang="nl-NL" dirty="0"/>
              <a:t> bijvoorbeeld niet. </a:t>
            </a:r>
          </a:p>
          <a:p>
            <a:endParaRPr lang="nl-BE" dirty="0"/>
          </a:p>
        </p:txBody>
      </p:sp>
      <p:sp>
        <p:nvSpPr>
          <p:cNvPr id="32770" name="Titel 1"/>
          <p:cNvSpPr>
            <a:spLocks noGrp="1"/>
          </p:cNvSpPr>
          <p:nvPr>
            <p:ph type="title"/>
          </p:nvPr>
        </p:nvSpPr>
        <p:spPr/>
        <p:txBody>
          <a:bodyPr/>
          <a:lstStyle/>
          <a:p>
            <a:r>
              <a:rPr lang="nl-BE"/>
              <a:t>BTW-tarieven België</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jdelijke aanduiding voor inhoud 2"/>
          <p:cNvSpPr>
            <a:spLocks noGrp="1"/>
          </p:cNvSpPr>
          <p:nvPr>
            <p:ph idx="1"/>
          </p:nvPr>
        </p:nvSpPr>
        <p:spPr/>
        <p:txBody>
          <a:bodyPr/>
          <a:lstStyle/>
          <a:p>
            <a:r>
              <a:rPr lang="nl-NL" dirty="0"/>
              <a:t>Bij </a:t>
            </a:r>
            <a:r>
              <a:rPr lang="nl-NL" dirty="0">
                <a:solidFill>
                  <a:srgbClr val="80B23E"/>
                </a:solidFill>
              </a:rPr>
              <a:t>invoer</a:t>
            </a:r>
            <a:r>
              <a:rPr lang="nl-NL" dirty="0"/>
              <a:t> is de maatstaf in beginsel de douanewaarde. </a:t>
            </a:r>
          </a:p>
          <a:p>
            <a:r>
              <a:rPr lang="nl-NL" dirty="0" err="1">
                <a:solidFill>
                  <a:srgbClr val="80B23E"/>
                </a:solidFill>
              </a:rPr>
              <a:t>BTW-tarieven</a:t>
            </a:r>
            <a:r>
              <a:rPr lang="nl-NL" dirty="0"/>
              <a:t> verschillen naargelang de aard van het belastbare feit en zij verschillen van land tot land.</a:t>
            </a:r>
          </a:p>
          <a:p>
            <a:r>
              <a:rPr lang="nl-NL" dirty="0"/>
              <a:t>De verschillen in </a:t>
            </a:r>
            <a:r>
              <a:rPr lang="nl-NL" dirty="0" err="1"/>
              <a:t>BTW-tarieven</a:t>
            </a:r>
            <a:r>
              <a:rPr lang="nl-NL" dirty="0"/>
              <a:t> tussen de lidstaten van de Europese unie hebben geen effect op de concurrentiepositie binnen de eenheidsmarkt: de BTW wordt immers geheven in het land waar het product gebruikt wordt. </a:t>
            </a:r>
          </a:p>
        </p:txBody>
      </p:sp>
      <p:sp>
        <p:nvSpPr>
          <p:cNvPr id="33794" name="Titel 1"/>
          <p:cNvSpPr>
            <a:spLocks noGrp="1"/>
          </p:cNvSpPr>
          <p:nvPr>
            <p:ph type="title"/>
          </p:nvPr>
        </p:nvSpPr>
        <p:spPr/>
        <p:txBody>
          <a:bodyPr/>
          <a:lstStyle/>
          <a:p>
            <a:r>
              <a:rPr lang="nl-BE"/>
              <a:t>BTW-tarieven België</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ijdelijke aanduiding voor inhoud 2"/>
          <p:cNvSpPr>
            <a:spLocks noGrp="1"/>
          </p:cNvSpPr>
          <p:nvPr>
            <p:ph idx="1"/>
          </p:nvPr>
        </p:nvSpPr>
        <p:spPr/>
        <p:txBody>
          <a:bodyPr/>
          <a:lstStyle/>
          <a:p>
            <a:r>
              <a:rPr lang="nl-NL" dirty="0"/>
              <a:t>Het normale </a:t>
            </a:r>
            <a:r>
              <a:rPr lang="nl-NL" dirty="0" err="1"/>
              <a:t>BTW-tarief</a:t>
            </a:r>
            <a:r>
              <a:rPr lang="nl-NL" dirty="0"/>
              <a:t> in België bedraagt </a:t>
            </a:r>
            <a:r>
              <a:rPr lang="nl-NL" b="1" dirty="0">
                <a:solidFill>
                  <a:srgbClr val="80B23E"/>
                </a:solidFill>
              </a:rPr>
              <a:t>21 procent</a:t>
            </a:r>
            <a:r>
              <a:rPr lang="nl-NL" dirty="0"/>
              <a:t>. Daarnaast bestaan er verlaagde tarieven van 12, 6 en 0 procent. </a:t>
            </a:r>
          </a:p>
          <a:p>
            <a:endParaRPr lang="nl-NL" dirty="0"/>
          </a:p>
          <a:p>
            <a:r>
              <a:rPr lang="nl-NL" dirty="0"/>
              <a:t>Vergeet niet dat de wetgeving een hele reeks uitzonderingen en bijzondere regelingen bevat! </a:t>
            </a:r>
            <a:br>
              <a:rPr lang="nl-NL" dirty="0"/>
            </a:br>
            <a:endParaRPr lang="nl-NL" dirty="0"/>
          </a:p>
          <a:p>
            <a:endParaRPr lang="nl-NL" dirty="0"/>
          </a:p>
        </p:txBody>
      </p:sp>
      <p:sp>
        <p:nvSpPr>
          <p:cNvPr id="34818" name="Titel 1"/>
          <p:cNvSpPr>
            <a:spLocks noGrp="1"/>
          </p:cNvSpPr>
          <p:nvPr>
            <p:ph type="title"/>
          </p:nvPr>
        </p:nvSpPr>
        <p:spPr/>
        <p:txBody>
          <a:bodyPr/>
          <a:lstStyle/>
          <a:p>
            <a:r>
              <a:rPr lang="nl-BE"/>
              <a:t>BTW-tarieven België</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a:defRPr/>
            </a:pPr>
            <a:r>
              <a:rPr lang="nl-BE" dirty="0"/>
              <a:t>Deel 2</a:t>
            </a:r>
            <a:endParaRPr lang="nl-NL" dirty="0"/>
          </a:p>
        </p:txBody>
      </p:sp>
      <p:sp>
        <p:nvSpPr>
          <p:cNvPr id="37891" name="Ondertitel 3"/>
          <p:cNvSpPr>
            <a:spLocks noGrp="1"/>
          </p:cNvSpPr>
          <p:nvPr>
            <p:ph type="subTitle" idx="1"/>
          </p:nvPr>
        </p:nvSpPr>
        <p:spPr/>
        <p:txBody>
          <a:bodyPr/>
          <a:lstStyle/>
          <a:p>
            <a:pPr marL="63500"/>
            <a:r>
              <a:rPr lang="nl-BE" dirty="0" err="1"/>
              <a:t>Master</a:t>
            </a:r>
            <a:r>
              <a:rPr lang="nl-BE" dirty="0"/>
              <a:t> Data of stamgegevens </a:t>
            </a:r>
            <a:br>
              <a:rPr lang="nl-BE" dirty="0"/>
            </a:br>
            <a:r>
              <a:rPr lang="nl-BE" dirty="0"/>
              <a:t>Artikels</a:t>
            </a:r>
            <a:endParaRPr lang="nl-NL"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el 1"/>
          <p:cNvSpPr>
            <a:spLocks noGrp="1"/>
          </p:cNvSpPr>
          <p:nvPr>
            <p:ph type="title"/>
          </p:nvPr>
        </p:nvSpPr>
        <p:spPr>
          <a:xfrm>
            <a:off x="1214438" y="142852"/>
            <a:ext cx="7443787" cy="1066800"/>
          </a:xfrm>
        </p:spPr>
        <p:txBody>
          <a:bodyPr/>
          <a:lstStyle/>
          <a:p>
            <a:r>
              <a:rPr lang="nl-BE" dirty="0"/>
              <a:t>Magazijnbeheer /</a:t>
            </a:r>
            <a:r>
              <a:rPr lang="nl-BE" dirty="0" err="1"/>
              <a:t>Artikelstamgegevens</a:t>
            </a:r>
            <a:endParaRPr lang="nl-NL"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412776"/>
            <a:ext cx="5822603" cy="4929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el 1"/>
          <p:cNvSpPr>
            <a:spLocks noGrp="1"/>
          </p:cNvSpPr>
          <p:nvPr>
            <p:ph type="title"/>
          </p:nvPr>
        </p:nvSpPr>
        <p:spPr/>
        <p:txBody>
          <a:bodyPr/>
          <a:lstStyle/>
          <a:p>
            <a:r>
              <a:rPr lang="nl-BE"/>
              <a:t>Artikelstamgegevens</a:t>
            </a:r>
          </a:p>
        </p:txBody>
      </p:sp>
      <p:graphicFrame>
        <p:nvGraphicFramePr>
          <p:cNvPr id="6" name="Tabel 5"/>
          <p:cNvGraphicFramePr>
            <a:graphicFrameLocks noGrp="1"/>
          </p:cNvGraphicFramePr>
          <p:nvPr/>
        </p:nvGraphicFramePr>
        <p:xfrm>
          <a:off x="357188" y="1714488"/>
          <a:ext cx="8501122" cy="4240752"/>
        </p:xfrm>
        <a:graphic>
          <a:graphicData uri="http://schemas.openxmlformats.org/drawingml/2006/table">
            <a:tbl>
              <a:tblPr firstRow="1" bandRow="1">
                <a:tableStyleId>{5C22544A-7EE6-4342-B048-85BDC9FD1C3A}</a:tableStyleId>
              </a:tblPr>
              <a:tblGrid>
                <a:gridCol w="1571636">
                  <a:extLst>
                    <a:ext uri="{9D8B030D-6E8A-4147-A177-3AD203B41FA5}">
                      <a16:colId xmlns:a16="http://schemas.microsoft.com/office/drawing/2014/main" val="20000"/>
                    </a:ext>
                  </a:extLst>
                </a:gridCol>
                <a:gridCol w="6929486">
                  <a:extLst>
                    <a:ext uri="{9D8B030D-6E8A-4147-A177-3AD203B41FA5}">
                      <a16:colId xmlns:a16="http://schemas.microsoft.com/office/drawing/2014/main" val="20001"/>
                    </a:ext>
                  </a:extLst>
                </a:gridCol>
              </a:tblGrid>
              <a:tr h="4286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2000" b="1" dirty="0"/>
                        <a:t>Veld</a:t>
                      </a:r>
                      <a:endParaRPr lang="nl-NL"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2000" b="1" dirty="0"/>
                        <a:t>Activiteit / omschrijving</a:t>
                      </a:r>
                      <a:endParaRPr lang="nl-NL" sz="2000" dirty="0"/>
                    </a:p>
                  </a:txBody>
                  <a:tcPr/>
                </a:tc>
                <a:extLst>
                  <a:ext uri="{0D108BD9-81ED-4DB2-BD59-A6C34878D82A}">
                    <a16:rowId xmlns:a16="http://schemas.microsoft.com/office/drawing/2014/main" val="10000"/>
                  </a:ext>
                </a:extLst>
              </a:tr>
              <a:tr h="496005">
                <a:tc>
                  <a:txBody>
                    <a:bodyPr/>
                    <a:lstStyle/>
                    <a:p>
                      <a:pPr marL="0" marR="0">
                        <a:spcBef>
                          <a:spcPts val="300"/>
                        </a:spcBef>
                        <a:spcAft>
                          <a:spcPts val="300"/>
                        </a:spcAft>
                      </a:pPr>
                      <a:r>
                        <a:rPr lang="nl-NL" sz="1400" i="1" dirty="0">
                          <a:latin typeface="+mj-lt"/>
                        </a:rPr>
                        <a:t>Artikelnummer</a:t>
                      </a:r>
                      <a:endParaRPr lang="nl-NL" sz="1400" dirty="0">
                        <a:latin typeface="+mj-lt"/>
                      </a:endParaRPr>
                    </a:p>
                  </a:txBody>
                  <a:tcPr marL="68580" marR="68580" marT="0" marB="0"/>
                </a:tc>
                <a:tc>
                  <a:txBody>
                    <a:bodyPr/>
                    <a:lstStyle/>
                    <a:p>
                      <a:pPr marL="0" marR="0">
                        <a:spcBef>
                          <a:spcPts val="300"/>
                        </a:spcBef>
                        <a:spcAft>
                          <a:spcPts val="300"/>
                        </a:spcAft>
                      </a:pPr>
                      <a:r>
                        <a:rPr lang="nl-NL" sz="1400" dirty="0">
                          <a:latin typeface="+mj-lt"/>
                        </a:rPr>
                        <a:t>Voer het unieke alfanumerieke identificatienummer in voor het artikel. </a:t>
                      </a:r>
                    </a:p>
                  </a:txBody>
                  <a:tcPr marL="68580" marR="68580" marT="0" marB="0"/>
                </a:tc>
                <a:extLst>
                  <a:ext uri="{0D108BD9-81ED-4DB2-BD59-A6C34878D82A}">
                    <a16:rowId xmlns:a16="http://schemas.microsoft.com/office/drawing/2014/main" val="10001"/>
                  </a:ext>
                </a:extLst>
              </a:tr>
              <a:tr h="496005">
                <a:tc>
                  <a:txBody>
                    <a:bodyPr/>
                    <a:lstStyle/>
                    <a:p>
                      <a:pPr marL="0" marR="0">
                        <a:spcBef>
                          <a:spcPts val="300"/>
                        </a:spcBef>
                        <a:spcAft>
                          <a:spcPts val="300"/>
                        </a:spcAft>
                      </a:pPr>
                      <a:r>
                        <a:rPr lang="nl-NL" sz="1400" i="1" dirty="0">
                          <a:latin typeface="+mj-lt"/>
                        </a:rPr>
                        <a:t>Barcode</a:t>
                      </a:r>
                      <a:endParaRPr lang="nl-NL" sz="1400" dirty="0">
                        <a:latin typeface="+mj-lt"/>
                      </a:endParaRPr>
                    </a:p>
                  </a:txBody>
                  <a:tcPr marL="68580" marR="68580" marT="0" marB="0"/>
                </a:tc>
                <a:tc>
                  <a:txBody>
                    <a:bodyPr/>
                    <a:lstStyle/>
                    <a:p>
                      <a:pPr marL="0" marR="0">
                        <a:spcBef>
                          <a:spcPts val="300"/>
                        </a:spcBef>
                        <a:spcAft>
                          <a:spcPts val="300"/>
                        </a:spcAft>
                      </a:pPr>
                      <a:r>
                        <a:rPr lang="nl-NL" sz="1400" dirty="0">
                          <a:latin typeface="+mj-lt"/>
                        </a:rPr>
                        <a:t>Voer het internationale artikelnummer (</a:t>
                      </a:r>
                      <a:r>
                        <a:rPr lang="nl-NL" sz="1400" dirty="0" err="1">
                          <a:latin typeface="+mj-lt"/>
                        </a:rPr>
                        <a:t>EAN-code</a:t>
                      </a:r>
                      <a:r>
                        <a:rPr lang="nl-NL" sz="1400" dirty="0">
                          <a:latin typeface="+mj-lt"/>
                        </a:rPr>
                        <a:t>) of de barcode van het artikel in.</a:t>
                      </a:r>
                    </a:p>
                  </a:txBody>
                  <a:tcPr marL="68580" marR="68580" marT="0" marB="0"/>
                </a:tc>
                <a:extLst>
                  <a:ext uri="{0D108BD9-81ED-4DB2-BD59-A6C34878D82A}">
                    <a16:rowId xmlns:a16="http://schemas.microsoft.com/office/drawing/2014/main" val="10002"/>
                  </a:ext>
                </a:extLst>
              </a:tr>
              <a:tr h="496005">
                <a:tc>
                  <a:txBody>
                    <a:bodyPr/>
                    <a:lstStyle/>
                    <a:p>
                      <a:pPr marL="0" marR="0">
                        <a:spcBef>
                          <a:spcPts val="300"/>
                        </a:spcBef>
                        <a:spcAft>
                          <a:spcPts val="300"/>
                        </a:spcAft>
                      </a:pPr>
                      <a:r>
                        <a:rPr lang="nl-NL" sz="1400" i="1">
                          <a:latin typeface="+mj-lt"/>
                        </a:rPr>
                        <a:t>Omschrijving</a:t>
                      </a:r>
                      <a:endParaRPr lang="nl-NL" sz="1400">
                        <a:latin typeface="+mj-lt"/>
                      </a:endParaRPr>
                    </a:p>
                  </a:txBody>
                  <a:tcPr marL="68580" marR="68580" marT="0" marB="0"/>
                </a:tc>
                <a:tc>
                  <a:txBody>
                    <a:bodyPr/>
                    <a:lstStyle/>
                    <a:p>
                      <a:pPr marL="0" marR="0">
                        <a:spcBef>
                          <a:spcPts val="300"/>
                        </a:spcBef>
                        <a:spcAft>
                          <a:spcPts val="300"/>
                        </a:spcAft>
                      </a:pPr>
                      <a:r>
                        <a:rPr lang="nl-NL" sz="1400" dirty="0">
                          <a:latin typeface="+mj-lt"/>
                        </a:rPr>
                        <a:t>Voer de omschrijving van het artikel in.</a:t>
                      </a:r>
                    </a:p>
                  </a:txBody>
                  <a:tcPr marL="68580" marR="68580" marT="0" marB="0"/>
                </a:tc>
                <a:extLst>
                  <a:ext uri="{0D108BD9-81ED-4DB2-BD59-A6C34878D82A}">
                    <a16:rowId xmlns:a16="http://schemas.microsoft.com/office/drawing/2014/main" val="10003"/>
                  </a:ext>
                </a:extLst>
              </a:tr>
              <a:tr h="815350">
                <a:tc>
                  <a:txBody>
                    <a:bodyPr/>
                    <a:lstStyle/>
                    <a:p>
                      <a:pPr marL="0" marR="0">
                        <a:spcBef>
                          <a:spcPts val="300"/>
                        </a:spcBef>
                        <a:spcAft>
                          <a:spcPts val="300"/>
                        </a:spcAft>
                      </a:pPr>
                      <a:r>
                        <a:rPr lang="nl-NL" sz="1400" i="1" dirty="0">
                          <a:latin typeface="+mj-lt"/>
                        </a:rPr>
                        <a:t>Vreemde taal omschrijving</a:t>
                      </a:r>
                      <a:endParaRPr lang="nl-NL" sz="1400" dirty="0">
                        <a:latin typeface="+mj-lt"/>
                      </a:endParaRPr>
                    </a:p>
                  </a:txBody>
                  <a:tcPr marL="68580" marR="68580" marT="0" marB="0"/>
                </a:tc>
                <a:tc>
                  <a:txBody>
                    <a:bodyPr/>
                    <a:lstStyle/>
                    <a:p>
                      <a:pPr marL="0" marR="0">
                        <a:spcBef>
                          <a:spcPts val="300"/>
                        </a:spcBef>
                        <a:spcAft>
                          <a:spcPts val="300"/>
                        </a:spcAft>
                      </a:pPr>
                      <a:r>
                        <a:rPr lang="nl-NL" sz="1400" dirty="0">
                          <a:latin typeface="+mj-lt"/>
                        </a:rPr>
                        <a:t>Voer de omschrijving van het artikel in een vreemde taal in. U kunt deze naam naar documenten kopiëren voor zakenpartners die andere talen gebruiken. </a:t>
                      </a:r>
                    </a:p>
                  </a:txBody>
                  <a:tcPr marL="68580" marR="68580" marT="0" marB="0"/>
                </a:tc>
                <a:extLst>
                  <a:ext uri="{0D108BD9-81ED-4DB2-BD59-A6C34878D82A}">
                    <a16:rowId xmlns:a16="http://schemas.microsoft.com/office/drawing/2014/main" val="10004"/>
                  </a:ext>
                </a:extLst>
              </a:tr>
              <a:tr h="1128523">
                <a:tc>
                  <a:txBody>
                    <a:bodyPr/>
                    <a:lstStyle/>
                    <a:p>
                      <a:pPr marL="0" marR="0">
                        <a:spcBef>
                          <a:spcPts val="300"/>
                        </a:spcBef>
                        <a:spcAft>
                          <a:spcPts val="300"/>
                        </a:spcAft>
                      </a:pPr>
                      <a:r>
                        <a:rPr lang="nl-NL" sz="1400" i="1" dirty="0">
                          <a:latin typeface="+mj-lt"/>
                        </a:rPr>
                        <a:t>Artikelsoort</a:t>
                      </a:r>
                      <a:endParaRPr lang="nl-NL" sz="1400" dirty="0">
                        <a:latin typeface="+mj-lt"/>
                      </a:endParaRPr>
                    </a:p>
                  </a:txBody>
                  <a:tcPr marL="68580" marR="68580" marT="0" marB="0"/>
                </a:tc>
                <a:tc>
                  <a:txBody>
                    <a:bodyPr/>
                    <a:lstStyle/>
                    <a:p>
                      <a:pPr marL="0" marR="0">
                        <a:spcBef>
                          <a:spcPts val="300"/>
                        </a:spcBef>
                        <a:spcAft>
                          <a:spcPts val="300"/>
                        </a:spcAft>
                      </a:pPr>
                      <a:r>
                        <a:rPr lang="nl-NL" sz="1400" dirty="0">
                          <a:latin typeface="+mj-lt"/>
                        </a:rPr>
                        <a:t>Selecteer een van de artikelclassificaties:</a:t>
                      </a:r>
                    </a:p>
                    <a:p>
                      <a:pPr marL="356870" marR="0" indent="-210820">
                        <a:spcBef>
                          <a:spcPts val="300"/>
                        </a:spcBef>
                        <a:spcAft>
                          <a:spcPts val="300"/>
                        </a:spcAft>
                        <a:tabLst>
                          <a:tab pos="356870" algn="l"/>
                        </a:tabLst>
                      </a:pPr>
                      <a:r>
                        <a:rPr lang="nl-NL" sz="1400" dirty="0">
                          <a:latin typeface="+mj-lt"/>
                        </a:rPr>
                        <a:t>·</a:t>
                      </a:r>
                      <a:r>
                        <a:rPr lang="nl-NL" sz="1050" dirty="0">
                          <a:latin typeface="+mj-lt"/>
                        </a:rPr>
                        <a:t>    </a:t>
                      </a:r>
                      <a:r>
                        <a:rPr lang="nl-NL" sz="1400" i="1" dirty="0">
                          <a:latin typeface="+mj-lt"/>
                        </a:rPr>
                        <a:t>Artikel</a:t>
                      </a:r>
                      <a:r>
                        <a:rPr lang="nl-NL" sz="1400" dirty="0">
                          <a:latin typeface="+mj-lt"/>
                        </a:rPr>
                        <a:t>– voor het definiëren van een artikel in SAP Business </a:t>
                      </a:r>
                      <a:r>
                        <a:rPr lang="nl-NL" sz="1400" dirty="0" err="1">
                          <a:latin typeface="+mj-lt"/>
                        </a:rPr>
                        <a:t>One</a:t>
                      </a:r>
                      <a:r>
                        <a:rPr lang="nl-NL" sz="1400" dirty="0">
                          <a:latin typeface="+mj-lt"/>
                        </a:rPr>
                        <a:t>.</a:t>
                      </a:r>
                    </a:p>
                    <a:p>
                      <a:pPr marL="356870" marR="0" indent="-210820">
                        <a:spcBef>
                          <a:spcPts val="300"/>
                        </a:spcBef>
                        <a:spcAft>
                          <a:spcPts val="300"/>
                        </a:spcAft>
                        <a:tabLst>
                          <a:tab pos="356870" algn="l"/>
                        </a:tabLst>
                      </a:pPr>
                      <a:r>
                        <a:rPr lang="nl-NL" sz="1400" dirty="0">
                          <a:latin typeface="+mj-lt"/>
                        </a:rPr>
                        <a:t>·</a:t>
                      </a:r>
                      <a:r>
                        <a:rPr lang="nl-NL" sz="1050" dirty="0">
                          <a:latin typeface="+mj-lt"/>
                        </a:rPr>
                        <a:t>    </a:t>
                      </a:r>
                      <a:r>
                        <a:rPr lang="nl-NL" sz="1400" i="1" dirty="0">
                          <a:latin typeface="+mj-lt"/>
                        </a:rPr>
                        <a:t>Werk</a:t>
                      </a:r>
                      <a:r>
                        <a:rPr lang="nl-NL" sz="1400" dirty="0">
                          <a:latin typeface="+mj-lt"/>
                        </a:rPr>
                        <a:t> – voor gebruik in de module </a:t>
                      </a:r>
                      <a:r>
                        <a:rPr lang="nl-NL" sz="1400" i="1" dirty="0">
                          <a:latin typeface="+mj-lt"/>
                        </a:rPr>
                        <a:t>Service</a:t>
                      </a:r>
                      <a:r>
                        <a:rPr lang="nl-NL" sz="1400" dirty="0">
                          <a:latin typeface="+mj-lt"/>
                        </a:rPr>
                        <a:t> om de hoeveelheid tijd te berekenen om het werk te voltooien.</a:t>
                      </a:r>
                    </a:p>
                    <a:p>
                      <a:pPr marL="356870" marR="0" indent="-210820">
                        <a:spcBef>
                          <a:spcPts val="300"/>
                        </a:spcBef>
                        <a:spcAft>
                          <a:spcPts val="300"/>
                        </a:spcAft>
                        <a:tabLst>
                          <a:tab pos="356870" algn="l"/>
                        </a:tabLst>
                      </a:pPr>
                      <a:r>
                        <a:rPr lang="nl-NL" sz="1400" dirty="0">
                          <a:latin typeface="+mj-lt"/>
                        </a:rPr>
                        <a:t>·</a:t>
                      </a:r>
                      <a:r>
                        <a:rPr lang="nl-NL" sz="1050" dirty="0">
                          <a:latin typeface="+mj-lt"/>
                        </a:rPr>
                        <a:t>    </a:t>
                      </a:r>
                      <a:r>
                        <a:rPr lang="nl-NL" sz="1400" i="1" dirty="0">
                          <a:latin typeface="+mj-lt"/>
                        </a:rPr>
                        <a:t>Reis</a:t>
                      </a:r>
                      <a:r>
                        <a:rPr lang="nl-NL" sz="1400" dirty="0">
                          <a:latin typeface="+mj-lt"/>
                        </a:rPr>
                        <a:t> – voor gebruik in de module </a:t>
                      </a:r>
                      <a:r>
                        <a:rPr lang="nl-NL" sz="1400" i="1" dirty="0">
                          <a:latin typeface="+mj-lt"/>
                        </a:rPr>
                        <a:t>Service</a:t>
                      </a:r>
                      <a:r>
                        <a:rPr lang="nl-NL" sz="1400" dirty="0">
                          <a:latin typeface="+mj-lt"/>
                        </a:rPr>
                        <a:t> om de hoeveelheid tijd te berekenen die de monteur besteedt aan reizen.</a:t>
                      </a: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ijdelijke aanduiding voor inhoud 3"/>
          <p:cNvGraphicFramePr>
            <a:graphicFrameLocks noGrp="1"/>
          </p:cNvGraphicFramePr>
          <p:nvPr>
            <p:ph idx="1"/>
          </p:nvPr>
        </p:nvGraphicFramePr>
        <p:xfrm>
          <a:off x="428625" y="1428750"/>
          <a:ext cx="8229657" cy="4748606"/>
        </p:xfrm>
        <a:graphic>
          <a:graphicData uri="http://schemas.openxmlformats.org/drawingml/2006/table">
            <a:tbl>
              <a:tblPr firstRow="1" bandRow="1">
                <a:tableStyleId>{5C22544A-7EE6-4342-B048-85BDC9FD1C3A}</a:tableStyleId>
              </a:tblPr>
              <a:tblGrid>
                <a:gridCol w="1347961">
                  <a:extLst>
                    <a:ext uri="{9D8B030D-6E8A-4147-A177-3AD203B41FA5}">
                      <a16:colId xmlns:a16="http://schemas.microsoft.com/office/drawing/2014/main" val="20000"/>
                    </a:ext>
                  </a:extLst>
                </a:gridCol>
                <a:gridCol w="6881696">
                  <a:extLst>
                    <a:ext uri="{9D8B030D-6E8A-4147-A177-3AD203B41FA5}">
                      <a16:colId xmlns:a16="http://schemas.microsoft.com/office/drawing/2014/main" val="20001"/>
                    </a:ext>
                  </a:extLst>
                </a:gridCol>
              </a:tblGrid>
              <a:tr h="2972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600" b="1" dirty="0">
                          <a:latin typeface="+mn-lt"/>
                        </a:rPr>
                        <a:t>Veld</a:t>
                      </a:r>
                      <a:endParaRPr lang="nl-NL" sz="1600" dirty="0">
                        <a:latin typeface="+mn-lt"/>
                      </a:endParaRPr>
                    </a:p>
                  </a:txBody>
                  <a:tcPr marL="90809" marR="9080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600" b="1" dirty="0">
                          <a:latin typeface="+mn-lt"/>
                        </a:rPr>
                        <a:t>Activiteit / omschrijving</a:t>
                      </a:r>
                      <a:endParaRPr lang="nl-NL" sz="1600" dirty="0">
                        <a:latin typeface="+mn-lt"/>
                      </a:endParaRPr>
                    </a:p>
                  </a:txBody>
                  <a:tcPr marL="90809" marR="90809"/>
                </a:tc>
                <a:extLst>
                  <a:ext uri="{0D108BD9-81ED-4DB2-BD59-A6C34878D82A}">
                    <a16:rowId xmlns:a16="http://schemas.microsoft.com/office/drawing/2014/main" val="10000"/>
                  </a:ext>
                </a:extLst>
              </a:tr>
              <a:tr h="356661">
                <a:tc>
                  <a:txBody>
                    <a:bodyPr/>
                    <a:lstStyle/>
                    <a:p>
                      <a:pPr marL="0" marR="0">
                        <a:spcBef>
                          <a:spcPts val="300"/>
                        </a:spcBef>
                        <a:spcAft>
                          <a:spcPts val="300"/>
                        </a:spcAft>
                      </a:pPr>
                      <a:r>
                        <a:rPr lang="nl-NL" sz="1200" i="1" dirty="0">
                          <a:latin typeface="+mn-lt"/>
                        </a:rPr>
                        <a:t>Artikelgroep</a:t>
                      </a:r>
                      <a:endParaRPr lang="nl-NL" sz="1200" dirty="0">
                        <a:latin typeface="+mn-lt"/>
                      </a:endParaRPr>
                    </a:p>
                  </a:txBody>
                  <a:tcPr marL="68107" marR="68107" marT="0" marB="0"/>
                </a:tc>
                <a:tc>
                  <a:txBody>
                    <a:bodyPr/>
                    <a:lstStyle/>
                    <a:p>
                      <a:pPr marL="0" marR="0">
                        <a:spcBef>
                          <a:spcPts val="300"/>
                        </a:spcBef>
                        <a:spcAft>
                          <a:spcPts val="300"/>
                        </a:spcAft>
                      </a:pPr>
                      <a:r>
                        <a:rPr lang="nl-NL" sz="1200" dirty="0">
                          <a:latin typeface="+mn-lt"/>
                        </a:rPr>
                        <a:t>Rangschik de artikelen in groepen. U kunt een artikel slechts aan één groep toewijzen. U kunt </a:t>
                      </a:r>
                      <a:r>
                        <a:rPr lang="nl-NL" sz="1200" i="1" dirty="0">
                          <a:latin typeface="+mn-lt"/>
                        </a:rPr>
                        <a:t>Artikelgroep</a:t>
                      </a:r>
                      <a:r>
                        <a:rPr lang="nl-NL" sz="1200" dirty="0">
                          <a:latin typeface="+mn-lt"/>
                        </a:rPr>
                        <a:t> later voor verslagen en evaluaties gebruiken.</a:t>
                      </a:r>
                    </a:p>
                  </a:txBody>
                  <a:tcPr marL="68107" marR="68107" marT="0" marB="0"/>
                </a:tc>
                <a:extLst>
                  <a:ext uri="{0D108BD9-81ED-4DB2-BD59-A6C34878D82A}">
                    <a16:rowId xmlns:a16="http://schemas.microsoft.com/office/drawing/2014/main" val="10001"/>
                  </a:ext>
                </a:extLst>
              </a:tr>
              <a:tr h="244913">
                <a:tc>
                  <a:txBody>
                    <a:bodyPr/>
                    <a:lstStyle/>
                    <a:p>
                      <a:pPr marL="0" marR="0">
                        <a:spcBef>
                          <a:spcPts val="300"/>
                        </a:spcBef>
                        <a:spcAft>
                          <a:spcPts val="300"/>
                        </a:spcAft>
                      </a:pPr>
                      <a:r>
                        <a:rPr lang="nl-NL" sz="1200" i="1" dirty="0">
                          <a:latin typeface="+mn-lt"/>
                        </a:rPr>
                        <a:t>Prijslijst</a:t>
                      </a:r>
                      <a:endParaRPr lang="nl-NL" sz="1200" dirty="0">
                        <a:latin typeface="+mn-lt"/>
                      </a:endParaRPr>
                    </a:p>
                  </a:txBody>
                  <a:tcPr marL="68107" marR="68107" marT="0" marB="0"/>
                </a:tc>
                <a:tc>
                  <a:txBody>
                    <a:bodyPr/>
                    <a:lstStyle/>
                    <a:p>
                      <a:pPr marL="0" marR="0">
                        <a:spcBef>
                          <a:spcPts val="300"/>
                        </a:spcBef>
                        <a:spcAft>
                          <a:spcPts val="300"/>
                        </a:spcAft>
                      </a:pPr>
                      <a:r>
                        <a:rPr lang="nl-NL" sz="1200" dirty="0">
                          <a:latin typeface="+mn-lt"/>
                        </a:rPr>
                        <a:t>Voer de prijs voor het artikel in door een van de prijslijsten te selecteren.</a:t>
                      </a:r>
                    </a:p>
                  </a:txBody>
                  <a:tcPr marL="68107" marR="68107" marT="0" marB="0"/>
                </a:tc>
                <a:extLst>
                  <a:ext uri="{0D108BD9-81ED-4DB2-BD59-A6C34878D82A}">
                    <a16:rowId xmlns:a16="http://schemas.microsoft.com/office/drawing/2014/main" val="10002"/>
                  </a:ext>
                </a:extLst>
              </a:tr>
              <a:tr h="2923347">
                <a:tc>
                  <a:txBody>
                    <a:bodyPr/>
                    <a:lstStyle/>
                    <a:p>
                      <a:pPr marL="0" marR="0">
                        <a:spcBef>
                          <a:spcPts val="300"/>
                        </a:spcBef>
                        <a:spcAft>
                          <a:spcPts val="300"/>
                        </a:spcAft>
                      </a:pPr>
                      <a:r>
                        <a:rPr lang="nl-NL" sz="1200" i="1" dirty="0">
                          <a:latin typeface="+mn-lt"/>
                        </a:rPr>
                        <a:t>Magazijnartikel</a:t>
                      </a:r>
                      <a:endParaRPr lang="nl-NL" sz="1200" dirty="0">
                        <a:latin typeface="+mn-lt"/>
                      </a:endParaRPr>
                    </a:p>
                    <a:p>
                      <a:pPr marL="0" marR="0">
                        <a:spcBef>
                          <a:spcPts val="300"/>
                        </a:spcBef>
                        <a:spcAft>
                          <a:spcPts val="300"/>
                        </a:spcAft>
                      </a:pPr>
                      <a:r>
                        <a:rPr lang="nl-NL" sz="1200" i="1" dirty="0">
                          <a:latin typeface="+mn-lt"/>
                        </a:rPr>
                        <a:t>Verkoopartikel</a:t>
                      </a:r>
                      <a:endParaRPr lang="nl-NL" sz="1200" dirty="0">
                        <a:latin typeface="+mn-lt"/>
                      </a:endParaRPr>
                    </a:p>
                    <a:p>
                      <a:pPr marL="0" marR="0">
                        <a:spcBef>
                          <a:spcPts val="300"/>
                        </a:spcBef>
                        <a:spcAft>
                          <a:spcPts val="300"/>
                        </a:spcAft>
                      </a:pPr>
                      <a:r>
                        <a:rPr lang="nl-NL" sz="1200" i="1" dirty="0">
                          <a:latin typeface="+mn-lt"/>
                        </a:rPr>
                        <a:t>Inkoopartikel</a:t>
                      </a:r>
                      <a:endParaRPr lang="nl-NL" sz="1200" dirty="0">
                        <a:latin typeface="+mn-lt"/>
                      </a:endParaRPr>
                    </a:p>
                  </a:txBody>
                  <a:tcPr marL="68107" marR="68107" marT="0" marB="0"/>
                </a:tc>
                <a:tc>
                  <a:txBody>
                    <a:bodyPr/>
                    <a:lstStyle/>
                    <a:p>
                      <a:pPr marL="0" marR="0">
                        <a:spcBef>
                          <a:spcPts val="300"/>
                        </a:spcBef>
                        <a:spcAft>
                          <a:spcPts val="300"/>
                        </a:spcAft>
                      </a:pPr>
                      <a:r>
                        <a:rPr lang="nl-NL" sz="1200" dirty="0">
                          <a:latin typeface="+mn-lt"/>
                        </a:rPr>
                        <a:t>Selecteer deze optie om aan te geven tot welke categorie het artikel behoort. Dit zijn standaardgegevens die op het </a:t>
                      </a:r>
                      <a:r>
                        <a:rPr lang="nl-NL" sz="1200" dirty="0" err="1">
                          <a:latin typeface="+mn-lt"/>
                        </a:rPr>
                        <a:t>artikelgroepniveau</a:t>
                      </a:r>
                      <a:r>
                        <a:rPr lang="nl-NL" sz="1200" dirty="0">
                          <a:latin typeface="+mn-lt"/>
                        </a:rPr>
                        <a:t> worden gedefinieerd en automatisch naar artikelen in die groep worden gekopieerd.</a:t>
                      </a:r>
                    </a:p>
                    <a:p>
                      <a:pPr marL="0" marR="0">
                        <a:spcBef>
                          <a:spcPts val="300"/>
                        </a:spcBef>
                        <a:spcAft>
                          <a:spcPts val="300"/>
                        </a:spcAft>
                      </a:pPr>
                      <a:r>
                        <a:rPr lang="nl-NL" sz="1200" dirty="0">
                          <a:latin typeface="+mn-lt"/>
                        </a:rPr>
                        <a:t>Met </a:t>
                      </a:r>
                      <a:r>
                        <a:rPr lang="nl-NL" sz="1200" i="1" dirty="0">
                          <a:solidFill>
                            <a:srgbClr val="0070C0"/>
                          </a:solidFill>
                          <a:latin typeface="+mn-lt"/>
                        </a:rPr>
                        <a:t>Magazijnartikel</a:t>
                      </a:r>
                      <a:r>
                        <a:rPr lang="nl-NL" sz="1200" dirty="0">
                          <a:latin typeface="+mn-lt"/>
                        </a:rPr>
                        <a:t> kunt u het artikel in voorraadbeheer gebruiken. U kunt bepaalde voorraadtransacties, zoals magazijntransport alleen maar uitvoeren voor voorraadartikelen. Als u het artikel uitsluitend als magazijnartikel definieert, kunt u het niet kopen of verkopen.</a:t>
                      </a:r>
                    </a:p>
                    <a:p>
                      <a:pPr marL="0" marR="0">
                        <a:spcBef>
                          <a:spcPts val="300"/>
                        </a:spcBef>
                        <a:spcAft>
                          <a:spcPts val="300"/>
                        </a:spcAft>
                      </a:pPr>
                      <a:r>
                        <a:rPr lang="nl-NL" sz="1200" dirty="0">
                          <a:latin typeface="+mn-lt"/>
                        </a:rPr>
                        <a:t>Een </a:t>
                      </a:r>
                      <a:r>
                        <a:rPr lang="nl-NL" sz="1200" i="1" dirty="0">
                          <a:solidFill>
                            <a:srgbClr val="0070C0"/>
                          </a:solidFill>
                          <a:latin typeface="+mn-lt"/>
                        </a:rPr>
                        <a:t>verkoopartikel</a:t>
                      </a:r>
                      <a:r>
                        <a:rPr lang="nl-NL" sz="1200" dirty="0">
                          <a:latin typeface="+mn-lt"/>
                        </a:rPr>
                        <a:t> wordt aan een klant verkocht. U kunt bijvoorbeeld een klantorder creëren voor een klant als u het artikel als een verkoopartikel hebt gedefinieerd. Services die niet worden gekocht of in voorraad worden gehouden, behoren tot deze categorie.</a:t>
                      </a:r>
                    </a:p>
                    <a:p>
                      <a:pPr marL="0" marR="0">
                        <a:spcBef>
                          <a:spcPts val="300"/>
                        </a:spcBef>
                        <a:spcAft>
                          <a:spcPts val="300"/>
                        </a:spcAft>
                      </a:pPr>
                      <a:r>
                        <a:rPr lang="nl-NL" sz="1200" dirty="0">
                          <a:latin typeface="+mn-lt"/>
                        </a:rPr>
                        <a:t>Een </a:t>
                      </a:r>
                      <a:r>
                        <a:rPr lang="nl-NL" sz="1200" i="1" dirty="0">
                          <a:solidFill>
                            <a:srgbClr val="0070C0"/>
                          </a:solidFill>
                          <a:latin typeface="+mn-lt"/>
                        </a:rPr>
                        <a:t>inkoopartikel</a:t>
                      </a:r>
                      <a:r>
                        <a:rPr lang="nl-NL" sz="1200" dirty="0">
                          <a:latin typeface="+mn-lt"/>
                        </a:rPr>
                        <a:t> wordt gekocht bij een leverancier. U kunt bijvoorbeeld een bestelling creëren als u het artikel als een inkoopartikel hebt gedefinieerd.</a:t>
                      </a:r>
                    </a:p>
                    <a:p>
                      <a:pPr marL="0" marR="0">
                        <a:spcBef>
                          <a:spcPts val="300"/>
                        </a:spcBef>
                        <a:spcAft>
                          <a:spcPts val="300"/>
                        </a:spcAft>
                      </a:pPr>
                      <a:r>
                        <a:rPr lang="nl-NL" sz="1200" dirty="0">
                          <a:latin typeface="+mn-lt"/>
                        </a:rPr>
                        <a:t>Een artikel is echter standaard een combinatie van deze drie categorieën.</a:t>
                      </a:r>
                    </a:p>
                    <a:p>
                      <a:pPr marL="0" marR="0">
                        <a:spcBef>
                          <a:spcPts val="300"/>
                        </a:spcBef>
                        <a:spcAft>
                          <a:spcPts val="300"/>
                        </a:spcAft>
                      </a:pPr>
                      <a:r>
                        <a:rPr lang="nl-NL" sz="1200" dirty="0">
                          <a:latin typeface="+mn-lt"/>
                        </a:rPr>
                        <a:t>Deze waarden zijn afhankelijk van het artikeltype dat u hebt gekozen.</a:t>
                      </a:r>
                    </a:p>
                  </a:txBody>
                  <a:tcPr marL="68107" marR="68107" marT="0" marB="0"/>
                </a:tc>
                <a:extLst>
                  <a:ext uri="{0D108BD9-81ED-4DB2-BD59-A6C34878D82A}">
                    <a16:rowId xmlns:a16="http://schemas.microsoft.com/office/drawing/2014/main" val="10003"/>
                  </a:ext>
                </a:extLst>
              </a:tr>
              <a:tr h="678453">
                <a:tc>
                  <a:txBody>
                    <a:bodyPr/>
                    <a:lstStyle/>
                    <a:p>
                      <a:pPr marL="0" marR="0">
                        <a:spcBef>
                          <a:spcPts val="300"/>
                        </a:spcBef>
                        <a:spcAft>
                          <a:spcPts val="300"/>
                        </a:spcAft>
                      </a:pPr>
                      <a:r>
                        <a:rPr lang="nl-NL" sz="1200" i="1" dirty="0">
                          <a:latin typeface="+mn-lt"/>
                        </a:rPr>
                        <a:t>Vaste activa</a:t>
                      </a:r>
                      <a:endParaRPr lang="nl-NL" sz="1200" dirty="0">
                        <a:latin typeface="+mn-lt"/>
                      </a:endParaRPr>
                    </a:p>
                  </a:txBody>
                  <a:tcPr marL="68107" marR="68107" marT="0" marB="0"/>
                </a:tc>
                <a:tc>
                  <a:txBody>
                    <a:bodyPr/>
                    <a:lstStyle/>
                    <a:p>
                      <a:pPr marL="0" marR="0">
                        <a:spcBef>
                          <a:spcPts val="300"/>
                        </a:spcBef>
                        <a:spcAft>
                          <a:spcPts val="300"/>
                        </a:spcAft>
                      </a:pPr>
                      <a:r>
                        <a:rPr lang="nl-NL" sz="1200" dirty="0">
                          <a:latin typeface="+mn-lt"/>
                        </a:rPr>
                        <a:t>Selecteer deze optie om een artikel als vast activum te definiëren. Dit is een artikel dat u uitsluitend kunt kopen. </a:t>
                      </a:r>
                    </a:p>
                  </a:txBody>
                  <a:tcPr marL="68107" marR="68107" marT="0" marB="0"/>
                </a:tc>
                <a:extLst>
                  <a:ext uri="{0D108BD9-81ED-4DB2-BD59-A6C34878D82A}">
                    <a16:rowId xmlns:a16="http://schemas.microsoft.com/office/drawing/2014/main" val="10004"/>
                  </a:ext>
                </a:extLst>
              </a:tr>
            </a:tbl>
          </a:graphicData>
        </a:graphic>
      </p:graphicFrame>
      <p:sp>
        <p:nvSpPr>
          <p:cNvPr id="40962" name="Titel 1"/>
          <p:cNvSpPr>
            <a:spLocks noGrp="1"/>
          </p:cNvSpPr>
          <p:nvPr>
            <p:ph type="title"/>
          </p:nvPr>
        </p:nvSpPr>
        <p:spPr/>
        <p:txBody>
          <a:bodyPr/>
          <a:lstStyle/>
          <a:p>
            <a:r>
              <a:rPr lang="nl-BE"/>
              <a:t>Artikelstamgegevens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ijdelijke aanduiding voor inhoud 2"/>
          <p:cNvSpPr>
            <a:spLocks noGrp="1"/>
          </p:cNvSpPr>
          <p:nvPr>
            <p:ph idx="1"/>
          </p:nvPr>
        </p:nvSpPr>
        <p:spPr>
          <a:xfrm>
            <a:off x="428625" y="1428750"/>
            <a:ext cx="8001000" cy="5000625"/>
          </a:xfrm>
        </p:spPr>
        <p:txBody>
          <a:bodyPr/>
          <a:lstStyle/>
          <a:p>
            <a:r>
              <a:rPr lang="nl-BE" dirty="0">
                <a:solidFill>
                  <a:srgbClr val="80B23E"/>
                </a:solidFill>
              </a:rPr>
              <a:t>Prijslijst</a:t>
            </a:r>
            <a:r>
              <a:rPr lang="nl-BE" dirty="0"/>
              <a:t>: </a:t>
            </a:r>
          </a:p>
          <a:p>
            <a:pPr lvl="1"/>
            <a:r>
              <a:rPr lang="nl-BE" dirty="0"/>
              <a:t>Merk op dat er geen 1 op 1 relatie bestaat tussen artikel en prijs. Er zijn meerdere prijslijsten in omloop. Op elk van deze lijsten wordt het artikel geprijsd.</a:t>
            </a:r>
          </a:p>
        </p:txBody>
      </p:sp>
      <p:sp>
        <p:nvSpPr>
          <p:cNvPr id="41986" name="Titel 1"/>
          <p:cNvSpPr>
            <a:spLocks noGrp="1"/>
          </p:cNvSpPr>
          <p:nvPr>
            <p:ph type="title"/>
          </p:nvPr>
        </p:nvSpPr>
        <p:spPr/>
        <p:txBody>
          <a:bodyPr/>
          <a:lstStyle/>
          <a:p>
            <a:r>
              <a:rPr lang="nl-BE"/>
              <a:t>Artikelstamgegevens</a:t>
            </a: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645024"/>
            <a:ext cx="3857625"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ijdelijke aanduiding voor inhoud 2"/>
          <p:cNvSpPr>
            <a:spLocks noGrp="1"/>
          </p:cNvSpPr>
          <p:nvPr>
            <p:ph idx="1"/>
          </p:nvPr>
        </p:nvSpPr>
        <p:spPr/>
        <p:txBody>
          <a:bodyPr/>
          <a:lstStyle/>
          <a:p>
            <a:r>
              <a:rPr lang="nl-BE" dirty="0"/>
              <a:t>Problematiek rond </a:t>
            </a:r>
            <a:r>
              <a:rPr lang="nl-BE" dirty="0">
                <a:solidFill>
                  <a:srgbClr val="80B23E"/>
                </a:solidFill>
              </a:rPr>
              <a:t>prijszetting</a:t>
            </a:r>
            <a:r>
              <a:rPr lang="nl-BE" dirty="0"/>
              <a:t> artikels:</a:t>
            </a:r>
          </a:p>
          <a:p>
            <a:r>
              <a:rPr lang="nl-BE" dirty="0"/>
              <a:t>OEC Computers koopt het artikel HP </a:t>
            </a:r>
            <a:r>
              <a:rPr lang="nl-BE" dirty="0" err="1"/>
              <a:t>Color</a:t>
            </a:r>
            <a:r>
              <a:rPr lang="nl-BE" dirty="0"/>
              <a:t> Laser Jet 4 aan en verkoopt deze zonder extra bewerkingen door aan klant.</a:t>
            </a:r>
            <a:br>
              <a:rPr lang="nl-BE" dirty="0"/>
            </a:br>
            <a:endParaRPr lang="nl-BE" dirty="0"/>
          </a:p>
          <a:p>
            <a:pPr lvl="1"/>
            <a:r>
              <a:rPr lang="nl-BE" dirty="0"/>
              <a:t>Welke prijs betaalt een klant?</a:t>
            </a:r>
          </a:p>
          <a:p>
            <a:pPr lvl="1"/>
            <a:r>
              <a:rPr lang="nl-BE" dirty="0"/>
              <a:t>Betalen klant Micro Telecom en klant Parameter Technologie dezelfde prijs?</a:t>
            </a:r>
          </a:p>
          <a:p>
            <a:pPr lvl="1"/>
            <a:r>
              <a:rPr lang="nl-BE" dirty="0"/>
              <a:t>Welke prijs betaalt OEC Computers aan zijn leverancier?</a:t>
            </a:r>
          </a:p>
          <a:p>
            <a:pPr lvl="1">
              <a:buFont typeface="Georgia" pitchFamily="18" charset="0"/>
              <a:buNone/>
            </a:pPr>
            <a:br>
              <a:rPr lang="nl-BE" dirty="0"/>
            </a:br>
            <a:endParaRPr lang="nl-BE" dirty="0"/>
          </a:p>
          <a:p>
            <a:pPr>
              <a:buFont typeface="Georgia" pitchFamily="18" charset="0"/>
              <a:buNone/>
            </a:pPr>
            <a:endParaRPr lang="nl-BE" dirty="0"/>
          </a:p>
        </p:txBody>
      </p:sp>
      <p:sp>
        <p:nvSpPr>
          <p:cNvPr id="43010" name="Titel 1"/>
          <p:cNvSpPr>
            <a:spLocks noGrp="1"/>
          </p:cNvSpPr>
          <p:nvPr>
            <p:ph type="title"/>
          </p:nvPr>
        </p:nvSpPr>
        <p:spPr/>
        <p:txBody>
          <a:bodyPr/>
          <a:lstStyle/>
          <a:p>
            <a:r>
              <a:rPr lang="nl-BE"/>
              <a:t>Artikelstamgegevens</a:t>
            </a:r>
            <a:endParaRPr lang="nl-NL"/>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jdelijke aanduiding voor inhoud 2"/>
          <p:cNvSpPr>
            <a:spLocks noGrp="1"/>
          </p:cNvSpPr>
          <p:nvPr>
            <p:ph idx="1"/>
          </p:nvPr>
        </p:nvSpPr>
        <p:spPr/>
        <p:txBody>
          <a:bodyPr/>
          <a:lstStyle/>
          <a:p>
            <a:r>
              <a:rPr lang="nl-BE" dirty="0"/>
              <a:t>Problematiek rond </a:t>
            </a:r>
            <a:r>
              <a:rPr lang="nl-BE" dirty="0">
                <a:solidFill>
                  <a:srgbClr val="80B23E"/>
                </a:solidFill>
              </a:rPr>
              <a:t>prijszetting</a:t>
            </a:r>
            <a:r>
              <a:rPr lang="nl-BE" dirty="0"/>
              <a:t> artikels:</a:t>
            </a:r>
          </a:p>
          <a:p>
            <a:pPr>
              <a:buFont typeface="Georgia" pitchFamily="18" charset="0"/>
              <a:buNone/>
            </a:pPr>
            <a:endParaRPr lang="nl-BE" dirty="0"/>
          </a:p>
          <a:p>
            <a:r>
              <a:rPr lang="nl-BE" dirty="0"/>
              <a:t>In stamgegevens Zakenpartners tabblad Betalingscondities wordt vastgelegd welke prijslijst geldig is voor deze klant.</a:t>
            </a:r>
            <a:endParaRPr lang="nl-NL" dirty="0"/>
          </a:p>
        </p:txBody>
      </p:sp>
      <p:sp>
        <p:nvSpPr>
          <p:cNvPr id="44034" name="Titel 1"/>
          <p:cNvSpPr>
            <a:spLocks noGrp="1"/>
          </p:cNvSpPr>
          <p:nvPr>
            <p:ph type="title"/>
          </p:nvPr>
        </p:nvSpPr>
        <p:spPr/>
        <p:txBody>
          <a:bodyPr/>
          <a:lstStyle/>
          <a:p>
            <a:r>
              <a:rPr lang="nl-BE"/>
              <a:t>Artikelstamgegevens</a:t>
            </a:r>
            <a:endParaRPr lang="nl-NL"/>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99" y="3933824"/>
            <a:ext cx="5811881" cy="1439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jdelijke aanduiding voor inhoud 2"/>
          <p:cNvSpPr>
            <a:spLocks noGrp="1"/>
          </p:cNvSpPr>
          <p:nvPr>
            <p:ph idx="1"/>
          </p:nvPr>
        </p:nvSpPr>
        <p:spPr/>
        <p:txBody>
          <a:bodyPr/>
          <a:lstStyle/>
          <a:p>
            <a:pPr eaLnBrk="1" hangingPunct="1"/>
            <a:r>
              <a:rPr lang="nl-BE" dirty="0">
                <a:solidFill>
                  <a:srgbClr val="80B23E"/>
                </a:solidFill>
                <a:latin typeface="+mj-lt"/>
                <a:ea typeface="+mj-ea"/>
                <a:cs typeface="+mj-cs"/>
              </a:rPr>
              <a:t>Transactiegegevens</a:t>
            </a:r>
            <a:r>
              <a:rPr lang="nl-BE" dirty="0"/>
              <a:t> zijn geen basisgegevens maar procesgeoriënteerde gegevens of anders gezegd gegevens die gecreëerd worden naar aanleiding van een bedrijfsproces.</a:t>
            </a:r>
          </a:p>
          <a:p>
            <a:pPr eaLnBrk="1" hangingPunct="1"/>
            <a:r>
              <a:rPr lang="nl-BE" dirty="0"/>
              <a:t>Voorbeelden: offertes, aankooporders, productieorders, transportorders, verkooporders, </a:t>
            </a:r>
            <a:r>
              <a:rPr lang="nl-BE" dirty="0" err="1"/>
              <a:t>retouren</a:t>
            </a:r>
            <a:r>
              <a:rPr lang="nl-BE" dirty="0"/>
              <a:t>, betalingen, …</a:t>
            </a:r>
          </a:p>
          <a:p>
            <a:pPr eaLnBrk="1" hangingPunct="1"/>
            <a:endParaRPr lang="nl-BE" dirty="0"/>
          </a:p>
          <a:p>
            <a:pPr eaLnBrk="1" hangingPunct="1">
              <a:buFont typeface="Georgia" pitchFamily="18" charset="0"/>
              <a:buNone/>
            </a:pPr>
            <a:endParaRPr lang="nl-BE" dirty="0"/>
          </a:p>
        </p:txBody>
      </p:sp>
      <p:sp>
        <p:nvSpPr>
          <p:cNvPr id="9218" name="Titel 1"/>
          <p:cNvSpPr>
            <a:spLocks noGrp="1"/>
          </p:cNvSpPr>
          <p:nvPr>
            <p:ph type="title"/>
          </p:nvPr>
        </p:nvSpPr>
        <p:spPr/>
        <p:txBody>
          <a:bodyPr/>
          <a:lstStyle/>
          <a:p>
            <a:pPr eaLnBrk="1" hangingPunct="1"/>
            <a:r>
              <a:rPr lang="nl-BE"/>
              <a:t>Transactiegegevens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ijdelijke aanduiding voor inhoud 2"/>
          <p:cNvSpPr>
            <a:spLocks noGrp="1"/>
          </p:cNvSpPr>
          <p:nvPr>
            <p:ph idx="1"/>
          </p:nvPr>
        </p:nvSpPr>
        <p:spPr/>
        <p:txBody>
          <a:bodyPr/>
          <a:lstStyle/>
          <a:p>
            <a:r>
              <a:rPr lang="nl-BE" dirty="0"/>
              <a:t>Belang van </a:t>
            </a:r>
            <a:r>
              <a:rPr lang="nl-BE" dirty="0">
                <a:solidFill>
                  <a:srgbClr val="80B23E"/>
                </a:solidFill>
              </a:rPr>
              <a:t>Artikelsoort</a:t>
            </a:r>
            <a:r>
              <a:rPr lang="nl-BE" dirty="0"/>
              <a:t>:</a:t>
            </a:r>
            <a:br>
              <a:rPr lang="nl-BE" dirty="0"/>
            </a:br>
            <a:br>
              <a:rPr lang="nl-BE" dirty="0"/>
            </a:br>
            <a:br>
              <a:rPr lang="nl-BE" dirty="0"/>
            </a:br>
            <a:br>
              <a:rPr lang="nl-BE" dirty="0"/>
            </a:br>
            <a:endParaRPr lang="nl-BE" dirty="0"/>
          </a:p>
          <a:p>
            <a:r>
              <a:rPr lang="nl-BE" dirty="0"/>
              <a:t>Een bedrijf dat Computeronderdelen verkoopt en deze bij de klanten gaat installeren rekent reistijd en gepresteerde uren aan.  Beide elementen zijn in feite artikels (type werk en reis) die gefactureerd worden aan de klant.</a:t>
            </a:r>
            <a:br>
              <a:rPr lang="nl-BE" dirty="0"/>
            </a:br>
            <a:endParaRPr lang="nl-BE" dirty="0"/>
          </a:p>
          <a:p>
            <a:endParaRPr lang="nl-BE" dirty="0"/>
          </a:p>
          <a:p>
            <a:endParaRPr lang="nl-BE" dirty="0"/>
          </a:p>
          <a:p>
            <a:endParaRPr lang="nl-BE" dirty="0"/>
          </a:p>
          <a:p>
            <a:pPr lvl="1"/>
            <a:endParaRPr lang="nl-NL" dirty="0"/>
          </a:p>
        </p:txBody>
      </p:sp>
      <p:sp>
        <p:nvSpPr>
          <p:cNvPr id="45058" name="Titel 1"/>
          <p:cNvSpPr>
            <a:spLocks noGrp="1"/>
          </p:cNvSpPr>
          <p:nvPr>
            <p:ph type="title"/>
          </p:nvPr>
        </p:nvSpPr>
        <p:spPr/>
        <p:txBody>
          <a:bodyPr/>
          <a:lstStyle/>
          <a:p>
            <a:r>
              <a:rPr lang="nl-BE" dirty="0" err="1"/>
              <a:t>Artikelstamgegevens</a:t>
            </a:r>
            <a:endParaRPr lang="nl-NL" dirty="0"/>
          </a:p>
        </p:txBody>
      </p:sp>
      <p:pic>
        <p:nvPicPr>
          <p:cNvPr id="45060" name="Picture 3"/>
          <p:cNvPicPr>
            <a:picLocks noChangeAspect="1" noChangeArrowheads="1"/>
          </p:cNvPicPr>
          <p:nvPr/>
        </p:nvPicPr>
        <p:blipFill>
          <a:blip r:embed="rId3" cstate="print"/>
          <a:srcRect/>
          <a:stretch>
            <a:fillRect/>
          </a:stretch>
        </p:blipFill>
        <p:spPr bwMode="auto">
          <a:xfrm>
            <a:off x="857250" y="2071688"/>
            <a:ext cx="5756275" cy="128587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nl-BE" dirty="0"/>
              <a:t>Artikel TR001 (Travel)</a:t>
            </a:r>
            <a:br>
              <a:rPr lang="nl-BE" dirty="0"/>
            </a:br>
            <a:r>
              <a:rPr lang="nl-BE" dirty="0"/>
              <a:t>artikelsoort Reis </a:t>
            </a:r>
            <a:r>
              <a:rPr lang="nl-BE" dirty="0">
                <a:sym typeface="Wingdings" pitchFamily="2" charset="2"/>
              </a:rPr>
              <a:t> alleen </a:t>
            </a:r>
            <a:r>
              <a:rPr lang="nl-BE" dirty="0"/>
              <a:t>verkoopartikel</a:t>
            </a:r>
            <a:br>
              <a:rPr lang="nl-BE" dirty="0"/>
            </a:br>
            <a:br>
              <a:rPr lang="nl-BE" dirty="0"/>
            </a:br>
            <a:br>
              <a:rPr lang="nl-BE" dirty="0"/>
            </a:br>
            <a:br>
              <a:rPr lang="nl-BE" dirty="0"/>
            </a:br>
            <a:endParaRPr lang="nl-BE" dirty="0"/>
          </a:p>
          <a:p>
            <a:r>
              <a:rPr lang="nl-BE" dirty="0"/>
              <a:t>Artikel L10002 (Labour)</a:t>
            </a:r>
            <a:br>
              <a:rPr lang="nl-BE" dirty="0"/>
            </a:br>
            <a:r>
              <a:rPr lang="nl-BE" dirty="0"/>
              <a:t>artikelsoort Werk</a:t>
            </a:r>
            <a:r>
              <a:rPr lang="nl-BE" dirty="0">
                <a:sym typeface="Wingdings" pitchFamily="2" charset="2"/>
              </a:rPr>
              <a:t> alleen </a:t>
            </a:r>
            <a:r>
              <a:rPr lang="nl-BE" dirty="0"/>
              <a:t>verkoopartikel</a:t>
            </a:r>
            <a:br>
              <a:rPr lang="nl-BE" dirty="0"/>
            </a:br>
            <a:br>
              <a:rPr lang="nl-BE" dirty="0"/>
            </a:br>
            <a:endParaRPr lang="nl-BE" dirty="0"/>
          </a:p>
        </p:txBody>
      </p:sp>
      <p:sp>
        <p:nvSpPr>
          <p:cNvPr id="2" name="Titel 1"/>
          <p:cNvSpPr>
            <a:spLocks noGrp="1"/>
          </p:cNvSpPr>
          <p:nvPr>
            <p:ph type="title"/>
          </p:nvPr>
        </p:nvSpPr>
        <p:spPr/>
        <p:txBody>
          <a:bodyPr/>
          <a:lstStyle/>
          <a:p>
            <a:r>
              <a:rPr lang="nl-BE" dirty="0"/>
              <a:t>Artikelstamgegevens</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420888"/>
            <a:ext cx="6552728" cy="1575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941168"/>
            <a:ext cx="6988004" cy="16329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9528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ijdelijke aanduiding voor inhoud 2"/>
          <p:cNvSpPr>
            <a:spLocks noGrp="1"/>
          </p:cNvSpPr>
          <p:nvPr>
            <p:ph idx="1"/>
          </p:nvPr>
        </p:nvSpPr>
        <p:spPr/>
        <p:txBody>
          <a:bodyPr/>
          <a:lstStyle/>
          <a:p>
            <a:r>
              <a:rPr lang="nl-BE" dirty="0"/>
              <a:t>Artikels kunnen ingedeeld worden in </a:t>
            </a:r>
            <a:r>
              <a:rPr lang="nl-BE" dirty="0">
                <a:solidFill>
                  <a:srgbClr val="80B23E"/>
                </a:solidFill>
              </a:rPr>
              <a:t>groepen</a:t>
            </a:r>
            <a:r>
              <a:rPr lang="nl-BE" dirty="0"/>
              <a:t>. Vooral belangrijk voor rapportage.</a:t>
            </a:r>
          </a:p>
        </p:txBody>
      </p:sp>
      <p:sp>
        <p:nvSpPr>
          <p:cNvPr id="46082" name="Titel 1"/>
          <p:cNvSpPr>
            <a:spLocks noGrp="1"/>
          </p:cNvSpPr>
          <p:nvPr>
            <p:ph type="title"/>
          </p:nvPr>
        </p:nvSpPr>
        <p:spPr/>
        <p:txBody>
          <a:bodyPr/>
          <a:lstStyle/>
          <a:p>
            <a:r>
              <a:rPr lang="nl-BE"/>
              <a:t>Artikelstamgegevens</a:t>
            </a: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924944"/>
            <a:ext cx="4968552" cy="3485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ijdelijke aanduiding voor inhoud 2"/>
          <p:cNvSpPr>
            <a:spLocks noGrp="1"/>
          </p:cNvSpPr>
          <p:nvPr>
            <p:ph idx="1"/>
          </p:nvPr>
        </p:nvSpPr>
        <p:spPr/>
        <p:txBody>
          <a:bodyPr/>
          <a:lstStyle/>
          <a:p>
            <a:r>
              <a:rPr lang="nl-BE" dirty="0" err="1">
                <a:solidFill>
                  <a:srgbClr val="80B23E"/>
                </a:solidFill>
              </a:rPr>
              <a:t>European</a:t>
            </a:r>
            <a:r>
              <a:rPr lang="nl-BE" dirty="0">
                <a:solidFill>
                  <a:srgbClr val="80B23E"/>
                </a:solidFill>
              </a:rPr>
              <a:t> </a:t>
            </a:r>
            <a:r>
              <a:rPr lang="nl-BE" dirty="0" err="1">
                <a:solidFill>
                  <a:srgbClr val="80B23E"/>
                </a:solidFill>
              </a:rPr>
              <a:t>Article</a:t>
            </a:r>
            <a:r>
              <a:rPr lang="nl-BE" dirty="0">
                <a:solidFill>
                  <a:srgbClr val="80B23E"/>
                </a:solidFill>
              </a:rPr>
              <a:t> </a:t>
            </a:r>
            <a:r>
              <a:rPr lang="nl-BE" dirty="0" err="1">
                <a:solidFill>
                  <a:srgbClr val="80B23E"/>
                </a:solidFill>
              </a:rPr>
              <a:t>Numbering</a:t>
            </a:r>
            <a:endParaRPr lang="nl-BE" dirty="0">
              <a:solidFill>
                <a:srgbClr val="80B23E"/>
              </a:solidFill>
            </a:endParaRPr>
          </a:p>
          <a:p>
            <a:r>
              <a:rPr lang="nl-NL" dirty="0"/>
              <a:t>Afgeleid van de Amerikaanse UPC A (Universal Product Code) .</a:t>
            </a:r>
          </a:p>
          <a:p>
            <a:r>
              <a:rPr lang="nl-BE" dirty="0"/>
              <a:t>EAN-13 meest gebruikt.</a:t>
            </a:r>
          </a:p>
          <a:p>
            <a:endParaRPr lang="nl-BE" dirty="0"/>
          </a:p>
        </p:txBody>
      </p:sp>
      <p:sp>
        <p:nvSpPr>
          <p:cNvPr id="47106" name="Titel 1"/>
          <p:cNvSpPr>
            <a:spLocks noGrp="1"/>
          </p:cNvSpPr>
          <p:nvPr>
            <p:ph type="title"/>
          </p:nvPr>
        </p:nvSpPr>
        <p:spPr/>
        <p:txBody>
          <a:bodyPr/>
          <a:lstStyle/>
          <a:p>
            <a:r>
              <a:rPr lang="nl-BE" dirty="0"/>
              <a:t>Barcode of EAN-code</a:t>
            </a:r>
          </a:p>
        </p:txBody>
      </p:sp>
      <p:pic>
        <p:nvPicPr>
          <p:cNvPr id="47108" name="Picture 2"/>
          <p:cNvPicPr>
            <a:picLocks noChangeAspect="1" noChangeArrowheads="1"/>
          </p:cNvPicPr>
          <p:nvPr/>
        </p:nvPicPr>
        <p:blipFill>
          <a:blip r:embed="rId3" cstate="print"/>
          <a:srcRect/>
          <a:stretch>
            <a:fillRect/>
          </a:stretch>
        </p:blipFill>
        <p:spPr bwMode="auto">
          <a:xfrm>
            <a:off x="2071688" y="4214813"/>
            <a:ext cx="4214812" cy="197167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el 1"/>
          <p:cNvSpPr>
            <a:spLocks noGrp="1"/>
          </p:cNvSpPr>
          <p:nvPr>
            <p:ph type="title"/>
          </p:nvPr>
        </p:nvSpPr>
        <p:spPr/>
        <p:txBody>
          <a:bodyPr/>
          <a:lstStyle/>
          <a:p>
            <a:r>
              <a:rPr lang="nl-BE" dirty="0" err="1"/>
              <a:t>Artikelstamgegevens</a:t>
            </a:r>
            <a:r>
              <a:rPr lang="nl-BE" dirty="0"/>
              <a:t>: </a:t>
            </a:r>
            <a:br>
              <a:rPr lang="nl-BE" dirty="0"/>
            </a:br>
            <a:r>
              <a:rPr lang="nl-BE" dirty="0"/>
              <a:t>Tab Inkoopgegevens</a:t>
            </a: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19" y="1484784"/>
            <a:ext cx="7287598" cy="5373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ijdelijke aanduiding voor inhoud 3"/>
          <p:cNvSpPr>
            <a:spLocks noGrp="1"/>
          </p:cNvSpPr>
          <p:nvPr>
            <p:ph idx="1"/>
          </p:nvPr>
        </p:nvSpPr>
        <p:spPr/>
        <p:txBody>
          <a:bodyPr/>
          <a:lstStyle/>
          <a:p>
            <a:endParaRPr lang="nl-NL" dirty="0"/>
          </a:p>
        </p:txBody>
      </p:sp>
      <p:sp>
        <p:nvSpPr>
          <p:cNvPr id="49154" name="Titel 1"/>
          <p:cNvSpPr>
            <a:spLocks noGrp="1"/>
          </p:cNvSpPr>
          <p:nvPr>
            <p:ph type="title"/>
          </p:nvPr>
        </p:nvSpPr>
        <p:spPr/>
        <p:txBody>
          <a:bodyPr/>
          <a:lstStyle/>
          <a:p>
            <a:r>
              <a:rPr lang="nl-BE" dirty="0" err="1"/>
              <a:t>Artikelstamgegevens</a:t>
            </a:r>
            <a:r>
              <a:rPr lang="nl-BE" dirty="0"/>
              <a:t>: </a:t>
            </a:r>
            <a:br>
              <a:rPr lang="nl-BE" dirty="0"/>
            </a:br>
            <a:r>
              <a:rPr lang="nl-BE" dirty="0"/>
              <a:t>Tab Inkoopgegevens</a:t>
            </a:r>
          </a:p>
        </p:txBody>
      </p:sp>
      <p:graphicFrame>
        <p:nvGraphicFramePr>
          <p:cNvPr id="6" name="Tabel 5"/>
          <p:cNvGraphicFramePr>
            <a:graphicFrameLocks noGrp="1"/>
          </p:cNvGraphicFramePr>
          <p:nvPr/>
        </p:nvGraphicFramePr>
        <p:xfrm>
          <a:off x="285750" y="1571625"/>
          <a:ext cx="8858281" cy="4285757"/>
        </p:xfrm>
        <a:graphic>
          <a:graphicData uri="http://schemas.openxmlformats.org/drawingml/2006/table">
            <a:tbl>
              <a:tblPr firstRow="1" bandRow="1">
                <a:tableStyleId>{5C22544A-7EE6-4342-B048-85BDC9FD1C3A}</a:tableStyleId>
              </a:tblPr>
              <a:tblGrid>
                <a:gridCol w="1697838">
                  <a:extLst>
                    <a:ext uri="{9D8B030D-6E8A-4147-A177-3AD203B41FA5}">
                      <a16:colId xmlns:a16="http://schemas.microsoft.com/office/drawing/2014/main" val="20000"/>
                    </a:ext>
                  </a:extLst>
                </a:gridCol>
                <a:gridCol w="7160443">
                  <a:extLst>
                    <a:ext uri="{9D8B030D-6E8A-4147-A177-3AD203B41FA5}">
                      <a16:colId xmlns:a16="http://schemas.microsoft.com/office/drawing/2014/main" val="20001"/>
                    </a:ext>
                  </a:extLst>
                </a:gridCol>
              </a:tblGrid>
              <a:tr h="4286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b="1" dirty="0">
                          <a:latin typeface="+mn-lt"/>
                        </a:rPr>
                        <a:t>Veld</a:t>
                      </a:r>
                      <a:endParaRPr lang="nl-NL" sz="12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b="1" dirty="0">
                          <a:latin typeface="+mn-lt"/>
                        </a:rPr>
                        <a:t>Activiteit / omschrijving</a:t>
                      </a:r>
                      <a:endParaRPr lang="nl-NL" sz="1200" dirty="0">
                        <a:latin typeface="+mn-lt"/>
                      </a:endParaRPr>
                    </a:p>
                  </a:txBody>
                  <a:tcPr/>
                </a:tc>
                <a:extLst>
                  <a:ext uri="{0D108BD9-81ED-4DB2-BD59-A6C34878D82A}">
                    <a16:rowId xmlns:a16="http://schemas.microsoft.com/office/drawing/2014/main" val="10000"/>
                  </a:ext>
                </a:extLst>
              </a:tr>
              <a:tr h="496005">
                <a:tc>
                  <a:txBody>
                    <a:bodyPr/>
                    <a:lstStyle/>
                    <a:p>
                      <a:pPr marL="0" marR="0">
                        <a:spcBef>
                          <a:spcPts val="0"/>
                        </a:spcBef>
                        <a:spcAft>
                          <a:spcPts val="0"/>
                        </a:spcAft>
                      </a:pPr>
                      <a:r>
                        <a:rPr lang="nl-NL" sz="1200" i="1">
                          <a:latin typeface="+mn-lt"/>
                        </a:rPr>
                        <a:t>Hoofdleverancier</a:t>
                      </a:r>
                      <a:endParaRPr lang="nl-NL" sz="1200">
                        <a:latin typeface="+mn-lt"/>
                      </a:endParaRPr>
                    </a:p>
                  </a:txBody>
                  <a:tcPr marL="68580" marR="68580" marT="0" marB="0"/>
                </a:tc>
                <a:tc>
                  <a:txBody>
                    <a:bodyPr/>
                    <a:lstStyle/>
                    <a:p>
                      <a:pPr marL="0" marR="0">
                        <a:spcBef>
                          <a:spcPts val="300"/>
                        </a:spcBef>
                        <a:spcAft>
                          <a:spcPts val="300"/>
                        </a:spcAft>
                      </a:pPr>
                      <a:r>
                        <a:rPr lang="nl-NL" sz="1200" dirty="0">
                          <a:latin typeface="+mn-lt"/>
                        </a:rPr>
                        <a:t>Voer de </a:t>
                      </a:r>
                      <a:r>
                        <a:rPr lang="nl-NL" sz="1200" dirty="0">
                          <a:solidFill>
                            <a:srgbClr val="0070C0"/>
                          </a:solidFill>
                          <a:latin typeface="+mn-lt"/>
                        </a:rPr>
                        <a:t>hoofdleverancier</a:t>
                      </a:r>
                      <a:r>
                        <a:rPr lang="nl-NL" sz="1200" dirty="0">
                          <a:latin typeface="+mn-lt"/>
                        </a:rPr>
                        <a:t> in voor het artikel of kies een leverancier in de lijst. U kunt tevens </a:t>
                      </a:r>
                      <a:r>
                        <a:rPr lang="nl-NL" sz="1200" i="1" dirty="0">
                          <a:latin typeface="+mn-lt"/>
                        </a:rPr>
                        <a:t>Nieuw</a:t>
                      </a:r>
                      <a:r>
                        <a:rPr lang="nl-NL" sz="1200" dirty="0">
                          <a:latin typeface="+mn-lt"/>
                        </a:rPr>
                        <a:t> selecteren om een nieuwe leverancierrecord te creëren.</a:t>
                      </a:r>
                    </a:p>
                  </a:txBody>
                  <a:tcPr marL="68580" marR="68580" marT="0" marB="0"/>
                </a:tc>
                <a:extLst>
                  <a:ext uri="{0D108BD9-81ED-4DB2-BD59-A6C34878D82A}">
                    <a16:rowId xmlns:a16="http://schemas.microsoft.com/office/drawing/2014/main" val="10001"/>
                  </a:ext>
                </a:extLst>
              </a:tr>
              <a:tr h="496005">
                <a:tc>
                  <a:txBody>
                    <a:bodyPr/>
                    <a:lstStyle/>
                    <a:p>
                      <a:pPr marL="0" marR="0">
                        <a:spcBef>
                          <a:spcPts val="300"/>
                        </a:spcBef>
                        <a:spcAft>
                          <a:spcPts val="300"/>
                        </a:spcAft>
                      </a:pPr>
                      <a:r>
                        <a:rPr lang="nl-NL" sz="1200" i="1" dirty="0">
                          <a:latin typeface="+mn-lt"/>
                        </a:rPr>
                        <a:t>Leveranciers</a:t>
                      </a:r>
                    </a:p>
                    <a:p>
                      <a:pPr marL="0" marR="0">
                        <a:spcBef>
                          <a:spcPts val="300"/>
                        </a:spcBef>
                        <a:spcAft>
                          <a:spcPts val="300"/>
                        </a:spcAft>
                      </a:pPr>
                      <a:r>
                        <a:rPr lang="nl-NL" sz="1200" i="1" dirty="0">
                          <a:latin typeface="+mn-lt"/>
                        </a:rPr>
                        <a:t>catalogusnummer</a:t>
                      </a:r>
                      <a:endParaRPr lang="nl-NL" sz="1200" dirty="0">
                        <a:latin typeface="+mn-lt"/>
                      </a:endParaRPr>
                    </a:p>
                  </a:txBody>
                  <a:tcPr marL="68580" marR="68580" marT="0" marB="0"/>
                </a:tc>
                <a:tc>
                  <a:txBody>
                    <a:bodyPr/>
                    <a:lstStyle/>
                    <a:p>
                      <a:pPr marL="0" marR="0">
                        <a:spcBef>
                          <a:spcPts val="300"/>
                        </a:spcBef>
                        <a:spcAft>
                          <a:spcPts val="300"/>
                        </a:spcAft>
                      </a:pPr>
                      <a:r>
                        <a:rPr lang="nl-NL" sz="1200" dirty="0">
                          <a:latin typeface="+mn-lt"/>
                        </a:rPr>
                        <a:t>Voer het nummer van het artikel in de catalogus van de standaardleverancier in. Dit nummer wordt weergegeven op de inkoop- en verkoopdocumenten.</a:t>
                      </a:r>
                    </a:p>
                  </a:txBody>
                  <a:tcPr marL="68580" marR="68580" marT="0" marB="0"/>
                </a:tc>
                <a:extLst>
                  <a:ext uri="{0D108BD9-81ED-4DB2-BD59-A6C34878D82A}">
                    <a16:rowId xmlns:a16="http://schemas.microsoft.com/office/drawing/2014/main" val="10002"/>
                  </a:ext>
                </a:extLst>
              </a:tr>
              <a:tr h="496005">
                <a:tc>
                  <a:txBody>
                    <a:bodyPr/>
                    <a:lstStyle/>
                    <a:p>
                      <a:pPr marL="0" marR="0">
                        <a:spcBef>
                          <a:spcPts val="300"/>
                        </a:spcBef>
                        <a:spcAft>
                          <a:spcPts val="300"/>
                        </a:spcAft>
                      </a:pPr>
                      <a:r>
                        <a:rPr lang="nl-NL" sz="1200" i="1" dirty="0" err="1">
                          <a:latin typeface="+mn-lt"/>
                        </a:rPr>
                        <a:t>Inkoophoeveelheidseenheid</a:t>
                      </a:r>
                      <a:endParaRPr lang="nl-NL" sz="1200" dirty="0">
                        <a:latin typeface="+mn-lt"/>
                      </a:endParaRPr>
                    </a:p>
                    <a:p>
                      <a:pPr marL="0" marR="0">
                        <a:spcBef>
                          <a:spcPts val="300"/>
                        </a:spcBef>
                        <a:spcAft>
                          <a:spcPts val="300"/>
                        </a:spcAft>
                      </a:pPr>
                      <a:r>
                        <a:rPr lang="nl-NL" sz="1200" i="1" dirty="0">
                          <a:latin typeface="+mn-lt"/>
                        </a:rPr>
                        <a:t>Artikel per inkoopeenheid</a:t>
                      </a:r>
                      <a:endParaRPr lang="nl-NL" sz="1200" dirty="0">
                        <a:latin typeface="+mn-lt"/>
                      </a:endParaRPr>
                    </a:p>
                  </a:txBody>
                  <a:tcPr marL="68580" marR="68580" marT="0" marB="0"/>
                </a:tc>
                <a:tc>
                  <a:txBody>
                    <a:bodyPr/>
                    <a:lstStyle/>
                    <a:p>
                      <a:pPr marL="0" marR="0">
                        <a:spcBef>
                          <a:spcPts val="300"/>
                        </a:spcBef>
                        <a:spcAft>
                          <a:spcPts val="300"/>
                        </a:spcAft>
                      </a:pPr>
                      <a:r>
                        <a:rPr lang="nl-NL" sz="1200">
                          <a:latin typeface="+mn-lt"/>
                        </a:rPr>
                        <a:t>Voer de maateenheid en de artikelhoeveelheid per inkoopeenheid in.</a:t>
                      </a:r>
                    </a:p>
                    <a:p>
                      <a:pPr marL="749935" marR="0">
                        <a:spcBef>
                          <a:spcPts val="300"/>
                        </a:spcBef>
                        <a:spcAft>
                          <a:spcPts val="300"/>
                        </a:spcAft>
                      </a:pPr>
                      <a:r>
                        <a:rPr lang="nl-NL" sz="1200">
                          <a:latin typeface="+mn-lt"/>
                        </a:rPr>
                        <a:t>U koopt een kratje met frisdrank. Er zitten zes flessen (artikelen per inkoopeenheid) in een krat. Het artikel dat u koopt is een fles, maar u koopt het alleen als een krat met zes flessen. Daarom is de maateenheid een krat en zijn er zes artikelen per inkoopeenheid. Als u vijf kratten koopt, koopt u in werkelijkheid 30 flessen frisdrank.</a:t>
                      </a:r>
                    </a:p>
                    <a:p>
                      <a:pPr marL="749935" marR="0">
                        <a:spcBef>
                          <a:spcPts val="300"/>
                        </a:spcBef>
                        <a:spcAft>
                          <a:spcPts val="300"/>
                        </a:spcAft>
                      </a:pPr>
                      <a:r>
                        <a:rPr lang="nl-NL" sz="1200">
                          <a:latin typeface="+mn-lt"/>
                        </a:rPr>
                        <a:t>Bij alle transacties is ‘krat’ de inkoopeenheid. En het aantal artikelen per inkoopeenheid is 6.</a:t>
                      </a:r>
                    </a:p>
                    <a:p>
                      <a:pPr marL="749935" marR="0">
                        <a:spcBef>
                          <a:spcPts val="300"/>
                        </a:spcBef>
                        <a:spcAft>
                          <a:spcPts val="300"/>
                        </a:spcAft>
                      </a:pPr>
                      <a:r>
                        <a:rPr lang="nl-NL" sz="1200">
                          <a:latin typeface="+mn-lt"/>
                        </a:rPr>
                        <a:t>U kunt vervolgens de hoeveelheid in inkoopeenheden invoeren in de bestelling.</a:t>
                      </a:r>
                    </a:p>
                  </a:txBody>
                  <a:tcPr marL="68580" marR="68580" marT="0" marB="0"/>
                </a:tc>
                <a:extLst>
                  <a:ext uri="{0D108BD9-81ED-4DB2-BD59-A6C34878D82A}">
                    <a16:rowId xmlns:a16="http://schemas.microsoft.com/office/drawing/2014/main" val="10003"/>
                  </a:ext>
                </a:extLst>
              </a:tr>
              <a:tr h="815350">
                <a:tc>
                  <a:txBody>
                    <a:bodyPr/>
                    <a:lstStyle/>
                    <a:p>
                      <a:pPr marL="0" marR="0">
                        <a:spcBef>
                          <a:spcPts val="300"/>
                        </a:spcBef>
                        <a:spcAft>
                          <a:spcPts val="300"/>
                        </a:spcAft>
                      </a:pPr>
                      <a:r>
                        <a:rPr lang="nl-NL" sz="1200" i="1">
                          <a:latin typeface="+mn-lt"/>
                        </a:rPr>
                        <a:t>Verpakkingseenheid (ink.)</a:t>
                      </a:r>
                      <a:endParaRPr lang="nl-NL" sz="1200">
                        <a:latin typeface="+mn-lt"/>
                      </a:endParaRPr>
                    </a:p>
                    <a:p>
                      <a:pPr marL="0" marR="0">
                        <a:spcBef>
                          <a:spcPts val="300"/>
                        </a:spcBef>
                        <a:spcAft>
                          <a:spcPts val="300"/>
                        </a:spcAft>
                      </a:pPr>
                      <a:r>
                        <a:rPr lang="nl-NL" sz="1200" i="1">
                          <a:latin typeface="+mn-lt"/>
                        </a:rPr>
                        <a:t>Hoeveelheid per verpakkingseenh.</a:t>
                      </a:r>
                      <a:endParaRPr lang="nl-NL" sz="1200">
                        <a:latin typeface="+mn-lt"/>
                      </a:endParaRPr>
                    </a:p>
                  </a:txBody>
                  <a:tcPr marL="68580" marR="68580" marT="0" marB="0"/>
                </a:tc>
                <a:tc>
                  <a:txBody>
                    <a:bodyPr/>
                    <a:lstStyle/>
                    <a:p>
                      <a:pPr marL="0" marR="0">
                        <a:spcBef>
                          <a:spcPts val="300"/>
                        </a:spcBef>
                        <a:spcAft>
                          <a:spcPts val="300"/>
                        </a:spcAft>
                      </a:pPr>
                      <a:r>
                        <a:rPr lang="nl-NL" sz="1200" dirty="0">
                          <a:latin typeface="+mn-lt"/>
                        </a:rPr>
                        <a:t>Voer de verpakkingseenheid (inkoop) in die een veelvoud van de maateenheid is. Daarnaast kunt u de hoeveelheid per verpakkingseenheid definiëren.</a:t>
                      </a:r>
                    </a:p>
                    <a:p>
                      <a:pPr marL="749935" marR="0">
                        <a:spcBef>
                          <a:spcPts val="300"/>
                        </a:spcBef>
                        <a:spcAft>
                          <a:spcPts val="300"/>
                        </a:spcAft>
                      </a:pPr>
                      <a:r>
                        <a:rPr lang="nl-NL" sz="1200" dirty="0">
                          <a:latin typeface="+mn-lt"/>
                        </a:rPr>
                        <a:t>U kunt containers met kratten Coca Cola kopen, waarbij de container de verpakkingseenheid (inkoop) is. Elke container bevat 10 kratten, waarbij 10 de hoeveelheid per verpakkingseenheid is.</a:t>
                      </a: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jdelijke aanduiding voor inhoud 2"/>
          <p:cNvSpPr>
            <a:spLocks noGrp="1"/>
          </p:cNvSpPr>
          <p:nvPr>
            <p:ph idx="1"/>
          </p:nvPr>
        </p:nvSpPr>
        <p:spPr/>
        <p:txBody>
          <a:bodyPr/>
          <a:lstStyle/>
          <a:p>
            <a:r>
              <a:rPr lang="nl-BE" dirty="0"/>
              <a:t>OEC Computers koopt netwerkkaarten aan.  Deze kaarten worden aangekocht in sets van 5 stuks.  OEC verkoopt deze kaarten per stuk.</a:t>
            </a:r>
            <a:br>
              <a:rPr lang="nl-BE" dirty="0"/>
            </a:br>
            <a:endParaRPr lang="nl-BE" dirty="0"/>
          </a:p>
          <a:p>
            <a:r>
              <a:rPr lang="nl-BE" dirty="0"/>
              <a:t>Wat is de </a:t>
            </a:r>
            <a:r>
              <a:rPr lang="nl-BE" dirty="0" err="1"/>
              <a:t>inkoophoeveelheidseenheid</a:t>
            </a:r>
            <a:r>
              <a:rPr lang="nl-BE" dirty="0"/>
              <a:t>?</a:t>
            </a:r>
          </a:p>
          <a:p>
            <a:r>
              <a:rPr lang="nl-BE" dirty="0"/>
              <a:t>Wat is het aantal artikels per inkoopeenheid?</a:t>
            </a:r>
          </a:p>
          <a:p>
            <a:endParaRPr lang="nl-BE" dirty="0"/>
          </a:p>
          <a:p>
            <a:endParaRPr lang="nl-BE" dirty="0"/>
          </a:p>
        </p:txBody>
      </p:sp>
      <p:sp>
        <p:nvSpPr>
          <p:cNvPr id="50178" name="Titel 1"/>
          <p:cNvSpPr>
            <a:spLocks noGrp="1"/>
          </p:cNvSpPr>
          <p:nvPr>
            <p:ph type="title"/>
          </p:nvPr>
        </p:nvSpPr>
        <p:spPr/>
        <p:txBody>
          <a:bodyPr/>
          <a:lstStyle/>
          <a:p>
            <a:r>
              <a:rPr lang="nl-BE" dirty="0" err="1"/>
              <a:t>Artikelstamgegevens</a:t>
            </a:r>
            <a:r>
              <a:rPr lang="nl-BE" dirty="0"/>
              <a:t>: </a:t>
            </a:r>
            <a:br>
              <a:rPr lang="nl-BE" dirty="0"/>
            </a:br>
            <a:r>
              <a:rPr lang="nl-BE" dirty="0"/>
              <a:t>Tab Inkoopgegevens</a:t>
            </a:r>
            <a:endParaRPr lang="nl-NL"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nl-BE" dirty="0"/>
              <a:t>Inkoophoeveelheidseenheid: SET</a:t>
            </a:r>
          </a:p>
          <a:p>
            <a:r>
              <a:rPr lang="nl-BE" dirty="0"/>
              <a:t>Artikelen per inkoopeenheid:5</a:t>
            </a:r>
            <a:br>
              <a:rPr lang="nl-BE" dirty="0"/>
            </a:br>
            <a:endParaRPr lang="nl-BE" dirty="0"/>
          </a:p>
        </p:txBody>
      </p:sp>
      <p:sp>
        <p:nvSpPr>
          <p:cNvPr id="2" name="Titel 1"/>
          <p:cNvSpPr>
            <a:spLocks noGrp="1"/>
          </p:cNvSpPr>
          <p:nvPr>
            <p:ph type="title"/>
          </p:nvPr>
        </p:nvSpPr>
        <p:spPr/>
        <p:txBody>
          <a:bodyPr/>
          <a:lstStyle/>
          <a:p>
            <a:r>
              <a:rPr lang="nl-BE" dirty="0"/>
              <a:t>Artikelstamgegevens: </a:t>
            </a:r>
            <a:br>
              <a:rPr lang="nl-BE" dirty="0"/>
            </a:br>
            <a:r>
              <a:rPr lang="nl-BE" dirty="0"/>
              <a:t>Tab Inkoopgegevens</a:t>
            </a:r>
          </a:p>
        </p:txBody>
      </p:sp>
      <p:pic>
        <p:nvPicPr>
          <p:cNvPr id="286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566"/>
          <a:stretch/>
        </p:blipFill>
        <p:spPr bwMode="auto">
          <a:xfrm>
            <a:off x="777280" y="2420888"/>
            <a:ext cx="7362825" cy="3817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hthoek 3"/>
          <p:cNvSpPr/>
          <p:nvPr/>
        </p:nvSpPr>
        <p:spPr>
          <a:xfrm>
            <a:off x="899592" y="5661248"/>
            <a:ext cx="3816424" cy="3600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21511037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pPr>
              <a:buNone/>
            </a:pPr>
            <a:r>
              <a:rPr lang="nl-BE" dirty="0"/>
              <a:t>  Op bestelling voer je in dat je </a:t>
            </a:r>
            <a:r>
              <a:rPr lang="nl-BE" b="1" dirty="0"/>
              <a:t>1 set</a:t>
            </a:r>
            <a:r>
              <a:rPr lang="nl-BE" dirty="0"/>
              <a:t> bestelt. Deze set bevat </a:t>
            </a:r>
            <a:r>
              <a:rPr lang="nl-BE" b="1" dirty="0"/>
              <a:t>5</a:t>
            </a:r>
            <a:r>
              <a:rPr lang="nl-BE" dirty="0"/>
              <a:t> </a:t>
            </a:r>
            <a:r>
              <a:rPr lang="nl-BE" b="1" dirty="0"/>
              <a:t>kaarten</a:t>
            </a:r>
            <a:r>
              <a:rPr lang="nl-BE" dirty="0"/>
              <a:t> van €11,25 inkoopprijs per stuk.  Prijs bepalen (5*11,25) en magazijnhoeveelheid (+5) aanpassen gebeurt automatisch</a:t>
            </a:r>
            <a:endParaRPr lang="nl-NL" dirty="0"/>
          </a:p>
        </p:txBody>
      </p:sp>
      <p:sp>
        <p:nvSpPr>
          <p:cNvPr id="2" name="Titel 1"/>
          <p:cNvSpPr>
            <a:spLocks noGrp="1"/>
          </p:cNvSpPr>
          <p:nvPr>
            <p:ph type="title"/>
          </p:nvPr>
        </p:nvSpPr>
        <p:spPr/>
        <p:txBody>
          <a:bodyPr/>
          <a:lstStyle/>
          <a:p>
            <a:r>
              <a:rPr lang="nl-BE" dirty="0" err="1"/>
              <a:t>Artikelstamgegevens</a:t>
            </a:r>
            <a:r>
              <a:rPr lang="nl-BE" dirty="0"/>
              <a:t>: </a:t>
            </a:r>
            <a:br>
              <a:rPr lang="nl-BE" dirty="0"/>
            </a:br>
            <a:r>
              <a:rPr lang="nl-BE" dirty="0"/>
              <a:t>Tab Inkoopgegevens</a:t>
            </a:r>
            <a:endParaRPr lang="nl-NL"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668159"/>
            <a:ext cx="6899151" cy="3038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hthoek 5"/>
          <p:cNvSpPr/>
          <p:nvPr/>
        </p:nvSpPr>
        <p:spPr>
          <a:xfrm>
            <a:off x="971600" y="6237312"/>
            <a:ext cx="3816424" cy="36004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nl-BE" dirty="0"/>
              <a:t>De netwerkkaarten die per set worden aangekocht worden verpakt in dozen. Een doos kan maximum 6 sets bevatten.</a:t>
            </a:r>
          </a:p>
          <a:p>
            <a:endParaRPr lang="nl-BE" dirty="0"/>
          </a:p>
          <a:p>
            <a:r>
              <a:rPr lang="nl-BE" dirty="0"/>
              <a:t>Wat is de verpakkingseenheid?</a:t>
            </a:r>
          </a:p>
          <a:p>
            <a:r>
              <a:rPr lang="nl-BE" dirty="0"/>
              <a:t>Wat is de hoeveelheid per verpakkingseenheid?</a:t>
            </a:r>
          </a:p>
          <a:p>
            <a:endParaRPr lang="nl-BE" dirty="0"/>
          </a:p>
          <a:p>
            <a:endParaRPr lang="nl-BE" dirty="0"/>
          </a:p>
          <a:p>
            <a:endParaRPr lang="nl-BE" dirty="0"/>
          </a:p>
          <a:p>
            <a:endParaRPr lang="nl-BE" dirty="0"/>
          </a:p>
        </p:txBody>
      </p:sp>
      <p:sp>
        <p:nvSpPr>
          <p:cNvPr id="2" name="Titel 1"/>
          <p:cNvSpPr>
            <a:spLocks noGrp="1"/>
          </p:cNvSpPr>
          <p:nvPr>
            <p:ph type="title"/>
          </p:nvPr>
        </p:nvSpPr>
        <p:spPr/>
        <p:txBody>
          <a:bodyPr/>
          <a:lstStyle/>
          <a:p>
            <a:r>
              <a:rPr lang="nl-BE" dirty="0"/>
              <a:t>Artikelstamgegevens: </a:t>
            </a:r>
            <a:br>
              <a:rPr lang="nl-BE" dirty="0"/>
            </a:br>
            <a:r>
              <a:rPr lang="nl-BE" dirty="0"/>
              <a:t>Tab Inkoopgegevens</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4856253"/>
            <a:ext cx="4686543" cy="1188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2861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nl-BE" dirty="0"/>
              <a:t>Deel 1</a:t>
            </a:r>
          </a:p>
          <a:p>
            <a:pPr lvl="1"/>
            <a:r>
              <a:rPr lang="nl-BE" dirty="0" err="1">
                <a:solidFill>
                  <a:schemeClr val="tx1"/>
                </a:solidFill>
              </a:rPr>
              <a:t>Master</a:t>
            </a:r>
            <a:r>
              <a:rPr lang="nl-BE" dirty="0">
                <a:solidFill>
                  <a:schemeClr val="tx1"/>
                </a:solidFill>
              </a:rPr>
              <a:t> Data of stamgegevens Zakenpartners</a:t>
            </a:r>
          </a:p>
          <a:p>
            <a:r>
              <a:rPr lang="nl-BE" dirty="0"/>
              <a:t>Deel 2</a:t>
            </a:r>
          </a:p>
          <a:p>
            <a:pPr lvl="1"/>
            <a:r>
              <a:rPr lang="nl-BE" dirty="0" err="1">
                <a:solidFill>
                  <a:schemeClr val="tx1"/>
                </a:solidFill>
              </a:rPr>
              <a:t>Master</a:t>
            </a:r>
            <a:r>
              <a:rPr lang="nl-BE" dirty="0">
                <a:solidFill>
                  <a:schemeClr val="tx1"/>
                </a:solidFill>
              </a:rPr>
              <a:t> Data of stamgegevens </a:t>
            </a:r>
            <a:br>
              <a:rPr lang="nl-BE" dirty="0">
                <a:solidFill>
                  <a:schemeClr val="tx1"/>
                </a:solidFill>
              </a:rPr>
            </a:br>
            <a:r>
              <a:rPr lang="nl-BE" dirty="0">
                <a:solidFill>
                  <a:schemeClr val="tx1"/>
                </a:solidFill>
              </a:rPr>
              <a:t>Artikels</a:t>
            </a:r>
            <a:endParaRPr lang="nl-NL" dirty="0">
              <a:solidFill>
                <a:schemeClr val="tx1"/>
              </a:solidFill>
            </a:endParaRPr>
          </a:p>
          <a:p>
            <a:pPr lvl="1"/>
            <a:endParaRPr lang="nl-NL" dirty="0"/>
          </a:p>
          <a:p>
            <a:endParaRPr lang="nl-BE" dirty="0"/>
          </a:p>
        </p:txBody>
      </p:sp>
      <p:sp>
        <p:nvSpPr>
          <p:cNvPr id="2" name="Titel 1"/>
          <p:cNvSpPr>
            <a:spLocks noGrp="1"/>
          </p:cNvSpPr>
          <p:nvPr>
            <p:ph type="title"/>
          </p:nvPr>
        </p:nvSpPr>
        <p:spPr/>
        <p:txBody>
          <a:bodyPr/>
          <a:lstStyle/>
          <a:p>
            <a:r>
              <a:rPr lang="nl-BE" dirty="0"/>
              <a:t>Overzicht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p:txBody>
          <a:bodyPr/>
          <a:lstStyle/>
          <a:p>
            <a:r>
              <a:rPr lang="nl-BE" dirty="0"/>
              <a:t>Verpakkingseenheid en hoeveelheid per verpakkingseenheid is belangrijke informatie voor transport en magazijn.</a:t>
            </a:r>
          </a:p>
          <a:p>
            <a:r>
              <a:rPr lang="nl-BE" dirty="0"/>
              <a:t>1 set bestellen betekent dat er 1 pakket (hier doos) geleverd wordt</a:t>
            </a:r>
          </a:p>
          <a:p>
            <a:r>
              <a:rPr lang="nl-BE" dirty="0"/>
              <a:t>7 sets bestellen betekent dat er 2 pakketten (dozen) geleverd worden</a:t>
            </a:r>
          </a:p>
        </p:txBody>
      </p:sp>
      <p:sp>
        <p:nvSpPr>
          <p:cNvPr id="2" name="Titel 1"/>
          <p:cNvSpPr>
            <a:spLocks noGrp="1"/>
          </p:cNvSpPr>
          <p:nvPr>
            <p:ph type="title"/>
          </p:nvPr>
        </p:nvSpPr>
        <p:spPr/>
        <p:txBody>
          <a:bodyPr/>
          <a:lstStyle/>
          <a:p>
            <a:r>
              <a:rPr lang="nl-BE" dirty="0"/>
              <a:t>Artikelstamgegevens: </a:t>
            </a:r>
            <a:br>
              <a:rPr lang="nl-BE" dirty="0"/>
            </a:br>
            <a:r>
              <a:rPr lang="nl-BE" dirty="0"/>
              <a:t>Tab Inkoopgegevens</a:t>
            </a:r>
          </a:p>
        </p:txBody>
      </p:sp>
      <p:grpSp>
        <p:nvGrpSpPr>
          <p:cNvPr id="6" name="Groep 5"/>
          <p:cNvGrpSpPr/>
          <p:nvPr/>
        </p:nvGrpSpPr>
        <p:grpSpPr>
          <a:xfrm>
            <a:off x="251520" y="4760874"/>
            <a:ext cx="8362954" cy="1439615"/>
            <a:chOff x="251520" y="3645024"/>
            <a:chExt cx="8362954" cy="1439615"/>
          </a:xfrm>
        </p:grpSpPr>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645024"/>
              <a:ext cx="8362954" cy="1439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hthoek 4"/>
            <p:cNvSpPr/>
            <p:nvPr/>
          </p:nvSpPr>
          <p:spPr>
            <a:xfrm>
              <a:off x="2051720" y="3968787"/>
              <a:ext cx="2088232" cy="7920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Tree>
    <p:extLst>
      <p:ext uri="{BB962C8B-B14F-4D97-AF65-F5344CB8AC3E}">
        <p14:creationId xmlns:p14="http://schemas.microsoft.com/office/powerpoint/2010/main" val="30992166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ijdelijke aanduiding voor inhoud 2"/>
          <p:cNvSpPr>
            <a:spLocks noGrp="1"/>
          </p:cNvSpPr>
          <p:nvPr>
            <p:ph idx="1"/>
          </p:nvPr>
        </p:nvSpPr>
        <p:spPr/>
        <p:txBody>
          <a:bodyPr/>
          <a:lstStyle/>
          <a:p>
            <a:r>
              <a:rPr lang="nl-BE" dirty="0" err="1"/>
              <a:t>Ecobos</a:t>
            </a:r>
            <a:r>
              <a:rPr lang="nl-BE" dirty="0"/>
              <a:t> koopt dozen printpapier aan.  Deze dozen printpapier worden geleverd op </a:t>
            </a:r>
            <a:r>
              <a:rPr lang="nl-BE" dirty="0" err="1"/>
              <a:t>palletten</a:t>
            </a:r>
            <a:r>
              <a:rPr lang="nl-BE" dirty="0"/>
              <a:t>. Een pallet bevat 32 dozen Elke doos bevat 5 pakken van 500 vellen A4-80g.  </a:t>
            </a:r>
            <a:r>
              <a:rPr lang="nl-BE" dirty="0" err="1"/>
              <a:t>Ecobos</a:t>
            </a:r>
            <a:r>
              <a:rPr lang="nl-BE" dirty="0"/>
              <a:t> verkoopt het papier per pak van 500 vellen.</a:t>
            </a:r>
            <a:br>
              <a:rPr lang="nl-BE" dirty="0"/>
            </a:br>
            <a:endParaRPr lang="nl-BE" dirty="0"/>
          </a:p>
          <a:p>
            <a:r>
              <a:rPr lang="nl-BE" sz="2400" dirty="0"/>
              <a:t>Wat is de inkoophoeveelheidseenheid?</a:t>
            </a:r>
          </a:p>
          <a:p>
            <a:r>
              <a:rPr lang="nl-BE" sz="2400" dirty="0"/>
              <a:t>Wat is het aantal artikels per inkoopeenheid?</a:t>
            </a:r>
          </a:p>
          <a:p>
            <a:r>
              <a:rPr lang="nl-BE" sz="2400" dirty="0"/>
              <a:t>Wat is de verpakkingseenheid inkoop?</a:t>
            </a:r>
          </a:p>
          <a:p>
            <a:r>
              <a:rPr lang="nl-BE" sz="2400" dirty="0"/>
              <a:t>Wat is de hoeveelheid per verpakkingseenheid?</a:t>
            </a:r>
          </a:p>
        </p:txBody>
      </p:sp>
      <p:sp>
        <p:nvSpPr>
          <p:cNvPr id="51202" name="Titel 1"/>
          <p:cNvSpPr>
            <a:spLocks noGrp="1"/>
          </p:cNvSpPr>
          <p:nvPr>
            <p:ph type="title"/>
          </p:nvPr>
        </p:nvSpPr>
        <p:spPr/>
        <p:txBody>
          <a:bodyPr/>
          <a:lstStyle/>
          <a:p>
            <a:r>
              <a:rPr lang="nl-BE" dirty="0" err="1"/>
              <a:t>Artikelstamgegevens</a:t>
            </a:r>
            <a:r>
              <a:rPr lang="nl-BE" dirty="0"/>
              <a:t>: </a:t>
            </a:r>
            <a:br>
              <a:rPr lang="nl-BE" dirty="0"/>
            </a:br>
            <a:r>
              <a:rPr lang="nl-BE" dirty="0"/>
              <a:t>Tab Inkoopgegevens</a:t>
            </a:r>
            <a:endParaRPr lang="nl-NL"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214282" y="1571612"/>
            <a:ext cx="4572032" cy="2286016"/>
          </a:xfrm>
        </p:spPr>
        <p:txBody>
          <a:bodyPr/>
          <a:lstStyle/>
          <a:p>
            <a:r>
              <a:rPr lang="nl-BE" dirty="0"/>
              <a:t>Op de bestelling bestel je per doos. Elke doos bevat 5 pakken en elk pak kost €2</a:t>
            </a:r>
            <a:endParaRPr lang="nl-NL" dirty="0"/>
          </a:p>
        </p:txBody>
      </p:sp>
      <p:sp>
        <p:nvSpPr>
          <p:cNvPr id="2" name="Titel 1"/>
          <p:cNvSpPr>
            <a:spLocks noGrp="1"/>
          </p:cNvSpPr>
          <p:nvPr>
            <p:ph type="title"/>
          </p:nvPr>
        </p:nvSpPr>
        <p:spPr/>
        <p:txBody>
          <a:bodyPr/>
          <a:lstStyle/>
          <a:p>
            <a:r>
              <a:rPr lang="nl-BE" dirty="0" err="1"/>
              <a:t>Artikelstamgegevens</a:t>
            </a:r>
            <a:r>
              <a:rPr lang="nl-BE" dirty="0"/>
              <a:t>: </a:t>
            </a:r>
            <a:br>
              <a:rPr lang="nl-BE" dirty="0"/>
            </a:br>
            <a:r>
              <a:rPr lang="nl-BE" dirty="0"/>
              <a:t>Tab Inkoopgegevens</a:t>
            </a:r>
            <a:endParaRPr lang="nl-NL" dirty="0"/>
          </a:p>
        </p:txBody>
      </p:sp>
      <p:pic>
        <p:nvPicPr>
          <p:cNvPr id="2051" name="Picture 3"/>
          <p:cNvPicPr>
            <a:picLocks noChangeAspect="1" noChangeArrowheads="1"/>
          </p:cNvPicPr>
          <p:nvPr/>
        </p:nvPicPr>
        <p:blipFill>
          <a:blip r:embed="rId2"/>
          <a:srcRect/>
          <a:stretch>
            <a:fillRect/>
          </a:stretch>
        </p:blipFill>
        <p:spPr bwMode="auto">
          <a:xfrm>
            <a:off x="0" y="3857628"/>
            <a:ext cx="9167840" cy="1166816"/>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4786314" y="1483240"/>
            <a:ext cx="4357686" cy="1108097"/>
          </a:xfrm>
          <a:prstGeom prst="rect">
            <a:avLst/>
          </a:prstGeom>
          <a:noFill/>
          <a:ln w="9525">
            <a:noFill/>
            <a:miter lim="800000"/>
            <a:headEnd/>
            <a:tailEnd/>
          </a:ln>
          <a:effectLst/>
        </p:spPr>
      </p:pic>
      <p:sp>
        <p:nvSpPr>
          <p:cNvPr id="7" name="Rechthoek 6"/>
          <p:cNvSpPr/>
          <p:nvPr/>
        </p:nvSpPr>
        <p:spPr>
          <a:xfrm>
            <a:off x="3643306" y="4143380"/>
            <a:ext cx="1643074" cy="8572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9" name="Rechte verbindingslijn met pijl 8"/>
          <p:cNvCxnSpPr/>
          <p:nvPr/>
        </p:nvCxnSpPr>
        <p:spPr>
          <a:xfrm rot="5400000">
            <a:off x="3571868" y="5000636"/>
            <a:ext cx="500066" cy="50006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Tekstvak 11"/>
          <p:cNvSpPr txBox="1"/>
          <p:nvPr/>
        </p:nvSpPr>
        <p:spPr>
          <a:xfrm>
            <a:off x="1285852" y="5500702"/>
            <a:ext cx="5857916" cy="707886"/>
          </a:xfrm>
          <a:prstGeom prst="rect">
            <a:avLst/>
          </a:prstGeom>
          <a:noFill/>
          <a:ln w="28575">
            <a:solidFill>
              <a:srgbClr val="0070C0"/>
            </a:solidFill>
          </a:ln>
        </p:spPr>
        <p:txBody>
          <a:bodyPr wrap="square" rtlCol="0">
            <a:spAutoFit/>
          </a:bodyPr>
          <a:lstStyle/>
          <a:p>
            <a:r>
              <a:rPr lang="nl-BE" sz="2000" dirty="0">
                <a:latin typeface="+mj-lt"/>
              </a:rPr>
              <a:t>Aantal </a:t>
            </a:r>
            <a:r>
              <a:rPr lang="nl-BE" sz="2000" dirty="0" err="1">
                <a:latin typeface="+mj-lt"/>
              </a:rPr>
              <a:t>palletten</a:t>
            </a:r>
            <a:r>
              <a:rPr lang="nl-BE" sz="2000" dirty="0">
                <a:latin typeface="+mj-lt"/>
              </a:rPr>
              <a:t> (verpakkingseenheden) waarop bestelling binnenkomt in magazijn!</a:t>
            </a:r>
            <a:endParaRPr lang="nl-NL" sz="2000" dirty="0">
              <a:latin typeface="+mj-l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el 1"/>
          <p:cNvSpPr>
            <a:spLocks noGrp="1"/>
          </p:cNvSpPr>
          <p:nvPr>
            <p:ph type="title"/>
          </p:nvPr>
        </p:nvSpPr>
        <p:spPr/>
        <p:txBody>
          <a:bodyPr/>
          <a:lstStyle/>
          <a:p>
            <a:r>
              <a:rPr lang="nl-BE" dirty="0" err="1"/>
              <a:t>Artikelstamgegevens</a:t>
            </a:r>
            <a:r>
              <a:rPr lang="nl-BE" dirty="0"/>
              <a:t>: </a:t>
            </a:r>
            <a:br>
              <a:rPr lang="nl-BE" dirty="0"/>
            </a:br>
            <a:r>
              <a:rPr lang="nl-BE" dirty="0"/>
              <a:t>Tab Verkoopgegevens</a:t>
            </a:r>
          </a:p>
        </p:txBody>
      </p:sp>
      <p:pic>
        <p:nvPicPr>
          <p:cNvPr id="317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05"/>
          <a:stretch/>
        </p:blipFill>
        <p:spPr bwMode="auto">
          <a:xfrm>
            <a:off x="509286" y="1484784"/>
            <a:ext cx="7442028" cy="5368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el 1"/>
          <p:cNvSpPr>
            <a:spLocks noGrp="1"/>
          </p:cNvSpPr>
          <p:nvPr>
            <p:ph type="title"/>
          </p:nvPr>
        </p:nvSpPr>
        <p:spPr/>
        <p:txBody>
          <a:bodyPr/>
          <a:lstStyle/>
          <a:p>
            <a:r>
              <a:rPr lang="nl-BE" dirty="0" err="1"/>
              <a:t>Artikelstamgegevens</a:t>
            </a:r>
            <a:r>
              <a:rPr lang="nl-BE" dirty="0"/>
              <a:t>: </a:t>
            </a:r>
            <a:br>
              <a:rPr lang="nl-BE" dirty="0"/>
            </a:br>
            <a:r>
              <a:rPr lang="nl-BE" dirty="0"/>
              <a:t>Tab Verkoopgegevens</a:t>
            </a:r>
          </a:p>
        </p:txBody>
      </p:sp>
      <p:graphicFrame>
        <p:nvGraphicFramePr>
          <p:cNvPr id="6" name="Tabel 5"/>
          <p:cNvGraphicFramePr>
            <a:graphicFrameLocks noGrp="1"/>
          </p:cNvGraphicFramePr>
          <p:nvPr/>
        </p:nvGraphicFramePr>
        <p:xfrm>
          <a:off x="142875" y="1785938"/>
          <a:ext cx="8929750" cy="4573907"/>
        </p:xfrm>
        <a:graphic>
          <a:graphicData uri="http://schemas.openxmlformats.org/drawingml/2006/table">
            <a:tbl>
              <a:tblPr firstRow="1" bandRow="1">
                <a:tableStyleId>{5C22544A-7EE6-4342-B048-85BDC9FD1C3A}</a:tableStyleId>
              </a:tblPr>
              <a:tblGrid>
                <a:gridCol w="2071702">
                  <a:extLst>
                    <a:ext uri="{9D8B030D-6E8A-4147-A177-3AD203B41FA5}">
                      <a16:colId xmlns:a16="http://schemas.microsoft.com/office/drawing/2014/main" val="20000"/>
                    </a:ext>
                  </a:extLst>
                </a:gridCol>
                <a:gridCol w="6858048">
                  <a:extLst>
                    <a:ext uri="{9D8B030D-6E8A-4147-A177-3AD203B41FA5}">
                      <a16:colId xmlns:a16="http://schemas.microsoft.com/office/drawing/2014/main" val="20001"/>
                    </a:ext>
                  </a:extLst>
                </a:gridCol>
              </a:tblGrid>
              <a:tr h="4286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400" b="1" dirty="0">
                          <a:latin typeface="+mn-lt"/>
                        </a:rPr>
                        <a:t>Veld</a:t>
                      </a:r>
                      <a:endParaRPr lang="nl-NL" sz="14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400" b="1" dirty="0">
                          <a:latin typeface="+mn-lt"/>
                        </a:rPr>
                        <a:t>Activiteit / omschrijving</a:t>
                      </a:r>
                      <a:endParaRPr lang="nl-NL" sz="1400" dirty="0">
                        <a:latin typeface="+mn-lt"/>
                      </a:endParaRPr>
                    </a:p>
                  </a:txBody>
                  <a:tcPr/>
                </a:tc>
                <a:extLst>
                  <a:ext uri="{0D108BD9-81ED-4DB2-BD59-A6C34878D82A}">
                    <a16:rowId xmlns:a16="http://schemas.microsoft.com/office/drawing/2014/main" val="10000"/>
                  </a:ext>
                </a:extLst>
              </a:tr>
              <a:tr h="496005">
                <a:tc>
                  <a:txBody>
                    <a:bodyPr/>
                    <a:lstStyle/>
                    <a:p>
                      <a:pPr marL="0" marR="0">
                        <a:spcBef>
                          <a:spcPts val="300"/>
                        </a:spcBef>
                        <a:spcAft>
                          <a:spcPts val="300"/>
                        </a:spcAft>
                      </a:pPr>
                      <a:r>
                        <a:rPr lang="nl-NL" sz="1400" i="1" dirty="0" err="1">
                          <a:latin typeface="+mn-lt"/>
                        </a:rPr>
                        <a:t>Verkoophoeveelheids­eenheid</a:t>
                      </a:r>
                      <a:r>
                        <a:rPr lang="nl-NL" sz="1400" i="1" dirty="0">
                          <a:latin typeface="+mn-lt"/>
                        </a:rPr>
                        <a:t>  (HE)</a:t>
                      </a:r>
                      <a:endParaRPr lang="nl-NL" sz="1400" dirty="0">
                        <a:latin typeface="+mn-lt"/>
                      </a:endParaRPr>
                    </a:p>
                    <a:p>
                      <a:pPr marL="0" marR="0">
                        <a:spcBef>
                          <a:spcPts val="300"/>
                        </a:spcBef>
                        <a:spcAft>
                          <a:spcPts val="300"/>
                        </a:spcAft>
                      </a:pPr>
                      <a:r>
                        <a:rPr lang="nl-NL" sz="1400" i="1" dirty="0">
                          <a:latin typeface="+mn-lt"/>
                        </a:rPr>
                        <a:t>Artikel per verkoopeenheid</a:t>
                      </a:r>
                      <a:endParaRPr lang="nl-NL" sz="1400" dirty="0">
                        <a:latin typeface="+mn-lt"/>
                      </a:endParaRPr>
                    </a:p>
                  </a:txBody>
                  <a:tcPr marL="68580" marR="68580" marT="0" marB="0"/>
                </a:tc>
                <a:tc>
                  <a:txBody>
                    <a:bodyPr/>
                    <a:lstStyle/>
                    <a:p>
                      <a:pPr marL="0" marR="0">
                        <a:spcBef>
                          <a:spcPts val="300"/>
                        </a:spcBef>
                        <a:spcAft>
                          <a:spcPts val="300"/>
                        </a:spcAft>
                      </a:pPr>
                      <a:r>
                        <a:rPr lang="nl-NL" sz="1400" dirty="0">
                          <a:latin typeface="+mn-lt"/>
                        </a:rPr>
                        <a:t>Voer de maateenheid en de artikelhoeveelheid per verkoopeenheid in.</a:t>
                      </a:r>
                    </a:p>
                    <a:p>
                      <a:pPr marL="749935" marR="0">
                        <a:spcBef>
                          <a:spcPts val="300"/>
                        </a:spcBef>
                        <a:spcAft>
                          <a:spcPts val="300"/>
                        </a:spcAft>
                      </a:pPr>
                      <a:r>
                        <a:rPr lang="nl-NL" sz="1400" dirty="0">
                          <a:latin typeface="+mn-lt"/>
                        </a:rPr>
                        <a:t>U verkoopt een kratje met Coca Cola. Er zijn zes flessen (artikelen per verkoopeenheid) in een krat. Het artikel dat u verkoopt is een fles, maar u kunt het alleen als een krat met zes flessen verkopen. Daarom is de maateenheid een krat en zijn er zes artikelen per verkoopeenheid. Als u vijf kratten verkoopt, verkoopt u in werkelijkheid 30 flessen Coca Cola.</a:t>
                      </a:r>
                    </a:p>
                    <a:p>
                      <a:pPr marL="749935" marR="0">
                        <a:spcBef>
                          <a:spcPts val="300"/>
                        </a:spcBef>
                        <a:spcAft>
                          <a:spcPts val="300"/>
                        </a:spcAft>
                      </a:pPr>
                      <a:r>
                        <a:rPr lang="nl-NL" sz="1400" dirty="0">
                          <a:latin typeface="+mn-lt"/>
                        </a:rPr>
                        <a:t>Bij alle transacties is 'krat’ de verkoopeenheid. En het aantal artikelen per verkoopeenheid is 6.</a:t>
                      </a:r>
                    </a:p>
                    <a:p>
                      <a:pPr marL="749935" marR="0">
                        <a:spcBef>
                          <a:spcPts val="300"/>
                        </a:spcBef>
                        <a:spcAft>
                          <a:spcPts val="300"/>
                        </a:spcAft>
                      </a:pPr>
                      <a:r>
                        <a:rPr lang="nl-NL" sz="1400" dirty="0">
                          <a:latin typeface="+mn-lt"/>
                        </a:rPr>
                        <a:t>U kunt vervolgens de hoeveelheid in verkoopeenheden invoeren in de klantorder.</a:t>
                      </a:r>
                    </a:p>
                  </a:txBody>
                  <a:tcPr marL="68580" marR="68580" marT="0" marB="0"/>
                </a:tc>
                <a:extLst>
                  <a:ext uri="{0D108BD9-81ED-4DB2-BD59-A6C34878D82A}">
                    <a16:rowId xmlns:a16="http://schemas.microsoft.com/office/drawing/2014/main" val="10001"/>
                  </a:ext>
                </a:extLst>
              </a:tr>
              <a:tr h="496005">
                <a:tc>
                  <a:txBody>
                    <a:bodyPr/>
                    <a:lstStyle/>
                    <a:p>
                      <a:pPr marL="0" marR="0">
                        <a:spcBef>
                          <a:spcPts val="300"/>
                        </a:spcBef>
                        <a:spcAft>
                          <a:spcPts val="300"/>
                        </a:spcAft>
                      </a:pPr>
                      <a:r>
                        <a:rPr lang="nl-NL" sz="1400" i="1">
                          <a:latin typeface="+mn-lt"/>
                        </a:rPr>
                        <a:t>Verpakkingseenheid verkoop</a:t>
                      </a:r>
                      <a:endParaRPr lang="nl-NL" sz="1400">
                        <a:latin typeface="+mn-lt"/>
                      </a:endParaRPr>
                    </a:p>
                    <a:p>
                      <a:pPr marL="0" marR="0">
                        <a:spcBef>
                          <a:spcPts val="300"/>
                        </a:spcBef>
                        <a:spcAft>
                          <a:spcPts val="300"/>
                        </a:spcAft>
                      </a:pPr>
                      <a:r>
                        <a:rPr lang="nl-NL" sz="1400" i="1">
                          <a:latin typeface="+mn-lt"/>
                        </a:rPr>
                        <a:t>Hoeveelheid per verpakkingseenh.</a:t>
                      </a:r>
                      <a:endParaRPr lang="nl-NL" sz="1400">
                        <a:latin typeface="+mn-lt"/>
                      </a:endParaRPr>
                    </a:p>
                  </a:txBody>
                  <a:tcPr marL="68580" marR="68580" marT="0" marB="0"/>
                </a:tc>
                <a:tc>
                  <a:txBody>
                    <a:bodyPr/>
                    <a:lstStyle/>
                    <a:p>
                      <a:pPr marL="0" marR="0">
                        <a:spcBef>
                          <a:spcPts val="300"/>
                        </a:spcBef>
                        <a:spcAft>
                          <a:spcPts val="300"/>
                        </a:spcAft>
                      </a:pPr>
                      <a:r>
                        <a:rPr lang="nl-NL" sz="1400" dirty="0">
                          <a:latin typeface="+mn-lt"/>
                        </a:rPr>
                        <a:t>Voer de verpakkingseenheid (verkoop) in die een veelvoud van de maateenheid is. Daarnaast kunt u de hoeveelheid per verpakkingseenheid definiëren.</a:t>
                      </a:r>
                    </a:p>
                    <a:p>
                      <a:pPr marL="749935" marR="0">
                        <a:spcBef>
                          <a:spcPts val="300"/>
                        </a:spcBef>
                        <a:spcAft>
                          <a:spcPts val="300"/>
                        </a:spcAft>
                      </a:pPr>
                      <a:r>
                        <a:rPr lang="nl-NL" sz="1400" dirty="0">
                          <a:latin typeface="+mn-lt"/>
                        </a:rPr>
                        <a:t>U kunt containers met kratten Coca Cola verkopen, waarbij de container de verpakkingseenheid (verkoop) is. Elke container bevat 10 kratten, waarbij 10 de hoeveelheid per verpakkingseenheid is.</a:t>
                      </a: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ijdelijke aanduiding voor inhoud 2"/>
          <p:cNvSpPr>
            <a:spLocks noGrp="1"/>
          </p:cNvSpPr>
          <p:nvPr>
            <p:ph idx="1"/>
          </p:nvPr>
        </p:nvSpPr>
        <p:spPr/>
        <p:txBody>
          <a:bodyPr/>
          <a:lstStyle/>
          <a:p>
            <a:r>
              <a:rPr lang="nl-BE" dirty="0" err="1"/>
              <a:t>Ecobos</a:t>
            </a:r>
            <a:r>
              <a:rPr lang="nl-BE" dirty="0"/>
              <a:t> verkoopt potloden.  Deze potloden worden verkocht in dozen met 25 stuks maar kunnen ook per stuk verkocht worden. </a:t>
            </a:r>
            <a:br>
              <a:rPr lang="nl-BE" dirty="0"/>
            </a:br>
            <a:endParaRPr lang="nl-BE" dirty="0"/>
          </a:p>
          <a:p>
            <a:r>
              <a:rPr lang="nl-BE" dirty="0"/>
              <a:t>Wat is de </a:t>
            </a:r>
            <a:r>
              <a:rPr lang="nl-BE" dirty="0" err="1"/>
              <a:t>verkoophoeveelheidseenheid</a:t>
            </a:r>
            <a:r>
              <a:rPr lang="nl-BE" dirty="0"/>
              <a:t>?</a:t>
            </a:r>
          </a:p>
          <a:p>
            <a:r>
              <a:rPr lang="nl-BE" dirty="0"/>
              <a:t>Wat is de hoeveelheid per verkoopseenheid?</a:t>
            </a:r>
          </a:p>
          <a:p>
            <a:r>
              <a:rPr lang="nl-BE" dirty="0"/>
              <a:t>Wat is de verpakkingseenheid verkoop?</a:t>
            </a:r>
          </a:p>
          <a:p>
            <a:r>
              <a:rPr lang="nl-BE" dirty="0"/>
              <a:t>Wat is de hoeveelheid per verpakkingseenheid?</a:t>
            </a:r>
          </a:p>
          <a:p>
            <a:endParaRPr lang="nl-BE" dirty="0"/>
          </a:p>
          <a:p>
            <a:endParaRPr lang="nl-BE" dirty="0"/>
          </a:p>
          <a:p>
            <a:endParaRPr lang="nl-BE" dirty="0"/>
          </a:p>
        </p:txBody>
      </p:sp>
      <p:sp>
        <p:nvSpPr>
          <p:cNvPr id="55298" name="Titel 1"/>
          <p:cNvSpPr>
            <a:spLocks noGrp="1"/>
          </p:cNvSpPr>
          <p:nvPr>
            <p:ph type="title"/>
          </p:nvPr>
        </p:nvSpPr>
        <p:spPr/>
        <p:txBody>
          <a:bodyPr/>
          <a:lstStyle/>
          <a:p>
            <a:r>
              <a:rPr lang="nl-BE" dirty="0" err="1"/>
              <a:t>Artikelstamgegevens</a:t>
            </a:r>
            <a:r>
              <a:rPr lang="nl-BE" dirty="0"/>
              <a:t>: </a:t>
            </a:r>
            <a:br>
              <a:rPr lang="nl-BE" dirty="0"/>
            </a:br>
            <a:r>
              <a:rPr lang="nl-BE" dirty="0"/>
              <a:t>Tab Verkoopgegevens</a:t>
            </a:r>
            <a:endParaRPr lang="nl-NL"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p:cNvSpPr>
            <a:spLocks noGrp="1"/>
          </p:cNvSpPr>
          <p:nvPr>
            <p:ph idx="1"/>
          </p:nvPr>
        </p:nvSpPr>
        <p:spPr>
          <a:xfrm>
            <a:off x="428596" y="4572008"/>
            <a:ext cx="8429684" cy="1357322"/>
          </a:xfrm>
        </p:spPr>
        <p:txBody>
          <a:bodyPr/>
          <a:lstStyle/>
          <a:p>
            <a:r>
              <a:rPr lang="nl-BE" dirty="0"/>
              <a:t>In een bestelling kan je met behulp van de </a:t>
            </a:r>
            <a:r>
              <a:rPr lang="nl-BE" dirty="0" err="1"/>
              <a:t>boolean</a:t>
            </a:r>
            <a:r>
              <a:rPr lang="nl-BE" dirty="0"/>
              <a:t> Basiseenheden bepalen of er dozen of stuks verkocht worden aan de klant.</a:t>
            </a:r>
            <a:endParaRPr lang="nl-NL" dirty="0"/>
          </a:p>
        </p:txBody>
      </p:sp>
      <p:sp>
        <p:nvSpPr>
          <p:cNvPr id="2" name="Titel 1"/>
          <p:cNvSpPr>
            <a:spLocks noGrp="1"/>
          </p:cNvSpPr>
          <p:nvPr>
            <p:ph type="title"/>
          </p:nvPr>
        </p:nvSpPr>
        <p:spPr/>
        <p:txBody>
          <a:bodyPr/>
          <a:lstStyle/>
          <a:p>
            <a:r>
              <a:rPr lang="nl-BE" dirty="0" err="1"/>
              <a:t>Artikelstamgegevens</a:t>
            </a:r>
            <a:r>
              <a:rPr lang="nl-BE" dirty="0"/>
              <a:t>: </a:t>
            </a:r>
            <a:br>
              <a:rPr lang="nl-BE" dirty="0"/>
            </a:br>
            <a:r>
              <a:rPr lang="nl-BE" dirty="0"/>
              <a:t>Tab Verkoopgegevens</a:t>
            </a:r>
            <a:endParaRPr lang="nl-NL" dirty="0"/>
          </a:p>
        </p:txBody>
      </p:sp>
      <p:pic>
        <p:nvPicPr>
          <p:cNvPr id="3074" name="Picture 2"/>
          <p:cNvPicPr>
            <a:picLocks noChangeAspect="1" noChangeArrowheads="1"/>
          </p:cNvPicPr>
          <p:nvPr/>
        </p:nvPicPr>
        <p:blipFill>
          <a:blip r:embed="rId2"/>
          <a:srcRect/>
          <a:stretch>
            <a:fillRect/>
          </a:stretch>
        </p:blipFill>
        <p:spPr bwMode="auto">
          <a:xfrm>
            <a:off x="314332" y="3214686"/>
            <a:ext cx="8543948" cy="1114428"/>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00034" y="1571612"/>
            <a:ext cx="4652662" cy="1347795"/>
          </a:xfrm>
          <a:prstGeom prst="rect">
            <a:avLst/>
          </a:prstGeom>
          <a:noFill/>
          <a:ln w="9525">
            <a:noFill/>
            <a:miter lim="800000"/>
            <a:headEnd/>
            <a:tailEnd/>
          </a:ln>
          <a:effectLst/>
        </p:spPr>
      </p:pic>
      <p:sp>
        <p:nvSpPr>
          <p:cNvPr id="6" name="Rechthoek 5"/>
          <p:cNvSpPr/>
          <p:nvPr/>
        </p:nvSpPr>
        <p:spPr>
          <a:xfrm>
            <a:off x="3857620" y="3500438"/>
            <a:ext cx="1214446" cy="8572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Tekstvak 6"/>
          <p:cNvSpPr txBox="1"/>
          <p:nvPr/>
        </p:nvSpPr>
        <p:spPr>
          <a:xfrm>
            <a:off x="5286380" y="1643050"/>
            <a:ext cx="3429024" cy="1323439"/>
          </a:xfrm>
          <a:prstGeom prst="rect">
            <a:avLst/>
          </a:prstGeom>
          <a:noFill/>
          <a:ln w="28575">
            <a:solidFill>
              <a:srgbClr val="0070C0"/>
            </a:solidFill>
          </a:ln>
        </p:spPr>
        <p:txBody>
          <a:bodyPr wrap="square" rtlCol="0">
            <a:spAutoFit/>
          </a:bodyPr>
          <a:lstStyle/>
          <a:p>
            <a:r>
              <a:rPr lang="nl-BE" sz="2000" dirty="0">
                <a:latin typeface="+mj-lt"/>
              </a:rPr>
              <a:t>Aantal dozen (verpakkingseenheden) waarin bestelling vertrekt uit magazijn!</a:t>
            </a:r>
            <a:endParaRPr lang="nl-NL" sz="2000" dirty="0">
              <a:latin typeface="+mj-lt"/>
            </a:endParaRPr>
          </a:p>
        </p:txBody>
      </p:sp>
      <p:cxnSp>
        <p:nvCxnSpPr>
          <p:cNvPr id="9" name="Rechte verbindingslijn met pijl 8"/>
          <p:cNvCxnSpPr>
            <a:stCxn id="6" idx="0"/>
          </p:cNvCxnSpPr>
          <p:nvPr/>
        </p:nvCxnSpPr>
        <p:spPr>
          <a:xfrm rot="5400000" flipH="1" flipV="1">
            <a:off x="4554140" y="2768199"/>
            <a:ext cx="642942" cy="82153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el 1"/>
          <p:cNvSpPr>
            <a:spLocks noGrp="1"/>
          </p:cNvSpPr>
          <p:nvPr>
            <p:ph type="title"/>
          </p:nvPr>
        </p:nvSpPr>
        <p:spPr/>
        <p:txBody>
          <a:bodyPr/>
          <a:lstStyle/>
          <a:p>
            <a:r>
              <a:rPr lang="nl-BE" dirty="0" err="1"/>
              <a:t>Artikelstamgegevens</a:t>
            </a:r>
            <a:r>
              <a:rPr lang="nl-BE" dirty="0"/>
              <a:t>: </a:t>
            </a:r>
            <a:br>
              <a:rPr lang="nl-BE" dirty="0"/>
            </a:br>
            <a:r>
              <a:rPr lang="nl-BE" dirty="0"/>
              <a:t>Tab Voorraadgegevens</a:t>
            </a:r>
          </a:p>
        </p:txBody>
      </p:sp>
      <p:pic>
        <p:nvPicPr>
          <p:cNvPr id="327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971599" y="1689568"/>
            <a:ext cx="6799287" cy="5168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el 1"/>
          <p:cNvSpPr>
            <a:spLocks noGrp="1"/>
          </p:cNvSpPr>
          <p:nvPr>
            <p:ph type="title"/>
          </p:nvPr>
        </p:nvSpPr>
        <p:spPr/>
        <p:txBody>
          <a:bodyPr/>
          <a:lstStyle/>
          <a:p>
            <a:r>
              <a:rPr lang="nl-BE" dirty="0" err="1"/>
              <a:t>Artikelstamgegevens</a:t>
            </a:r>
            <a:r>
              <a:rPr lang="nl-BE" dirty="0"/>
              <a:t>: </a:t>
            </a:r>
            <a:br>
              <a:rPr lang="nl-BE" dirty="0"/>
            </a:br>
            <a:r>
              <a:rPr lang="nl-BE" dirty="0"/>
              <a:t>Tab Voorraadgegevens</a:t>
            </a:r>
          </a:p>
        </p:txBody>
      </p:sp>
      <p:graphicFrame>
        <p:nvGraphicFramePr>
          <p:cNvPr id="6" name="Tabel 5"/>
          <p:cNvGraphicFramePr>
            <a:graphicFrameLocks noGrp="1"/>
          </p:cNvGraphicFramePr>
          <p:nvPr/>
        </p:nvGraphicFramePr>
        <p:xfrm>
          <a:off x="142875" y="1785938"/>
          <a:ext cx="8929750" cy="4357706"/>
        </p:xfrm>
        <a:graphic>
          <a:graphicData uri="http://schemas.openxmlformats.org/drawingml/2006/table">
            <a:tbl>
              <a:tblPr firstRow="1" bandRow="1">
                <a:tableStyleId>{5C22544A-7EE6-4342-B048-85BDC9FD1C3A}</a:tableStyleId>
              </a:tblPr>
              <a:tblGrid>
                <a:gridCol w="2071702">
                  <a:extLst>
                    <a:ext uri="{9D8B030D-6E8A-4147-A177-3AD203B41FA5}">
                      <a16:colId xmlns:a16="http://schemas.microsoft.com/office/drawing/2014/main" val="20000"/>
                    </a:ext>
                  </a:extLst>
                </a:gridCol>
                <a:gridCol w="6858048">
                  <a:extLst>
                    <a:ext uri="{9D8B030D-6E8A-4147-A177-3AD203B41FA5}">
                      <a16:colId xmlns:a16="http://schemas.microsoft.com/office/drawing/2014/main" val="20001"/>
                    </a:ext>
                  </a:extLst>
                </a:gridCol>
              </a:tblGrid>
              <a:tr h="47381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b="1" dirty="0">
                          <a:latin typeface="+mn-lt"/>
                        </a:rPr>
                        <a:t>Veld</a:t>
                      </a:r>
                      <a:endParaRPr lang="nl-NL" sz="12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200" b="1" dirty="0">
                          <a:latin typeface="+mn-lt"/>
                        </a:rPr>
                        <a:t>Activiteit / omschrijving</a:t>
                      </a:r>
                      <a:endParaRPr lang="nl-NL" sz="1200" dirty="0">
                        <a:latin typeface="+mn-lt"/>
                      </a:endParaRPr>
                    </a:p>
                  </a:txBody>
                  <a:tcPr/>
                </a:tc>
                <a:extLst>
                  <a:ext uri="{0D108BD9-81ED-4DB2-BD59-A6C34878D82A}">
                    <a16:rowId xmlns:a16="http://schemas.microsoft.com/office/drawing/2014/main" val="10000"/>
                  </a:ext>
                </a:extLst>
              </a:tr>
              <a:tr h="1465645">
                <a:tc>
                  <a:txBody>
                    <a:bodyPr/>
                    <a:lstStyle/>
                    <a:p>
                      <a:pPr marL="0" marR="0">
                        <a:spcBef>
                          <a:spcPts val="300"/>
                        </a:spcBef>
                        <a:spcAft>
                          <a:spcPts val="300"/>
                        </a:spcAft>
                      </a:pPr>
                      <a:r>
                        <a:rPr lang="nl-NL" sz="1200" i="1" dirty="0">
                          <a:latin typeface="+mn-lt"/>
                        </a:rPr>
                        <a:t>Grootboekrekeningen definiëren op</a:t>
                      </a:r>
                      <a:endParaRPr lang="nl-NL" sz="1200" dirty="0">
                        <a:latin typeface="+mn-lt"/>
                      </a:endParaRPr>
                    </a:p>
                  </a:txBody>
                  <a:tcPr marL="68580" marR="68580" marT="0" marB="0"/>
                </a:tc>
                <a:tc>
                  <a:txBody>
                    <a:bodyPr/>
                    <a:lstStyle/>
                    <a:p>
                      <a:pPr marL="0" marR="0">
                        <a:spcBef>
                          <a:spcPts val="300"/>
                        </a:spcBef>
                        <a:spcAft>
                          <a:spcPts val="300"/>
                        </a:spcAft>
                      </a:pPr>
                      <a:r>
                        <a:rPr lang="nl-NL" sz="1200" dirty="0">
                          <a:latin typeface="+mn-lt"/>
                        </a:rPr>
                        <a:t>Hiermee kiest u de standaard </a:t>
                      </a:r>
                      <a:r>
                        <a:rPr lang="nl-NL" sz="1200" dirty="0" err="1">
                          <a:latin typeface="+mn-lt"/>
                        </a:rPr>
                        <a:t>grootboekrekeningmethode</a:t>
                      </a:r>
                      <a:r>
                        <a:rPr lang="nl-NL" sz="1200" dirty="0">
                          <a:latin typeface="+mn-lt"/>
                        </a:rPr>
                        <a:t> voor dit artikel. Beschikbare opties zijn:</a:t>
                      </a:r>
                    </a:p>
                    <a:p>
                      <a:pPr marL="356870" marR="0" indent="-210820">
                        <a:spcBef>
                          <a:spcPts val="300"/>
                        </a:spcBef>
                        <a:spcAft>
                          <a:spcPts val="300"/>
                        </a:spcAft>
                        <a:tabLst>
                          <a:tab pos="356870" algn="l"/>
                        </a:tabLst>
                      </a:pPr>
                      <a:r>
                        <a:rPr lang="nl-NL" sz="1200" dirty="0">
                          <a:latin typeface="+mn-lt"/>
                        </a:rPr>
                        <a:t>·  </a:t>
                      </a:r>
                      <a:r>
                        <a:rPr lang="nl-NL" sz="1200" i="1" dirty="0">
                          <a:solidFill>
                            <a:srgbClr val="0070C0"/>
                          </a:solidFill>
                          <a:latin typeface="+mn-lt"/>
                        </a:rPr>
                        <a:t>Magazijn</a:t>
                      </a:r>
                      <a:r>
                        <a:rPr lang="nl-NL" sz="1200" dirty="0">
                          <a:latin typeface="+mn-lt"/>
                        </a:rPr>
                        <a:t> – alle grootboekrekeningen die u hebt gedefinieerd op magazijnniveau.</a:t>
                      </a:r>
                    </a:p>
                    <a:p>
                      <a:pPr marL="356870" marR="0" indent="-210820">
                        <a:spcBef>
                          <a:spcPts val="300"/>
                        </a:spcBef>
                        <a:spcAft>
                          <a:spcPts val="300"/>
                        </a:spcAft>
                        <a:tabLst>
                          <a:tab pos="356870" algn="l"/>
                        </a:tabLst>
                      </a:pPr>
                      <a:r>
                        <a:rPr lang="nl-NL" sz="1200" dirty="0">
                          <a:latin typeface="+mn-lt"/>
                        </a:rPr>
                        <a:t>·  </a:t>
                      </a:r>
                      <a:r>
                        <a:rPr lang="nl-NL" sz="1200" i="1" dirty="0">
                          <a:solidFill>
                            <a:srgbClr val="0070C0"/>
                          </a:solidFill>
                          <a:latin typeface="+mn-lt"/>
                        </a:rPr>
                        <a:t>Artikelgroep</a:t>
                      </a:r>
                      <a:r>
                        <a:rPr lang="nl-NL" sz="1200" dirty="0">
                          <a:latin typeface="+mn-lt"/>
                        </a:rPr>
                        <a:t> – alle grootboekrekeningen die u hebt gedefinieerd op </a:t>
                      </a:r>
                      <a:r>
                        <a:rPr lang="nl-NL" sz="1200" dirty="0" err="1">
                          <a:latin typeface="+mn-lt"/>
                        </a:rPr>
                        <a:t>artikelgroepniveau</a:t>
                      </a:r>
                      <a:r>
                        <a:rPr lang="nl-NL" sz="1200" dirty="0">
                          <a:latin typeface="+mn-lt"/>
                        </a:rPr>
                        <a:t>.</a:t>
                      </a:r>
                    </a:p>
                    <a:p>
                      <a:pPr marL="356870" marR="0" indent="-210820">
                        <a:spcBef>
                          <a:spcPts val="300"/>
                        </a:spcBef>
                        <a:spcAft>
                          <a:spcPts val="300"/>
                        </a:spcAft>
                        <a:tabLst>
                          <a:tab pos="356870" algn="l"/>
                        </a:tabLst>
                      </a:pPr>
                      <a:r>
                        <a:rPr lang="nl-NL" sz="1200" dirty="0">
                          <a:latin typeface="+mn-lt"/>
                        </a:rPr>
                        <a:t>·  </a:t>
                      </a:r>
                      <a:r>
                        <a:rPr lang="nl-NL" sz="1200" i="1" dirty="0">
                          <a:solidFill>
                            <a:srgbClr val="0070C0"/>
                          </a:solidFill>
                          <a:latin typeface="+mn-lt"/>
                        </a:rPr>
                        <a:t>Artikelniveau</a:t>
                      </a:r>
                      <a:r>
                        <a:rPr lang="nl-NL" sz="1200" dirty="0">
                          <a:latin typeface="+mn-lt"/>
                        </a:rPr>
                        <a:t> – alle grootboekrekeningen die u hebt gedefinieerd op artikelniveau.</a:t>
                      </a:r>
                    </a:p>
                  </a:txBody>
                  <a:tcPr marL="68580" marR="68580" marT="0" marB="0"/>
                </a:tc>
                <a:extLst>
                  <a:ext uri="{0D108BD9-81ED-4DB2-BD59-A6C34878D82A}">
                    <a16:rowId xmlns:a16="http://schemas.microsoft.com/office/drawing/2014/main" val="10001"/>
                  </a:ext>
                </a:extLst>
              </a:tr>
              <a:tr h="548290">
                <a:tc>
                  <a:txBody>
                    <a:bodyPr/>
                    <a:lstStyle/>
                    <a:p>
                      <a:pPr marL="0" marR="0">
                        <a:spcBef>
                          <a:spcPts val="300"/>
                        </a:spcBef>
                        <a:spcAft>
                          <a:spcPts val="300"/>
                        </a:spcAft>
                      </a:pPr>
                      <a:r>
                        <a:rPr lang="nl-NL" sz="1200" i="1">
                          <a:latin typeface="+mn-lt"/>
                        </a:rPr>
                        <a:t>Voorraad-HE</a:t>
                      </a:r>
                      <a:endParaRPr lang="nl-NL" sz="1200">
                        <a:latin typeface="+mn-lt"/>
                      </a:endParaRPr>
                    </a:p>
                  </a:txBody>
                  <a:tcPr marL="68580" marR="68580" marT="0" marB="0"/>
                </a:tc>
                <a:tc>
                  <a:txBody>
                    <a:bodyPr/>
                    <a:lstStyle/>
                    <a:p>
                      <a:pPr marL="0" marR="0">
                        <a:spcBef>
                          <a:spcPts val="300"/>
                        </a:spcBef>
                        <a:spcAft>
                          <a:spcPts val="300"/>
                        </a:spcAft>
                      </a:pPr>
                      <a:r>
                        <a:rPr lang="nl-NL" sz="1200" dirty="0">
                          <a:latin typeface="+mn-lt"/>
                        </a:rPr>
                        <a:t>Voer het soort eenheid in waarmee u de voorraad kunt beheren. Bijvoorbeeld doos of kist.</a:t>
                      </a:r>
                    </a:p>
                  </a:txBody>
                  <a:tcPr marL="68580" marR="68580" marT="0" marB="0"/>
                </a:tc>
                <a:extLst>
                  <a:ext uri="{0D108BD9-81ED-4DB2-BD59-A6C34878D82A}">
                    <a16:rowId xmlns:a16="http://schemas.microsoft.com/office/drawing/2014/main" val="10002"/>
                  </a:ext>
                </a:extLst>
              </a:tr>
              <a:tr h="1869961">
                <a:tc>
                  <a:txBody>
                    <a:bodyPr/>
                    <a:lstStyle/>
                    <a:p>
                      <a:pPr marL="0" marR="0">
                        <a:spcBef>
                          <a:spcPts val="300"/>
                        </a:spcBef>
                        <a:spcAft>
                          <a:spcPts val="300"/>
                        </a:spcAft>
                      </a:pPr>
                      <a:r>
                        <a:rPr lang="nl-NL" sz="1200" i="1" dirty="0">
                          <a:latin typeface="+mn-lt"/>
                        </a:rPr>
                        <a:t>Calculatiemethode (alleen continue voorraad) - Waarderingsmethode</a:t>
                      </a:r>
                      <a:endParaRPr lang="nl-NL" sz="1200" dirty="0">
                        <a:latin typeface="+mn-lt"/>
                      </a:endParaRPr>
                    </a:p>
                  </a:txBody>
                  <a:tcPr marL="68580" marR="68580" marT="0" marB="0"/>
                </a:tc>
                <a:tc>
                  <a:txBody>
                    <a:bodyPr/>
                    <a:lstStyle/>
                    <a:p>
                      <a:pPr marL="0" marR="0">
                        <a:spcBef>
                          <a:spcPts val="300"/>
                        </a:spcBef>
                        <a:spcAft>
                          <a:spcPts val="300"/>
                        </a:spcAft>
                      </a:pPr>
                      <a:r>
                        <a:rPr lang="nl-NL" sz="1200" dirty="0">
                          <a:latin typeface="+mn-lt"/>
                        </a:rPr>
                        <a:t>Selecteer een van de volgende opties.</a:t>
                      </a:r>
                    </a:p>
                    <a:p>
                      <a:pPr marL="356870" marR="0" indent="-210820">
                        <a:spcBef>
                          <a:spcPts val="300"/>
                        </a:spcBef>
                        <a:spcAft>
                          <a:spcPts val="300"/>
                        </a:spcAft>
                        <a:tabLst>
                          <a:tab pos="356870" algn="l"/>
                        </a:tabLst>
                      </a:pPr>
                      <a:r>
                        <a:rPr lang="nl-NL" sz="1200" dirty="0">
                          <a:latin typeface="+mn-lt"/>
                        </a:rPr>
                        <a:t>·   </a:t>
                      </a:r>
                      <a:r>
                        <a:rPr lang="nl-NL" sz="1200" i="1" dirty="0">
                          <a:solidFill>
                            <a:srgbClr val="0070C0"/>
                          </a:solidFill>
                          <a:latin typeface="+mn-lt"/>
                        </a:rPr>
                        <a:t>Voortschrijdend gemiddelde</a:t>
                      </a:r>
                      <a:r>
                        <a:rPr lang="nl-NL" sz="1200" dirty="0">
                          <a:solidFill>
                            <a:srgbClr val="0070C0"/>
                          </a:solidFill>
                          <a:latin typeface="+mn-lt"/>
                        </a:rPr>
                        <a:t> </a:t>
                      </a:r>
                      <a:r>
                        <a:rPr lang="nl-NL" sz="1200" dirty="0">
                          <a:latin typeface="+mn-lt"/>
                        </a:rPr>
                        <a:t>– de methode die is gebaseerd op de berekening van de gemiddelde kosten voor het artikel bij elke verkoop- en inkooptransactie.</a:t>
                      </a:r>
                    </a:p>
                    <a:p>
                      <a:pPr marL="356870" marR="0" indent="-210820">
                        <a:spcBef>
                          <a:spcPts val="300"/>
                        </a:spcBef>
                        <a:spcAft>
                          <a:spcPts val="300"/>
                        </a:spcAft>
                        <a:tabLst>
                          <a:tab pos="356870" algn="l"/>
                        </a:tabLst>
                      </a:pPr>
                      <a:r>
                        <a:rPr lang="nl-NL" sz="1200" dirty="0">
                          <a:latin typeface="+mn-lt"/>
                        </a:rPr>
                        <a:t>·   </a:t>
                      </a:r>
                      <a:r>
                        <a:rPr lang="nl-NL" sz="1200" i="1" dirty="0">
                          <a:solidFill>
                            <a:srgbClr val="0070C0"/>
                          </a:solidFill>
                          <a:latin typeface="+mn-lt"/>
                        </a:rPr>
                        <a:t>Standaard</a:t>
                      </a:r>
                      <a:r>
                        <a:rPr lang="nl-NL" sz="1200" dirty="0">
                          <a:latin typeface="+mn-lt"/>
                        </a:rPr>
                        <a:t> – met het standaard </a:t>
                      </a:r>
                      <a:r>
                        <a:rPr lang="nl-NL" sz="1200" dirty="0" err="1">
                          <a:latin typeface="+mn-lt"/>
                        </a:rPr>
                        <a:t>prijsbepalingssysteem</a:t>
                      </a:r>
                      <a:r>
                        <a:rPr lang="nl-NL" sz="1200" dirty="0">
                          <a:latin typeface="+mn-lt"/>
                        </a:rPr>
                        <a:t> kunt u een vaste prijs selecteren die vervolgens wordt gebruikt voor alle transacties.</a:t>
                      </a:r>
                    </a:p>
                    <a:p>
                      <a:pPr marL="356870" marR="0" indent="-210820">
                        <a:spcBef>
                          <a:spcPts val="300"/>
                        </a:spcBef>
                        <a:spcAft>
                          <a:spcPts val="300"/>
                        </a:spcAft>
                        <a:tabLst>
                          <a:tab pos="356870" algn="l"/>
                        </a:tabLst>
                      </a:pPr>
                      <a:r>
                        <a:rPr lang="nl-NL" sz="1200" dirty="0">
                          <a:latin typeface="+mn-lt"/>
                        </a:rPr>
                        <a:t>·   </a:t>
                      </a:r>
                      <a:r>
                        <a:rPr lang="nl-NL" sz="1200" i="1" dirty="0">
                          <a:solidFill>
                            <a:srgbClr val="0070C0"/>
                          </a:solidFill>
                          <a:latin typeface="+mn-lt"/>
                        </a:rPr>
                        <a:t>FIFO</a:t>
                      </a:r>
                      <a:r>
                        <a:rPr lang="nl-NL" sz="1200" dirty="0">
                          <a:latin typeface="+mn-lt"/>
                        </a:rPr>
                        <a:t> – een extra systeem voor continu voorraadbeheer waarin goederen die het eerst worden gekocht, het eerst worden verkocht, ongeacht de werkelijke stroom van de goederen.</a:t>
                      </a: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ijdelijke aanduiding voor inhoud 3"/>
          <p:cNvGraphicFramePr>
            <a:graphicFrameLocks noGrp="1"/>
          </p:cNvGraphicFramePr>
          <p:nvPr>
            <p:ph idx="1"/>
          </p:nvPr>
        </p:nvGraphicFramePr>
        <p:xfrm>
          <a:off x="428625" y="1607333"/>
          <a:ext cx="8229658" cy="4250559"/>
        </p:xfrm>
        <a:graphic>
          <a:graphicData uri="http://schemas.openxmlformats.org/drawingml/2006/table">
            <a:tbl>
              <a:tblPr firstRow="1" bandRow="1">
                <a:tableStyleId>{5C22544A-7EE6-4342-B048-85BDC9FD1C3A}</a:tableStyleId>
              </a:tblPr>
              <a:tblGrid>
                <a:gridCol w="2943942">
                  <a:extLst>
                    <a:ext uri="{9D8B030D-6E8A-4147-A177-3AD203B41FA5}">
                      <a16:colId xmlns:a16="http://schemas.microsoft.com/office/drawing/2014/main" val="20000"/>
                    </a:ext>
                  </a:extLst>
                </a:gridCol>
                <a:gridCol w="5285716">
                  <a:extLst>
                    <a:ext uri="{9D8B030D-6E8A-4147-A177-3AD203B41FA5}">
                      <a16:colId xmlns:a16="http://schemas.microsoft.com/office/drawing/2014/main" val="20001"/>
                    </a:ext>
                  </a:extLst>
                </a:gridCol>
              </a:tblGrid>
              <a:tr h="4710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400" dirty="0"/>
                        <a:t>Veld</a:t>
                      </a:r>
                      <a:endParaRPr lang="nl-NL" sz="1400" dirty="0">
                        <a:solidFill>
                          <a:schemeClr val="bg1"/>
                        </a:solidFill>
                        <a:latin typeface="+mn-lt"/>
                      </a:endParaRPr>
                    </a:p>
                  </a:txBody>
                  <a:tcPr marL="92403" marR="92403"/>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NL" sz="1400" dirty="0"/>
                        <a:t>Activiteit / omschrijving</a:t>
                      </a:r>
                      <a:endParaRPr lang="nl-NL" sz="1400" dirty="0">
                        <a:solidFill>
                          <a:schemeClr val="bg1"/>
                        </a:solidFill>
                        <a:latin typeface="+mn-lt"/>
                      </a:endParaRPr>
                    </a:p>
                  </a:txBody>
                  <a:tcPr marL="92403" marR="92403"/>
                </a:tc>
                <a:extLst>
                  <a:ext uri="{0D108BD9-81ED-4DB2-BD59-A6C34878D82A}">
                    <a16:rowId xmlns:a16="http://schemas.microsoft.com/office/drawing/2014/main" val="10000"/>
                  </a:ext>
                </a:extLst>
              </a:tr>
              <a:tr h="1104041">
                <a:tc>
                  <a:txBody>
                    <a:bodyPr/>
                    <a:lstStyle/>
                    <a:p>
                      <a:pPr marL="0" marR="0">
                        <a:spcBef>
                          <a:spcPts val="300"/>
                        </a:spcBef>
                        <a:spcAft>
                          <a:spcPts val="300"/>
                        </a:spcAft>
                      </a:pPr>
                      <a:r>
                        <a:rPr kumimoji="0" lang="nl-NL" sz="1400" kern="1200" dirty="0"/>
                        <a:t>Voorraadbeheer op magazijn</a:t>
                      </a:r>
                      <a:endParaRPr kumimoji="0" lang="nl-NL" sz="1400" b="0" i="1" kern="1200" dirty="0">
                        <a:solidFill>
                          <a:schemeClr val="tx1"/>
                        </a:solidFill>
                        <a:latin typeface="+mn-lt"/>
                        <a:ea typeface="+mn-ea"/>
                        <a:cs typeface="+mn-cs"/>
                      </a:endParaRPr>
                    </a:p>
                  </a:txBody>
                  <a:tcPr marL="69302" marR="69302" marT="0" marB="0"/>
                </a:tc>
                <a:tc>
                  <a:txBody>
                    <a:bodyPr/>
                    <a:lstStyle/>
                    <a:p>
                      <a:pPr marL="0" marR="0">
                        <a:spcBef>
                          <a:spcPts val="300"/>
                        </a:spcBef>
                        <a:spcAft>
                          <a:spcPts val="300"/>
                        </a:spcAft>
                      </a:pPr>
                      <a:r>
                        <a:rPr kumimoji="0" lang="nl-NL" sz="1400" kern="1200" dirty="0"/>
                        <a:t>Selecteer deze optie om de waarderingsmethode te definiëren voor minimale en maximale voorraadhoeveelheden. Als deze optie is ingeschakeld, geeft het systeem het totaal van de velden Minimale magazijnvoorraad, Vereiste </a:t>
                      </a:r>
                      <a:r>
                        <a:rPr kumimoji="0" lang="nl-NL" sz="1400" kern="1200" dirty="0" err="1"/>
                        <a:t>mag.voorraad</a:t>
                      </a:r>
                      <a:r>
                        <a:rPr kumimoji="0" lang="nl-NL" sz="1400" kern="1200" dirty="0"/>
                        <a:t> en Maximale magazijnvoorraad weer in de magazijntabel. </a:t>
                      </a:r>
                      <a:endParaRPr kumimoji="0" lang="nl-NL" sz="1400" b="0" kern="1200" dirty="0">
                        <a:solidFill>
                          <a:schemeClr val="tx1"/>
                        </a:solidFill>
                        <a:latin typeface="+mn-lt"/>
                        <a:ea typeface="+mn-ea"/>
                        <a:cs typeface="+mn-cs"/>
                      </a:endParaRPr>
                    </a:p>
                  </a:txBody>
                  <a:tcPr marL="69302" marR="69302" marT="0" marB="0"/>
                </a:tc>
                <a:extLst>
                  <a:ext uri="{0D108BD9-81ED-4DB2-BD59-A6C34878D82A}">
                    <a16:rowId xmlns:a16="http://schemas.microsoft.com/office/drawing/2014/main" val="10001"/>
                  </a:ext>
                </a:extLst>
              </a:tr>
              <a:tr h="2392090">
                <a:tc>
                  <a:txBody>
                    <a:bodyPr/>
                    <a:lstStyle/>
                    <a:p>
                      <a:pPr marL="0" marR="0">
                        <a:spcBef>
                          <a:spcPts val="300"/>
                        </a:spcBef>
                        <a:spcAft>
                          <a:spcPts val="300"/>
                        </a:spcAft>
                      </a:pPr>
                      <a:r>
                        <a:rPr kumimoji="0" lang="nl-NL" sz="1400" kern="1200" dirty="0"/>
                        <a:t>Voorraadniveau:</a:t>
                      </a:r>
                    </a:p>
                    <a:p>
                      <a:pPr marL="0" marR="0">
                        <a:spcBef>
                          <a:spcPts val="300"/>
                        </a:spcBef>
                        <a:spcAft>
                          <a:spcPts val="300"/>
                        </a:spcAft>
                      </a:pPr>
                      <a:r>
                        <a:rPr kumimoji="0" lang="nl-NL" sz="1400" kern="1200" dirty="0"/>
                        <a:t>Vereist (</a:t>
                      </a:r>
                      <a:r>
                        <a:rPr kumimoji="0" lang="nl-NL" sz="1400" kern="1200" dirty="0" err="1"/>
                        <a:t>inkoophoevh.eenh</a:t>
                      </a:r>
                      <a:r>
                        <a:rPr kumimoji="0" lang="nl-NL" sz="1400" kern="1200" dirty="0"/>
                        <a:t>.)</a:t>
                      </a:r>
                    </a:p>
                    <a:p>
                      <a:pPr marL="0" marR="0">
                        <a:spcBef>
                          <a:spcPts val="300"/>
                        </a:spcBef>
                        <a:spcAft>
                          <a:spcPts val="300"/>
                        </a:spcAft>
                      </a:pPr>
                      <a:r>
                        <a:rPr kumimoji="0" lang="nl-NL" sz="1400" kern="1200" dirty="0"/>
                        <a:t>Minimum</a:t>
                      </a:r>
                    </a:p>
                    <a:p>
                      <a:pPr marL="0" marR="0">
                        <a:spcBef>
                          <a:spcPts val="300"/>
                        </a:spcBef>
                        <a:spcAft>
                          <a:spcPts val="300"/>
                        </a:spcAft>
                      </a:pPr>
                      <a:r>
                        <a:rPr kumimoji="0" lang="nl-NL" sz="1400" kern="1200" dirty="0"/>
                        <a:t>Maximum</a:t>
                      </a:r>
                      <a:endParaRPr kumimoji="0" lang="nl-NL" sz="1400" b="0" i="1" kern="1200" dirty="0">
                        <a:solidFill>
                          <a:schemeClr val="tx1"/>
                        </a:solidFill>
                        <a:latin typeface="+mn-lt"/>
                        <a:ea typeface="+mn-ea"/>
                        <a:cs typeface="+mn-cs"/>
                      </a:endParaRPr>
                    </a:p>
                  </a:txBody>
                  <a:tcPr marL="69302" marR="69302" marT="0" marB="0"/>
                </a:tc>
                <a:tc>
                  <a:txBody>
                    <a:bodyPr/>
                    <a:lstStyle/>
                    <a:p>
                      <a:pPr marL="0" marR="0">
                        <a:spcBef>
                          <a:spcPts val="300"/>
                        </a:spcBef>
                        <a:spcAft>
                          <a:spcPts val="300"/>
                        </a:spcAft>
                      </a:pPr>
                      <a:r>
                        <a:rPr kumimoji="0" lang="nl-NL" sz="1400" kern="1200" dirty="0"/>
                        <a:t>Hier geeft u de minimale, maximale en vereiste artikelniveaus in dit magazijn op.</a:t>
                      </a:r>
                    </a:p>
                    <a:p>
                      <a:pPr marL="0" marR="0">
                        <a:spcBef>
                          <a:spcPts val="300"/>
                        </a:spcBef>
                        <a:spcAft>
                          <a:spcPts val="300"/>
                        </a:spcAft>
                      </a:pPr>
                      <a:r>
                        <a:rPr kumimoji="0" lang="nl-NL" sz="1400" kern="1200" dirty="0"/>
                        <a:t>In het veld Vereist (</a:t>
                      </a:r>
                      <a:r>
                        <a:rPr kumimoji="0" lang="nl-NL" sz="1400" kern="1200" dirty="0" err="1"/>
                        <a:t>inkoophoevh.eenh</a:t>
                      </a:r>
                      <a:r>
                        <a:rPr kumimoji="0" lang="nl-NL" sz="1400" kern="1200" dirty="0"/>
                        <a:t>.) wordt de hoeveelheid weergegeven die is vereist om de voorraad op het minimumniveau te houden.</a:t>
                      </a:r>
                    </a:p>
                    <a:p>
                      <a:pPr marL="0" marR="0">
                        <a:spcBef>
                          <a:spcPts val="300"/>
                        </a:spcBef>
                        <a:spcAft>
                          <a:spcPts val="300"/>
                        </a:spcAft>
                      </a:pPr>
                      <a:r>
                        <a:rPr kumimoji="0" lang="nl-NL" sz="1400" kern="1200" dirty="0"/>
                        <a:t>Als u de optie om voorraad vrij te geven onder het minimumniveau selecteert in Documentinstellingen, waarschuwt het systeem u wanneer de hoeveelheid onder het minimum zakt. U kunt geen voorraaddocumenten invoeren als de voorraad de maximale hoeveelheid heeft bereikt. </a:t>
                      </a:r>
                      <a:endParaRPr kumimoji="0" lang="nl-NL" sz="1400" b="0" kern="1200" dirty="0">
                        <a:solidFill>
                          <a:schemeClr val="tx1"/>
                        </a:solidFill>
                        <a:latin typeface="+mn-lt"/>
                        <a:ea typeface="+mn-ea"/>
                        <a:cs typeface="+mn-cs"/>
                      </a:endParaRPr>
                    </a:p>
                  </a:txBody>
                  <a:tcPr marL="69302" marR="69302" marT="0" marB="0"/>
                </a:tc>
                <a:extLst>
                  <a:ext uri="{0D108BD9-81ED-4DB2-BD59-A6C34878D82A}">
                    <a16:rowId xmlns:a16="http://schemas.microsoft.com/office/drawing/2014/main" val="10002"/>
                  </a:ext>
                </a:extLst>
              </a:tr>
            </a:tbl>
          </a:graphicData>
        </a:graphic>
      </p:graphicFrame>
      <p:sp>
        <p:nvSpPr>
          <p:cNvPr id="58370" name="Titel 1"/>
          <p:cNvSpPr>
            <a:spLocks noGrp="1"/>
          </p:cNvSpPr>
          <p:nvPr>
            <p:ph type="title"/>
          </p:nvPr>
        </p:nvSpPr>
        <p:spPr/>
        <p:txBody>
          <a:bodyPr/>
          <a:lstStyle/>
          <a:p>
            <a:r>
              <a:rPr lang="nl-BE" dirty="0" err="1"/>
              <a:t>Artikelstamgegevens</a:t>
            </a:r>
            <a:r>
              <a:rPr lang="nl-BE" dirty="0"/>
              <a:t>: </a:t>
            </a:r>
            <a:br>
              <a:rPr lang="nl-BE" dirty="0"/>
            </a:br>
            <a:r>
              <a:rPr lang="nl-BE" dirty="0"/>
              <a:t>Tab Voorraadgegevens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a:defRPr/>
            </a:pPr>
            <a:r>
              <a:rPr lang="nl-BE" dirty="0"/>
              <a:t>Deel 1</a:t>
            </a:r>
            <a:endParaRPr lang="nl-NL" dirty="0"/>
          </a:p>
        </p:txBody>
      </p:sp>
      <p:sp>
        <p:nvSpPr>
          <p:cNvPr id="10243" name="Ondertitel 3"/>
          <p:cNvSpPr>
            <a:spLocks noGrp="1"/>
          </p:cNvSpPr>
          <p:nvPr>
            <p:ph type="subTitle" idx="1"/>
          </p:nvPr>
        </p:nvSpPr>
        <p:spPr/>
        <p:txBody>
          <a:bodyPr/>
          <a:lstStyle/>
          <a:p>
            <a:pPr marL="63500"/>
            <a:r>
              <a:rPr lang="nl-BE" dirty="0" err="1"/>
              <a:t>Master</a:t>
            </a:r>
            <a:r>
              <a:rPr lang="nl-BE" dirty="0"/>
              <a:t> Data of stamgegevens Zakenpartners</a:t>
            </a:r>
            <a:endParaRPr lang="nl-NL"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jdelijke aanduiding voor inhoud 2"/>
          <p:cNvSpPr>
            <a:spLocks noGrp="1"/>
          </p:cNvSpPr>
          <p:nvPr>
            <p:ph idx="1"/>
          </p:nvPr>
        </p:nvSpPr>
        <p:spPr/>
        <p:txBody>
          <a:bodyPr/>
          <a:lstStyle/>
          <a:p>
            <a:r>
              <a:rPr lang="nl-BE" dirty="0"/>
              <a:t>Creëren inkooporders A00003 gebeurt via  MRP-run  (Hoofdstuk 7)</a:t>
            </a:r>
          </a:p>
        </p:txBody>
      </p:sp>
      <p:sp>
        <p:nvSpPr>
          <p:cNvPr id="59394" name="Titel 1"/>
          <p:cNvSpPr>
            <a:spLocks noGrp="1"/>
          </p:cNvSpPr>
          <p:nvPr>
            <p:ph type="title"/>
          </p:nvPr>
        </p:nvSpPr>
        <p:spPr/>
        <p:txBody>
          <a:bodyPr/>
          <a:lstStyle/>
          <a:p>
            <a:r>
              <a:rPr lang="nl-BE" dirty="0" err="1"/>
              <a:t>Artikelstamgegevens</a:t>
            </a:r>
            <a:r>
              <a:rPr lang="nl-BE" dirty="0"/>
              <a:t>: </a:t>
            </a:r>
            <a:br>
              <a:rPr lang="nl-BE" dirty="0"/>
            </a:br>
            <a:r>
              <a:rPr lang="nl-BE" dirty="0"/>
              <a:t>Tab Planningsgegevens</a:t>
            </a: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492896"/>
            <a:ext cx="7006977" cy="4019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ijdelijke aanduiding voor inhoud 3"/>
          <p:cNvGraphicFramePr>
            <a:graphicFrameLocks noGrp="1"/>
          </p:cNvGraphicFramePr>
          <p:nvPr>
            <p:ph idx="1"/>
          </p:nvPr>
        </p:nvGraphicFramePr>
        <p:xfrm>
          <a:off x="428596" y="1714488"/>
          <a:ext cx="8229657" cy="393037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6172257">
                  <a:extLst>
                    <a:ext uri="{9D8B030D-6E8A-4147-A177-3AD203B41FA5}">
                      <a16:colId xmlns:a16="http://schemas.microsoft.com/office/drawing/2014/main" val="20001"/>
                    </a:ext>
                  </a:extLst>
                </a:gridCol>
              </a:tblGrid>
              <a:tr h="357190">
                <a:tc>
                  <a:txBody>
                    <a:bodyPr/>
                    <a:lstStyle/>
                    <a:p>
                      <a:pPr marL="0" marR="0">
                        <a:spcBef>
                          <a:spcPts val="300"/>
                        </a:spcBef>
                        <a:spcAft>
                          <a:spcPts val="300"/>
                        </a:spcAft>
                      </a:pPr>
                      <a:r>
                        <a:rPr lang="nl-NL" sz="1400" dirty="0"/>
                        <a:t>Veld</a:t>
                      </a:r>
                      <a:endParaRPr lang="nl-NL" sz="1400" b="1" dirty="0">
                        <a:solidFill>
                          <a:schemeClr val="bg1"/>
                        </a:solidFill>
                        <a:latin typeface="+mj-lt"/>
                      </a:endParaRPr>
                    </a:p>
                  </a:txBody>
                  <a:tcPr marL="35157" marR="35157" marT="0" marB="0"/>
                </a:tc>
                <a:tc>
                  <a:txBody>
                    <a:bodyPr/>
                    <a:lstStyle/>
                    <a:p>
                      <a:pPr marL="0" marR="0">
                        <a:spcBef>
                          <a:spcPts val="300"/>
                        </a:spcBef>
                        <a:spcAft>
                          <a:spcPts val="300"/>
                        </a:spcAft>
                      </a:pPr>
                      <a:r>
                        <a:rPr lang="nl-NL" sz="1400" dirty="0"/>
                        <a:t>Activiteit/omschrijving</a:t>
                      </a:r>
                      <a:endParaRPr lang="nl-NL" sz="1400" b="1" dirty="0">
                        <a:solidFill>
                          <a:schemeClr val="bg1"/>
                        </a:solidFill>
                        <a:latin typeface="+mj-lt"/>
                      </a:endParaRPr>
                    </a:p>
                  </a:txBody>
                  <a:tcPr marL="35157" marR="35157" marT="0" marB="0"/>
                </a:tc>
                <a:extLst>
                  <a:ext uri="{0D108BD9-81ED-4DB2-BD59-A6C34878D82A}">
                    <a16:rowId xmlns:a16="http://schemas.microsoft.com/office/drawing/2014/main" val="10000"/>
                  </a:ext>
                </a:extLst>
              </a:tr>
              <a:tr h="1517373">
                <a:tc>
                  <a:txBody>
                    <a:bodyPr/>
                    <a:lstStyle/>
                    <a:p>
                      <a:pPr marL="0" marR="0">
                        <a:spcBef>
                          <a:spcPts val="300"/>
                        </a:spcBef>
                        <a:spcAft>
                          <a:spcPts val="300"/>
                        </a:spcAft>
                      </a:pPr>
                      <a:r>
                        <a:rPr lang="nl-NL" sz="1400" dirty="0"/>
                        <a:t>Planningsmethode</a:t>
                      </a:r>
                      <a:endParaRPr lang="nl-NL" sz="1400" dirty="0">
                        <a:latin typeface="+mj-lt"/>
                      </a:endParaRPr>
                    </a:p>
                  </a:txBody>
                  <a:tcPr marL="35157" marR="35157" marT="0" marB="0"/>
                </a:tc>
                <a:tc>
                  <a:txBody>
                    <a:bodyPr/>
                    <a:lstStyle/>
                    <a:p>
                      <a:pPr marL="0" marR="0">
                        <a:spcBef>
                          <a:spcPts val="300"/>
                        </a:spcBef>
                        <a:spcAft>
                          <a:spcPts val="300"/>
                        </a:spcAft>
                      </a:pPr>
                      <a:r>
                        <a:rPr lang="nl-NL" sz="1400" dirty="0"/>
                        <a:t>Selecteer een van de volgende opties:</a:t>
                      </a:r>
                    </a:p>
                    <a:p>
                      <a:pPr marL="356870" marR="0" indent="-210820">
                        <a:spcBef>
                          <a:spcPts val="300"/>
                        </a:spcBef>
                        <a:spcAft>
                          <a:spcPts val="300"/>
                        </a:spcAft>
                        <a:tabLst>
                          <a:tab pos="356870" algn="l"/>
                        </a:tabLst>
                      </a:pPr>
                      <a:r>
                        <a:rPr lang="nl-NL" sz="1400" dirty="0"/>
                        <a:t>·   </a:t>
                      </a:r>
                      <a:r>
                        <a:rPr lang="nl-NL" sz="1400" dirty="0">
                          <a:solidFill>
                            <a:srgbClr val="0070C0"/>
                          </a:solidFill>
                        </a:rPr>
                        <a:t>MRP</a:t>
                      </a:r>
                      <a:r>
                        <a:rPr lang="nl-NL" sz="1400" dirty="0"/>
                        <a:t> – om de verwerving van artikelen te plannen via </a:t>
                      </a:r>
                      <a:r>
                        <a:rPr lang="nl-NL" sz="1400" dirty="0" err="1"/>
                        <a:t>MRP-systeem</a:t>
                      </a:r>
                      <a:r>
                        <a:rPr lang="nl-NL" sz="1400" dirty="0"/>
                        <a:t>.</a:t>
                      </a:r>
                    </a:p>
                    <a:p>
                      <a:pPr marL="356870" marR="0" indent="-210820">
                        <a:spcBef>
                          <a:spcPts val="300"/>
                        </a:spcBef>
                        <a:spcAft>
                          <a:spcPts val="300"/>
                        </a:spcAft>
                        <a:tabLst>
                          <a:tab pos="356870" algn="l"/>
                        </a:tabLst>
                      </a:pPr>
                      <a:r>
                        <a:rPr lang="nl-NL" sz="1400" dirty="0"/>
                        <a:t>·   </a:t>
                      </a:r>
                      <a:r>
                        <a:rPr lang="nl-NL" sz="1400" dirty="0">
                          <a:solidFill>
                            <a:srgbClr val="0070C0"/>
                          </a:solidFill>
                        </a:rPr>
                        <a:t>Geen</a:t>
                      </a:r>
                      <a:r>
                        <a:rPr lang="nl-NL" sz="1400" dirty="0"/>
                        <a:t> – de verwerving van artikelen wordt niet gepland door MRP en er worden geen aanbevelingen voor productieorders en bestellingen gedaan voor het artikel.</a:t>
                      </a:r>
                      <a:endParaRPr lang="nl-NL" sz="1400" dirty="0">
                        <a:latin typeface="+mj-lt"/>
                      </a:endParaRPr>
                    </a:p>
                  </a:txBody>
                  <a:tcPr marL="35157" marR="35157" marT="0" marB="0"/>
                </a:tc>
                <a:extLst>
                  <a:ext uri="{0D108BD9-81ED-4DB2-BD59-A6C34878D82A}">
                    <a16:rowId xmlns:a16="http://schemas.microsoft.com/office/drawing/2014/main" val="10001"/>
                  </a:ext>
                </a:extLst>
              </a:tr>
              <a:tr h="2055807">
                <a:tc>
                  <a:txBody>
                    <a:bodyPr/>
                    <a:lstStyle/>
                    <a:p>
                      <a:pPr marL="0" marR="0">
                        <a:spcBef>
                          <a:spcPts val="300"/>
                        </a:spcBef>
                        <a:spcAft>
                          <a:spcPts val="300"/>
                        </a:spcAft>
                      </a:pPr>
                      <a:r>
                        <a:rPr lang="nl-NL" sz="1400" dirty="0"/>
                        <a:t>Verwervingsmethode</a:t>
                      </a:r>
                      <a:endParaRPr lang="nl-NL" sz="1400" dirty="0">
                        <a:latin typeface="+mj-lt"/>
                      </a:endParaRPr>
                    </a:p>
                  </a:txBody>
                  <a:tcPr marL="35157" marR="35157" marT="0" marB="0"/>
                </a:tc>
                <a:tc>
                  <a:txBody>
                    <a:bodyPr/>
                    <a:lstStyle/>
                    <a:p>
                      <a:pPr marL="0" marR="0">
                        <a:spcBef>
                          <a:spcPts val="300"/>
                        </a:spcBef>
                        <a:spcAft>
                          <a:spcPts val="300"/>
                        </a:spcAft>
                      </a:pPr>
                      <a:r>
                        <a:rPr lang="nl-NL" sz="1400" dirty="0"/>
                        <a:t>Selecteer een van de volgende methoden voor de MRP:</a:t>
                      </a:r>
                    </a:p>
                    <a:p>
                      <a:pPr marL="356870" marR="0" indent="-210820">
                        <a:spcBef>
                          <a:spcPts val="300"/>
                        </a:spcBef>
                        <a:spcAft>
                          <a:spcPts val="300"/>
                        </a:spcAft>
                        <a:tabLst>
                          <a:tab pos="356870" algn="l"/>
                        </a:tabLst>
                      </a:pPr>
                      <a:r>
                        <a:rPr lang="nl-NL" sz="1400" dirty="0"/>
                        <a:t>·  </a:t>
                      </a:r>
                      <a:r>
                        <a:rPr lang="nl-NL" sz="1400" dirty="0">
                          <a:solidFill>
                            <a:srgbClr val="0070C0"/>
                          </a:solidFill>
                        </a:rPr>
                        <a:t>Creëren</a:t>
                      </a:r>
                      <a:r>
                        <a:rPr lang="nl-NL" sz="1400" dirty="0"/>
                        <a:t> – MRP genereert aanbevelingen voor productieorders voor het artikel.</a:t>
                      </a:r>
                    </a:p>
                    <a:p>
                      <a:pPr marL="356870" marR="0" indent="-210820">
                        <a:spcBef>
                          <a:spcPts val="300"/>
                        </a:spcBef>
                        <a:spcAft>
                          <a:spcPts val="300"/>
                        </a:spcAft>
                        <a:tabLst>
                          <a:tab pos="356870" algn="l"/>
                        </a:tabLst>
                      </a:pPr>
                      <a:r>
                        <a:rPr lang="nl-NL" sz="1400" dirty="0"/>
                        <a:t>·  </a:t>
                      </a:r>
                      <a:r>
                        <a:rPr lang="nl-NL" sz="1400" dirty="0">
                          <a:solidFill>
                            <a:srgbClr val="0070C0"/>
                          </a:solidFill>
                        </a:rPr>
                        <a:t>Kopen</a:t>
                      </a:r>
                      <a:r>
                        <a:rPr lang="nl-NL" sz="1400" dirty="0"/>
                        <a:t> – MRP genereert aanbevelingen voor bestellingen voor het artikel.</a:t>
                      </a:r>
                    </a:p>
                  </a:txBody>
                  <a:tcPr marL="35157" marR="35157" marT="0" marB="0"/>
                </a:tc>
                <a:extLst>
                  <a:ext uri="{0D108BD9-81ED-4DB2-BD59-A6C34878D82A}">
                    <a16:rowId xmlns:a16="http://schemas.microsoft.com/office/drawing/2014/main" val="10002"/>
                  </a:ext>
                </a:extLst>
              </a:tr>
            </a:tbl>
          </a:graphicData>
        </a:graphic>
      </p:graphicFrame>
      <p:sp>
        <p:nvSpPr>
          <p:cNvPr id="60418" name="Titel 1"/>
          <p:cNvSpPr>
            <a:spLocks noGrp="1"/>
          </p:cNvSpPr>
          <p:nvPr>
            <p:ph type="title"/>
          </p:nvPr>
        </p:nvSpPr>
        <p:spPr/>
        <p:txBody>
          <a:bodyPr/>
          <a:lstStyle/>
          <a:p>
            <a:r>
              <a:rPr lang="nl-BE" dirty="0" err="1"/>
              <a:t>Artikelstamgegevens</a:t>
            </a:r>
            <a:r>
              <a:rPr lang="nl-BE" dirty="0"/>
              <a:t>: </a:t>
            </a:r>
            <a:br>
              <a:rPr lang="nl-BE" dirty="0"/>
            </a:br>
            <a:r>
              <a:rPr lang="nl-BE" dirty="0"/>
              <a:t>Tab Planningsgegevens</a:t>
            </a:r>
          </a:p>
        </p:txBody>
      </p:sp>
      <p:sp>
        <p:nvSpPr>
          <p:cNvPr id="60433"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r>
              <a:rPr lang="nl-NL" sz="1000"/>
              <a:t> </a:t>
            </a:r>
            <a:endParaRPr lang="nl-NL"/>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ijdelijke aanduiding voor inhoud 3"/>
          <p:cNvGraphicFramePr>
            <a:graphicFrameLocks noGrp="1"/>
          </p:cNvGraphicFramePr>
          <p:nvPr>
            <p:ph idx="1"/>
          </p:nvPr>
        </p:nvGraphicFramePr>
        <p:xfrm>
          <a:off x="428625" y="1428750"/>
          <a:ext cx="8229657" cy="4551367"/>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6172257">
                  <a:extLst>
                    <a:ext uri="{9D8B030D-6E8A-4147-A177-3AD203B41FA5}">
                      <a16:colId xmlns:a16="http://schemas.microsoft.com/office/drawing/2014/main" val="20001"/>
                    </a:ext>
                  </a:extLst>
                </a:gridCol>
              </a:tblGrid>
              <a:tr h="357190">
                <a:tc>
                  <a:txBody>
                    <a:bodyPr/>
                    <a:lstStyle/>
                    <a:p>
                      <a:pPr marL="0" marR="0">
                        <a:spcBef>
                          <a:spcPts val="300"/>
                        </a:spcBef>
                        <a:spcAft>
                          <a:spcPts val="300"/>
                        </a:spcAft>
                      </a:pPr>
                      <a:r>
                        <a:rPr lang="nl-NL" sz="1400" dirty="0"/>
                        <a:t>Veld</a:t>
                      </a:r>
                      <a:endParaRPr lang="nl-NL" sz="1400" b="1" dirty="0">
                        <a:solidFill>
                          <a:schemeClr val="bg1"/>
                        </a:solidFill>
                        <a:latin typeface="+mj-lt"/>
                      </a:endParaRPr>
                    </a:p>
                  </a:txBody>
                  <a:tcPr marL="35157" marR="35157" marT="0" marB="0"/>
                </a:tc>
                <a:tc>
                  <a:txBody>
                    <a:bodyPr/>
                    <a:lstStyle/>
                    <a:p>
                      <a:pPr marL="0" marR="0">
                        <a:spcBef>
                          <a:spcPts val="300"/>
                        </a:spcBef>
                        <a:spcAft>
                          <a:spcPts val="300"/>
                        </a:spcAft>
                      </a:pPr>
                      <a:r>
                        <a:rPr lang="nl-NL" sz="1400" dirty="0"/>
                        <a:t>Activiteit/omschrijving</a:t>
                      </a:r>
                      <a:endParaRPr lang="nl-NL" sz="1400" b="1" dirty="0">
                        <a:solidFill>
                          <a:schemeClr val="bg1"/>
                        </a:solidFill>
                        <a:latin typeface="+mj-lt"/>
                      </a:endParaRPr>
                    </a:p>
                  </a:txBody>
                  <a:tcPr marL="35157" marR="35157" marT="0" marB="0"/>
                </a:tc>
                <a:extLst>
                  <a:ext uri="{0D108BD9-81ED-4DB2-BD59-A6C34878D82A}">
                    <a16:rowId xmlns:a16="http://schemas.microsoft.com/office/drawing/2014/main" val="10000"/>
                  </a:ext>
                </a:extLst>
              </a:tr>
              <a:tr h="642942">
                <a:tc>
                  <a:txBody>
                    <a:bodyPr/>
                    <a:lstStyle/>
                    <a:p>
                      <a:pPr marL="0" marR="0">
                        <a:spcBef>
                          <a:spcPts val="300"/>
                        </a:spcBef>
                        <a:spcAft>
                          <a:spcPts val="300"/>
                        </a:spcAft>
                      </a:pPr>
                      <a:r>
                        <a:rPr lang="nl-NL" sz="1400" i="1" dirty="0"/>
                        <a:t>Orderinterval</a:t>
                      </a:r>
                      <a:endParaRPr lang="nl-NL" sz="1400" i="1" dirty="0">
                        <a:latin typeface="Arial"/>
                      </a:endParaRPr>
                    </a:p>
                  </a:txBody>
                  <a:tcPr marL="35157" marR="35157" marT="0" marB="0"/>
                </a:tc>
                <a:tc>
                  <a:txBody>
                    <a:bodyPr/>
                    <a:lstStyle/>
                    <a:p>
                      <a:pPr marL="0" marR="0">
                        <a:spcBef>
                          <a:spcPts val="300"/>
                        </a:spcBef>
                        <a:spcAft>
                          <a:spcPts val="300"/>
                        </a:spcAft>
                      </a:pPr>
                      <a:r>
                        <a:rPr lang="nl-NL" sz="1400" dirty="0"/>
                        <a:t>Selecteer een van de waarden om </a:t>
                      </a:r>
                      <a:r>
                        <a:rPr lang="nl-NL" sz="1400" dirty="0">
                          <a:solidFill>
                            <a:srgbClr val="0070C0"/>
                          </a:solidFill>
                        </a:rPr>
                        <a:t>tijdsintervallen</a:t>
                      </a:r>
                      <a:r>
                        <a:rPr lang="nl-NL" sz="1400" dirty="0"/>
                        <a:t> tussen verschillende orders te definiëren. </a:t>
                      </a:r>
                      <a:endParaRPr lang="nl-NL" sz="1400" dirty="0">
                        <a:latin typeface="Arial"/>
                      </a:endParaRPr>
                    </a:p>
                  </a:txBody>
                  <a:tcPr marL="35157" marR="35157" marT="0" marB="0"/>
                </a:tc>
                <a:extLst>
                  <a:ext uri="{0D108BD9-81ED-4DB2-BD59-A6C34878D82A}">
                    <a16:rowId xmlns:a16="http://schemas.microsoft.com/office/drawing/2014/main" val="10001"/>
                  </a:ext>
                </a:extLst>
              </a:tr>
              <a:tr h="1000132">
                <a:tc>
                  <a:txBody>
                    <a:bodyPr/>
                    <a:lstStyle/>
                    <a:p>
                      <a:pPr marL="0" marR="0">
                        <a:spcBef>
                          <a:spcPts val="300"/>
                        </a:spcBef>
                        <a:spcAft>
                          <a:spcPts val="300"/>
                        </a:spcAft>
                      </a:pPr>
                      <a:r>
                        <a:rPr lang="nl-NL" sz="1400" i="1" dirty="0"/>
                        <a:t>Orderveelvoud</a:t>
                      </a:r>
                      <a:endParaRPr lang="nl-NL" sz="1400" i="1" dirty="0">
                        <a:latin typeface="Arial"/>
                      </a:endParaRPr>
                    </a:p>
                  </a:txBody>
                  <a:tcPr marL="35157" marR="35157" marT="0" marB="0"/>
                </a:tc>
                <a:tc>
                  <a:txBody>
                    <a:bodyPr/>
                    <a:lstStyle/>
                    <a:p>
                      <a:pPr marL="0" marR="0">
                        <a:spcBef>
                          <a:spcPts val="300"/>
                        </a:spcBef>
                        <a:spcAft>
                          <a:spcPts val="300"/>
                        </a:spcAft>
                      </a:pPr>
                      <a:r>
                        <a:rPr lang="nl-NL" sz="1400" dirty="0"/>
                        <a:t>Voer de numerieke waarde in om de </a:t>
                      </a:r>
                      <a:r>
                        <a:rPr lang="nl-NL" sz="1400" dirty="0">
                          <a:solidFill>
                            <a:srgbClr val="0070C0"/>
                          </a:solidFill>
                        </a:rPr>
                        <a:t>grootte</a:t>
                      </a:r>
                      <a:r>
                        <a:rPr lang="nl-NL" sz="1400" dirty="0"/>
                        <a:t> van de batches te definiëren voor de MRP.  Als de waarde bijvoorbeeld 12 is, wordt het artikel in een meervoud van 12 besteld. Dus als u 20 artikelen nodig hebt en de waarde is 12, dan is de </a:t>
                      </a:r>
                      <a:r>
                        <a:rPr lang="nl-NL" sz="1400" dirty="0" err="1"/>
                        <a:t>MRP-aanbeveling</a:t>
                      </a:r>
                      <a:r>
                        <a:rPr lang="nl-NL" sz="1400" dirty="0"/>
                        <a:t> voor 24 artikelen.</a:t>
                      </a:r>
                      <a:endParaRPr lang="nl-NL" sz="1400" dirty="0">
                        <a:latin typeface="Arial"/>
                      </a:endParaRPr>
                    </a:p>
                  </a:txBody>
                  <a:tcPr marL="35157" marR="35157" marT="0" marB="0"/>
                </a:tc>
                <a:extLst>
                  <a:ext uri="{0D108BD9-81ED-4DB2-BD59-A6C34878D82A}">
                    <a16:rowId xmlns:a16="http://schemas.microsoft.com/office/drawing/2014/main" val="10002"/>
                  </a:ext>
                </a:extLst>
              </a:tr>
              <a:tr h="428628">
                <a:tc>
                  <a:txBody>
                    <a:bodyPr/>
                    <a:lstStyle/>
                    <a:p>
                      <a:pPr marL="0" marR="0">
                        <a:spcBef>
                          <a:spcPts val="300"/>
                        </a:spcBef>
                        <a:spcAft>
                          <a:spcPts val="300"/>
                        </a:spcAft>
                      </a:pPr>
                      <a:r>
                        <a:rPr lang="nl-NL" sz="1400" i="1" dirty="0"/>
                        <a:t>Min. </a:t>
                      </a:r>
                      <a:r>
                        <a:rPr lang="nl-NL" sz="1400" i="1" dirty="0" err="1"/>
                        <a:t>orderhoeveelh</a:t>
                      </a:r>
                      <a:r>
                        <a:rPr lang="nl-NL" sz="1400" i="1" dirty="0"/>
                        <a:t>.</a:t>
                      </a:r>
                      <a:endParaRPr lang="nl-NL" sz="1400" i="1" dirty="0">
                        <a:latin typeface="Arial"/>
                      </a:endParaRPr>
                    </a:p>
                  </a:txBody>
                  <a:tcPr marL="35157" marR="35157" marT="0" marB="0"/>
                </a:tc>
                <a:tc>
                  <a:txBody>
                    <a:bodyPr/>
                    <a:lstStyle/>
                    <a:p>
                      <a:pPr marL="0" marR="0">
                        <a:spcBef>
                          <a:spcPts val="300"/>
                        </a:spcBef>
                        <a:spcAft>
                          <a:spcPts val="300"/>
                        </a:spcAft>
                      </a:pPr>
                      <a:r>
                        <a:rPr lang="nl-NL" sz="1400" dirty="0"/>
                        <a:t>Voer de waarde in om de </a:t>
                      </a:r>
                      <a:r>
                        <a:rPr lang="nl-NL" sz="1400" dirty="0">
                          <a:solidFill>
                            <a:srgbClr val="0070C0"/>
                          </a:solidFill>
                        </a:rPr>
                        <a:t>minimale</a:t>
                      </a:r>
                      <a:r>
                        <a:rPr lang="nl-NL" sz="1400" dirty="0"/>
                        <a:t> grootte te definiëren.</a:t>
                      </a:r>
                      <a:endParaRPr lang="nl-NL" sz="1400" dirty="0">
                        <a:latin typeface="Arial"/>
                      </a:endParaRPr>
                    </a:p>
                  </a:txBody>
                  <a:tcPr marL="35157" marR="35157" marT="0" marB="0"/>
                </a:tc>
                <a:extLst>
                  <a:ext uri="{0D108BD9-81ED-4DB2-BD59-A6C34878D82A}">
                    <a16:rowId xmlns:a16="http://schemas.microsoft.com/office/drawing/2014/main" val="10003"/>
                  </a:ext>
                </a:extLst>
              </a:tr>
              <a:tr h="2055807">
                <a:tc>
                  <a:txBody>
                    <a:bodyPr/>
                    <a:lstStyle/>
                    <a:p>
                      <a:pPr marL="0" marR="0">
                        <a:spcBef>
                          <a:spcPts val="300"/>
                        </a:spcBef>
                        <a:spcAft>
                          <a:spcPts val="300"/>
                        </a:spcAft>
                      </a:pPr>
                      <a:r>
                        <a:rPr lang="nl-NL" sz="1400" i="1" dirty="0"/>
                        <a:t>Voorlooptijd</a:t>
                      </a:r>
                      <a:endParaRPr lang="nl-NL" sz="1400" i="1" dirty="0">
                        <a:latin typeface="Arial"/>
                      </a:endParaRPr>
                    </a:p>
                  </a:txBody>
                  <a:tcPr marL="35157" marR="35157" marT="0" marB="0"/>
                </a:tc>
                <a:tc>
                  <a:txBody>
                    <a:bodyPr/>
                    <a:lstStyle/>
                    <a:p>
                      <a:pPr marL="0" marR="0">
                        <a:spcBef>
                          <a:spcPts val="300"/>
                        </a:spcBef>
                        <a:spcAft>
                          <a:spcPts val="300"/>
                        </a:spcAft>
                      </a:pPr>
                      <a:r>
                        <a:rPr lang="nl-NL" sz="1400" dirty="0"/>
                        <a:t>Voer het aantal </a:t>
                      </a:r>
                      <a:r>
                        <a:rPr lang="nl-NL" sz="1400" dirty="0">
                          <a:solidFill>
                            <a:srgbClr val="0070C0"/>
                          </a:solidFill>
                        </a:rPr>
                        <a:t>dagen</a:t>
                      </a:r>
                      <a:r>
                        <a:rPr lang="nl-NL" sz="1400" dirty="0"/>
                        <a:t> in vanaf het moment waarop het artikel wordt besteld tot het moment waarop het artikel wordt ontvangen of geproduceerd.</a:t>
                      </a:r>
                    </a:p>
                    <a:p>
                      <a:pPr marL="749935" marR="0">
                        <a:spcBef>
                          <a:spcPts val="300"/>
                        </a:spcBef>
                        <a:spcAft>
                          <a:spcPts val="300"/>
                        </a:spcAft>
                      </a:pPr>
                      <a:r>
                        <a:rPr lang="nl-NL" sz="1400" dirty="0"/>
                        <a:t>Als de voorlooptijd bijvoorbeeld drie dagen is, geeft de MRP de bestelling of productieorder voor de onderliggende artikelen af met een vervaldatum die drie dagen voor de vervaldatum van het bovenliggende artikel ligt.</a:t>
                      </a:r>
                      <a:endParaRPr lang="nl-NL" sz="1400" dirty="0">
                        <a:latin typeface="Arial"/>
                      </a:endParaRPr>
                    </a:p>
                  </a:txBody>
                  <a:tcPr marL="35157" marR="35157" marT="0" marB="0"/>
                </a:tc>
                <a:extLst>
                  <a:ext uri="{0D108BD9-81ED-4DB2-BD59-A6C34878D82A}">
                    <a16:rowId xmlns:a16="http://schemas.microsoft.com/office/drawing/2014/main" val="10004"/>
                  </a:ext>
                </a:extLst>
              </a:tr>
            </a:tbl>
          </a:graphicData>
        </a:graphic>
      </p:graphicFrame>
      <p:sp>
        <p:nvSpPr>
          <p:cNvPr id="61442" name="Titel 1"/>
          <p:cNvSpPr>
            <a:spLocks noGrp="1"/>
          </p:cNvSpPr>
          <p:nvPr>
            <p:ph type="title"/>
          </p:nvPr>
        </p:nvSpPr>
        <p:spPr/>
        <p:txBody>
          <a:bodyPr/>
          <a:lstStyle/>
          <a:p>
            <a:r>
              <a:rPr lang="nl-BE" dirty="0" err="1"/>
              <a:t>Artikelstamgegevens</a:t>
            </a:r>
            <a:r>
              <a:rPr lang="nl-BE" dirty="0"/>
              <a:t>: </a:t>
            </a:r>
            <a:br>
              <a:rPr lang="nl-BE" dirty="0"/>
            </a:br>
            <a:r>
              <a:rPr lang="nl-BE" dirty="0"/>
              <a:t>Tab Planningsgegevens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ijdelijke aanduiding voor inhoud 7"/>
          <p:cNvSpPr>
            <a:spLocks noGrp="1"/>
          </p:cNvSpPr>
          <p:nvPr>
            <p:ph idx="1"/>
          </p:nvPr>
        </p:nvSpPr>
        <p:spPr/>
        <p:txBody>
          <a:bodyPr/>
          <a:lstStyle/>
          <a:p>
            <a:r>
              <a:rPr lang="nl-NL" dirty="0"/>
              <a:t>Een doos bonbons bestaat uit een houten doos en 25 bonbons. De doos wordt ingekocht bij een externe leverancier en de bonbons worden geproduceerd door uw bedrijf. Voor het artikel bonbondoos en voor het artikel bonbons moet de verwervingsmethode </a:t>
            </a:r>
            <a:r>
              <a:rPr lang="nl-NL" dirty="0">
                <a:solidFill>
                  <a:srgbClr val="80B23E"/>
                </a:solidFill>
              </a:rPr>
              <a:t>Creëren</a:t>
            </a:r>
            <a:r>
              <a:rPr lang="nl-NL" dirty="0"/>
              <a:t> worden gekozen. Voor de houten doos moet de verwervingsmethode </a:t>
            </a:r>
            <a:r>
              <a:rPr lang="nl-NL" dirty="0">
                <a:solidFill>
                  <a:srgbClr val="80B23E"/>
                </a:solidFill>
              </a:rPr>
              <a:t>Kopen</a:t>
            </a:r>
            <a:r>
              <a:rPr lang="nl-NL" dirty="0"/>
              <a:t> worden gekozen.</a:t>
            </a:r>
          </a:p>
        </p:txBody>
      </p:sp>
      <p:sp>
        <p:nvSpPr>
          <p:cNvPr id="62466" name="Titel 1"/>
          <p:cNvSpPr>
            <a:spLocks noGrp="1"/>
          </p:cNvSpPr>
          <p:nvPr>
            <p:ph type="title"/>
          </p:nvPr>
        </p:nvSpPr>
        <p:spPr/>
        <p:txBody>
          <a:bodyPr/>
          <a:lstStyle/>
          <a:p>
            <a:br>
              <a:rPr lang="nl-BE" dirty="0"/>
            </a:br>
            <a:r>
              <a:rPr lang="nl-BE" dirty="0" err="1"/>
              <a:t>Artikelstamgegevens</a:t>
            </a:r>
            <a:r>
              <a:rPr lang="nl-BE" dirty="0"/>
              <a:t>: </a:t>
            </a:r>
            <a:br>
              <a:rPr lang="nl-BE" dirty="0"/>
            </a:br>
            <a:r>
              <a:rPr lang="nl-BE" dirty="0"/>
              <a:t>Tab Planningsgegevens </a:t>
            </a:r>
            <a:br>
              <a:rPr lang="nl-BE" dirty="0"/>
            </a:br>
            <a:endParaRPr lang="nl-BE" dirty="0"/>
          </a:p>
        </p:txBody>
      </p:sp>
      <p:sp>
        <p:nvSpPr>
          <p:cNvPr id="62468"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r>
              <a:rPr lang="nl-NL" sz="1000"/>
              <a:t> </a:t>
            </a:r>
            <a:endParaRPr lang="nl-NL"/>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ijdelijke aanduiding voor inhoud 7"/>
          <p:cNvSpPr>
            <a:spLocks noGrp="1"/>
          </p:cNvSpPr>
          <p:nvPr>
            <p:ph idx="1"/>
          </p:nvPr>
        </p:nvSpPr>
        <p:spPr/>
        <p:txBody>
          <a:bodyPr/>
          <a:lstStyle/>
          <a:p>
            <a:r>
              <a:rPr lang="nl-NL" dirty="0"/>
              <a:t>Om één doos bonbons te maken verstrekt de MRP aanbevelingen voor de hoeveelheden die vereist zijn om het product samen te stellen: een productieorder voor 25 bonbons en een bestelling voor één houten doos.</a:t>
            </a:r>
          </a:p>
          <a:p>
            <a:pPr>
              <a:buNone/>
            </a:pPr>
            <a:endParaRPr lang="nl-BE" dirty="0"/>
          </a:p>
        </p:txBody>
      </p:sp>
      <p:sp>
        <p:nvSpPr>
          <p:cNvPr id="63490" name="Titel 1"/>
          <p:cNvSpPr>
            <a:spLocks noGrp="1"/>
          </p:cNvSpPr>
          <p:nvPr>
            <p:ph type="title"/>
          </p:nvPr>
        </p:nvSpPr>
        <p:spPr/>
        <p:txBody>
          <a:bodyPr/>
          <a:lstStyle/>
          <a:p>
            <a:r>
              <a:rPr lang="nl-BE" dirty="0" err="1"/>
              <a:t>Artikelstamgegevens</a:t>
            </a:r>
            <a:r>
              <a:rPr lang="nl-BE" dirty="0"/>
              <a:t>: </a:t>
            </a:r>
            <a:br>
              <a:rPr lang="nl-BE" dirty="0"/>
            </a:br>
            <a:r>
              <a:rPr lang="nl-BE" dirty="0"/>
              <a:t>Tab Planningsgegevens</a:t>
            </a:r>
          </a:p>
        </p:txBody>
      </p:sp>
      <p:sp>
        <p:nvSpPr>
          <p:cNvPr id="63492"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pPr eaLnBrk="0" hangingPunct="0"/>
            <a:r>
              <a:rPr lang="nl-NL" sz="1000"/>
              <a:t> </a:t>
            </a:r>
            <a:endParaRPr lang="nl-NL"/>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ijdelijke aanduiding voor inhoud 2"/>
          <p:cNvSpPr>
            <a:spLocks noGrp="1"/>
          </p:cNvSpPr>
          <p:nvPr>
            <p:ph idx="1"/>
          </p:nvPr>
        </p:nvSpPr>
        <p:spPr/>
        <p:txBody>
          <a:bodyPr/>
          <a:lstStyle/>
          <a:p>
            <a:r>
              <a:rPr lang="nl-BE" dirty="0"/>
              <a:t>Doel presentatie is inzicht verwerven in het belang van correcte, weloverwogen </a:t>
            </a:r>
            <a:r>
              <a:rPr lang="nl-BE" dirty="0" err="1">
                <a:solidFill>
                  <a:srgbClr val="80B23E"/>
                </a:solidFill>
              </a:rPr>
              <a:t>master</a:t>
            </a:r>
            <a:r>
              <a:rPr lang="nl-BE" dirty="0">
                <a:solidFill>
                  <a:srgbClr val="80B23E"/>
                </a:solidFill>
              </a:rPr>
              <a:t> data of stamgegevens.</a:t>
            </a:r>
          </a:p>
          <a:p>
            <a:r>
              <a:rPr lang="nl-BE" dirty="0" err="1"/>
              <a:t>Master</a:t>
            </a:r>
            <a:r>
              <a:rPr lang="nl-BE" dirty="0"/>
              <a:t> data vormen de </a:t>
            </a:r>
            <a:r>
              <a:rPr lang="nl-BE" dirty="0">
                <a:solidFill>
                  <a:srgbClr val="80B23E"/>
                </a:solidFill>
              </a:rPr>
              <a:t>ruggengraat</a:t>
            </a:r>
            <a:r>
              <a:rPr lang="nl-BE" dirty="0"/>
              <a:t> van het </a:t>
            </a:r>
            <a:r>
              <a:rPr lang="nl-BE" dirty="0" err="1"/>
              <a:t>ERP-pakket</a:t>
            </a:r>
            <a:r>
              <a:rPr lang="nl-BE" dirty="0"/>
              <a:t>.</a:t>
            </a:r>
          </a:p>
          <a:p>
            <a:r>
              <a:rPr lang="nl-BE" dirty="0"/>
              <a:t>Het invoeren en beheren van stamgegevens is een taak op </a:t>
            </a:r>
            <a:r>
              <a:rPr lang="nl-BE" dirty="0">
                <a:solidFill>
                  <a:srgbClr val="80B23E"/>
                </a:solidFill>
              </a:rPr>
              <a:t>managementniveau</a:t>
            </a:r>
            <a:r>
              <a:rPr lang="nl-BE" dirty="0"/>
              <a:t> en gebeurt in de praktijk meestal in samenspraak met externe </a:t>
            </a:r>
            <a:r>
              <a:rPr lang="nl-BE" dirty="0" err="1"/>
              <a:t>consultants</a:t>
            </a:r>
            <a:r>
              <a:rPr lang="nl-BE" dirty="0"/>
              <a:t>.</a:t>
            </a:r>
          </a:p>
          <a:p>
            <a:endParaRPr lang="nl-BE" dirty="0"/>
          </a:p>
        </p:txBody>
      </p:sp>
      <p:sp>
        <p:nvSpPr>
          <p:cNvPr id="64514" name="Titel 1"/>
          <p:cNvSpPr>
            <a:spLocks noGrp="1"/>
          </p:cNvSpPr>
          <p:nvPr>
            <p:ph type="title"/>
          </p:nvPr>
        </p:nvSpPr>
        <p:spPr/>
        <p:txBody>
          <a:bodyPr/>
          <a:lstStyle/>
          <a:p>
            <a:r>
              <a:rPr lang="nl-BE" dirty="0"/>
              <a:t>Besluit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ijdelijke aanduiding voor inhoud 2"/>
          <p:cNvSpPr>
            <a:spLocks noGrp="1"/>
          </p:cNvSpPr>
          <p:nvPr>
            <p:ph idx="1"/>
          </p:nvPr>
        </p:nvSpPr>
        <p:spPr/>
        <p:txBody>
          <a:bodyPr/>
          <a:lstStyle/>
          <a:p>
            <a:pPr eaLnBrk="1" hangingPunct="1"/>
            <a:r>
              <a:rPr lang="nl-NL" dirty="0"/>
              <a:t>3 </a:t>
            </a:r>
            <a:r>
              <a:rPr lang="nl-NL" dirty="0">
                <a:solidFill>
                  <a:srgbClr val="80B23E"/>
                </a:solidFill>
              </a:rPr>
              <a:t>types</a:t>
            </a:r>
            <a:r>
              <a:rPr lang="nl-NL" dirty="0"/>
              <a:t> zakenpartners: klant, </a:t>
            </a:r>
            <a:br>
              <a:rPr lang="nl-NL" dirty="0"/>
            </a:br>
            <a:r>
              <a:rPr lang="nl-NL" dirty="0"/>
              <a:t>leverancier en prospect</a:t>
            </a:r>
          </a:p>
          <a:p>
            <a:pPr eaLnBrk="1" hangingPunct="1"/>
            <a:r>
              <a:rPr lang="nl-NL" dirty="0"/>
              <a:t>Let op! Wanneer een leverancier ook een klant is worden er </a:t>
            </a:r>
            <a:r>
              <a:rPr lang="nl-NL" dirty="0">
                <a:solidFill>
                  <a:srgbClr val="80B23E"/>
                </a:solidFill>
              </a:rPr>
              <a:t>2 </a:t>
            </a:r>
            <a:r>
              <a:rPr lang="nl-NL" dirty="0"/>
              <a:t>records aangemaakt.</a:t>
            </a:r>
          </a:p>
          <a:p>
            <a:pPr eaLnBrk="1" hangingPunct="1"/>
            <a:r>
              <a:rPr lang="nl-NL" dirty="0"/>
              <a:t>Voorbeelden zakenpartnergegevens:</a:t>
            </a:r>
          </a:p>
          <a:p>
            <a:pPr lvl="1" eaLnBrk="1" hangingPunct="1">
              <a:buFont typeface="Courier New" pitchFamily="49" charset="0"/>
              <a:buChar char="o"/>
            </a:pPr>
            <a:r>
              <a:rPr lang="nl-NL" sz="1600" dirty="0">
                <a:solidFill>
                  <a:schemeClr val="tx1"/>
                </a:solidFill>
              </a:rPr>
              <a:t>naam, adressen en telefoonnummers van het bedrijf;</a:t>
            </a:r>
          </a:p>
          <a:p>
            <a:pPr lvl="1" eaLnBrk="1" hangingPunct="1">
              <a:buFont typeface="Courier New" pitchFamily="49" charset="0"/>
              <a:buChar char="o"/>
            </a:pPr>
            <a:r>
              <a:rPr lang="nl-NL" sz="1600" dirty="0">
                <a:solidFill>
                  <a:schemeClr val="tx1"/>
                </a:solidFill>
              </a:rPr>
              <a:t>contactpersonen bij de zakenpartner, hun functie, hun telefoonnummers en e-mailadressen; </a:t>
            </a:r>
          </a:p>
          <a:p>
            <a:pPr lvl="1" eaLnBrk="1" hangingPunct="1">
              <a:buFont typeface="Courier New" pitchFamily="49" charset="0"/>
              <a:buChar char="o"/>
            </a:pPr>
            <a:r>
              <a:rPr lang="nl-NL" sz="1600" dirty="0">
                <a:solidFill>
                  <a:schemeClr val="tx1"/>
                </a:solidFill>
              </a:rPr>
              <a:t>logistieke details;</a:t>
            </a:r>
          </a:p>
          <a:p>
            <a:pPr lvl="1" eaLnBrk="1" hangingPunct="1">
              <a:buFont typeface="Courier New" pitchFamily="49" charset="0"/>
              <a:buChar char="o"/>
            </a:pPr>
            <a:r>
              <a:rPr lang="nl-NL" sz="1600" dirty="0" err="1">
                <a:solidFill>
                  <a:schemeClr val="tx1"/>
                </a:solidFill>
              </a:rPr>
              <a:t>BTW-gegevens</a:t>
            </a:r>
            <a:r>
              <a:rPr lang="nl-NL" sz="1600" dirty="0">
                <a:solidFill>
                  <a:schemeClr val="tx1"/>
                </a:solidFill>
              </a:rPr>
              <a:t>;</a:t>
            </a:r>
          </a:p>
          <a:p>
            <a:pPr lvl="1" eaLnBrk="1" hangingPunct="1">
              <a:buFont typeface="Courier New" pitchFamily="49" charset="0"/>
              <a:buChar char="o"/>
            </a:pPr>
            <a:r>
              <a:rPr lang="nl-NL" sz="1600" dirty="0">
                <a:solidFill>
                  <a:schemeClr val="tx1"/>
                </a:solidFill>
              </a:rPr>
              <a:t>administratieve gegevens;</a:t>
            </a:r>
          </a:p>
          <a:p>
            <a:pPr lvl="1" eaLnBrk="1" hangingPunct="1">
              <a:buFont typeface="Courier New" pitchFamily="49" charset="0"/>
              <a:buChar char="o"/>
            </a:pPr>
            <a:r>
              <a:rPr lang="nl-NL" sz="1600" dirty="0">
                <a:solidFill>
                  <a:schemeClr val="tx1"/>
                </a:solidFill>
              </a:rPr>
              <a:t>betalingscondities.</a:t>
            </a:r>
          </a:p>
          <a:p>
            <a:pPr eaLnBrk="1" hangingPunct="1"/>
            <a:endParaRPr lang="nl-BE" dirty="0"/>
          </a:p>
        </p:txBody>
      </p:sp>
      <p:sp>
        <p:nvSpPr>
          <p:cNvPr id="11266" name="Titel 1"/>
          <p:cNvSpPr>
            <a:spLocks noGrp="1"/>
          </p:cNvSpPr>
          <p:nvPr>
            <p:ph type="title"/>
          </p:nvPr>
        </p:nvSpPr>
        <p:spPr>
          <a:xfrm>
            <a:off x="1214438" y="214313"/>
            <a:ext cx="7643812" cy="1066800"/>
          </a:xfrm>
        </p:spPr>
        <p:txBody>
          <a:bodyPr/>
          <a:lstStyle/>
          <a:p>
            <a:pPr eaLnBrk="1" hangingPunct="1"/>
            <a:r>
              <a:rPr lang="nl-BE" sz="3200" dirty="0"/>
              <a:t>Open Stamgegevens Zakenpartners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1484784"/>
            <a:ext cx="904875"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jdelijke aanduiding voor inhoud 2"/>
          <p:cNvSpPr>
            <a:spLocks noGrp="1"/>
          </p:cNvSpPr>
          <p:nvPr>
            <p:ph idx="1"/>
          </p:nvPr>
        </p:nvSpPr>
        <p:spPr>
          <a:xfrm>
            <a:off x="428625" y="1428750"/>
            <a:ext cx="7143750" cy="5000625"/>
          </a:xfrm>
        </p:spPr>
        <p:txBody>
          <a:bodyPr/>
          <a:lstStyle/>
          <a:p>
            <a:r>
              <a:rPr lang="nl-BE" dirty="0" err="1"/>
              <a:t>Primary</a:t>
            </a:r>
            <a:r>
              <a:rPr lang="nl-BE" dirty="0"/>
              <a:t> </a:t>
            </a:r>
            <a:r>
              <a:rPr lang="nl-BE" dirty="0" err="1"/>
              <a:t>Key</a:t>
            </a:r>
            <a:endParaRPr lang="nl-BE" dirty="0"/>
          </a:p>
          <a:p>
            <a:r>
              <a:rPr lang="nl-BE" dirty="0" err="1"/>
              <a:t>Alphanumeriek</a:t>
            </a:r>
            <a:endParaRPr lang="nl-BE" dirty="0"/>
          </a:p>
          <a:p>
            <a:r>
              <a:rPr lang="nl-BE" dirty="0"/>
              <a:t>Max 15 tekens</a:t>
            </a:r>
          </a:p>
          <a:p>
            <a:r>
              <a:rPr lang="nl-BE" dirty="0"/>
              <a:t>Kan na invoer niet gewijzigd worden</a:t>
            </a:r>
          </a:p>
          <a:p>
            <a:r>
              <a:rPr lang="nl-BE" dirty="0"/>
              <a:t>Vorm wordt vaak bepaald op basis van vorm in externe pakketten</a:t>
            </a:r>
            <a:br>
              <a:rPr lang="nl-BE" dirty="0"/>
            </a:br>
            <a:endParaRPr lang="nl-BE" dirty="0"/>
          </a:p>
          <a:p>
            <a:pPr>
              <a:buFont typeface="Georgia" pitchFamily="18" charset="0"/>
              <a:buNone/>
            </a:pPr>
            <a:endParaRPr lang="nl-BE" dirty="0"/>
          </a:p>
          <a:p>
            <a:pPr lvl="1"/>
            <a:endParaRPr lang="nl-BE" dirty="0"/>
          </a:p>
          <a:p>
            <a:pPr lvl="1"/>
            <a:endParaRPr lang="nl-BE" dirty="0"/>
          </a:p>
          <a:p>
            <a:pPr lvl="1"/>
            <a:endParaRPr lang="nl-BE" dirty="0"/>
          </a:p>
        </p:txBody>
      </p:sp>
      <p:sp>
        <p:nvSpPr>
          <p:cNvPr id="12290" name="Titel 1"/>
          <p:cNvSpPr>
            <a:spLocks noGrp="1"/>
          </p:cNvSpPr>
          <p:nvPr>
            <p:ph type="title"/>
          </p:nvPr>
        </p:nvSpPr>
        <p:spPr/>
        <p:txBody>
          <a:bodyPr/>
          <a:lstStyle/>
          <a:p>
            <a:r>
              <a:rPr lang="nl-BE" sz="3200" dirty="0"/>
              <a:t>Stamgegevens zakenpartner: Code</a:t>
            </a:r>
            <a:endParaRPr lang="nl-BE" sz="2800"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365"/>
          <a:stretch/>
        </p:blipFill>
        <p:spPr bwMode="auto">
          <a:xfrm>
            <a:off x="928688" y="4365104"/>
            <a:ext cx="380047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88" y="5301208"/>
            <a:ext cx="38004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kstvak 1"/>
          <p:cNvSpPr txBox="1"/>
          <p:nvPr/>
        </p:nvSpPr>
        <p:spPr>
          <a:xfrm>
            <a:off x="6716023" y="5301208"/>
            <a:ext cx="1915909" cy="923330"/>
          </a:xfrm>
          <a:prstGeom prst="rect">
            <a:avLst/>
          </a:prstGeom>
          <a:noFill/>
        </p:spPr>
        <p:txBody>
          <a:bodyPr wrap="none" rtlCol="0">
            <a:spAutoFit/>
          </a:bodyPr>
          <a:lstStyle/>
          <a:p>
            <a:r>
              <a:rPr lang="nl-BE" dirty="0"/>
              <a:t>C van Customer</a:t>
            </a:r>
            <a:br>
              <a:rPr lang="nl-BE" dirty="0"/>
            </a:br>
            <a:r>
              <a:rPr lang="nl-BE" dirty="0"/>
              <a:t>V van </a:t>
            </a:r>
            <a:r>
              <a:rPr lang="nl-BE" dirty="0" err="1"/>
              <a:t>Vendor</a:t>
            </a:r>
            <a:br>
              <a:rPr lang="nl-BE" dirty="0"/>
            </a:br>
            <a:r>
              <a:rPr lang="nl-BE" dirty="0"/>
              <a:t>L van Lead</a:t>
            </a:r>
          </a:p>
        </p:txBody>
      </p:sp>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032" y="4361543"/>
            <a:ext cx="37719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jdelijke aanduiding voor inhoud 4"/>
          <p:cNvSpPr>
            <a:spLocks noGrp="1"/>
          </p:cNvSpPr>
          <p:nvPr>
            <p:ph idx="1"/>
          </p:nvPr>
        </p:nvSpPr>
        <p:spPr/>
        <p:txBody>
          <a:bodyPr/>
          <a:lstStyle/>
          <a:p>
            <a:r>
              <a:rPr lang="nl-NL" sz="2400" dirty="0"/>
              <a:t>Hiermee worden zakenpartners in vooraf gedefinieerde groepen ingedeeld voor o.a. evaluatiedoeleinden: Business Intelligence</a:t>
            </a:r>
          </a:p>
          <a:p>
            <a:r>
              <a:rPr lang="nl-NL" sz="2400" dirty="0"/>
              <a:t>Groepen wijzigen per type zakenpartner</a:t>
            </a:r>
          </a:p>
        </p:txBody>
      </p:sp>
      <p:sp>
        <p:nvSpPr>
          <p:cNvPr id="13314" name="Titel 1"/>
          <p:cNvSpPr>
            <a:spLocks noGrp="1"/>
          </p:cNvSpPr>
          <p:nvPr>
            <p:ph type="title"/>
          </p:nvPr>
        </p:nvSpPr>
        <p:spPr/>
        <p:txBody>
          <a:bodyPr/>
          <a:lstStyle/>
          <a:p>
            <a:r>
              <a:rPr lang="nl-BE" sz="3200" dirty="0"/>
              <a:t>Stamgegevens zakenpartner: Groep</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3137342"/>
            <a:ext cx="3781425"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678" y="3148583"/>
            <a:ext cx="3771900" cy="3228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aBusinessProcessen">
  <a:themeElements>
    <a:clrScheme name="Grijswaarden">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ThemaBusinessProcessen" id="{9FAD7790-2A6D-4CE1-B7C3-C353F7E5953F}" vid="{94C13ED5-9EAD-43FE-B9A3-FA0105E3D9F2}"/>
    </a:ext>
  </a:extLst>
</a:theme>
</file>

<file path=ppt/theme/theme2.xml><?xml version="1.0" encoding="utf-8"?>
<a:theme xmlns:a="http://schemas.openxmlformats.org/drawingml/2006/main" name="Office-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ThemaBusinessProcessen</Template>
  <TotalTime>3290</TotalTime>
  <Words>2775</Words>
  <Application>Microsoft Office PowerPoint</Application>
  <PresentationFormat>Diavoorstelling (4:3)</PresentationFormat>
  <Paragraphs>380</Paragraphs>
  <Slides>65</Slides>
  <Notes>56</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65</vt:i4>
      </vt:variant>
    </vt:vector>
  </HeadingPairs>
  <TitlesOfParts>
    <vt:vector size="72" baseType="lpstr">
      <vt:lpstr>Arial</vt:lpstr>
      <vt:lpstr>Courier New</vt:lpstr>
      <vt:lpstr>Georgia</vt:lpstr>
      <vt:lpstr>Verdana</vt:lpstr>
      <vt:lpstr>Wingdings</vt:lpstr>
      <vt:lpstr>Wingdings 2</vt:lpstr>
      <vt:lpstr>ThemaBusinessProcessen</vt:lpstr>
      <vt:lpstr>Businessprocessen </vt:lpstr>
      <vt:lpstr>Master Data of stamgegevens</vt:lpstr>
      <vt:lpstr>Master Data of stamgegevens</vt:lpstr>
      <vt:lpstr>Transactiegegevens</vt:lpstr>
      <vt:lpstr>Overzicht</vt:lpstr>
      <vt:lpstr>Deel 1</vt:lpstr>
      <vt:lpstr>Open Stamgegevens Zakenpartners</vt:lpstr>
      <vt:lpstr>Stamgegevens zakenpartner: Code</vt:lpstr>
      <vt:lpstr>Stamgegevens zakenpartner: Groep</vt:lpstr>
      <vt:lpstr>Stamgegevens zakenpartner: Valuta</vt:lpstr>
      <vt:lpstr>Stamgegevens zakenpartner: Valuta</vt:lpstr>
      <vt:lpstr>Zakenpartners</vt:lpstr>
      <vt:lpstr>Zakenpartners</vt:lpstr>
      <vt:lpstr>Zakenpartners</vt:lpstr>
      <vt:lpstr>Stamgegevens zakenpartners:  Tab Adressen</vt:lpstr>
      <vt:lpstr>Stamgegevens zakenpartners:  Tab Betalingscondities</vt:lpstr>
      <vt:lpstr>Stamgegevens zakenpartners:  Tab Betalingscondities</vt:lpstr>
      <vt:lpstr>Stamgegevens zakenpartners:  Tab Betalingscondities</vt:lpstr>
      <vt:lpstr>Stamgegevens zakenpartners:  Tab Betalingscondities</vt:lpstr>
      <vt:lpstr>Stamgegevens zakenpartners:  Tab Betalingscondities</vt:lpstr>
      <vt:lpstr>Stamgegevens zakenpartners:  Tab Betalingscondities</vt:lpstr>
      <vt:lpstr> Stamgegevens zakenpartners:  Tab Betalingscondities  </vt:lpstr>
      <vt:lpstr> Stamgegevens zakenpartners:  Tab Betalingscondities  </vt:lpstr>
      <vt:lpstr>Stamgegevens zakenpartners:  Tab Betalingscondities</vt:lpstr>
      <vt:lpstr>Stamgegevens zakenpartners: Tab Betalingssysteem</vt:lpstr>
      <vt:lpstr>Stamgegevens zakenpartner: Tab Boekhouding</vt:lpstr>
      <vt:lpstr>Stamgegevens zakenpartners:  Tab Boekhouding</vt:lpstr>
      <vt:lpstr>Stamgegevens zakenpartners: Tab Boekhouding</vt:lpstr>
      <vt:lpstr>Stamgegevens zakenpartners:  Tab Boekhouding</vt:lpstr>
      <vt:lpstr>BTW-tarieven België</vt:lpstr>
      <vt:lpstr>BTW-tarieven België</vt:lpstr>
      <vt:lpstr>BTW-tarieven België</vt:lpstr>
      <vt:lpstr>Deel 2</vt:lpstr>
      <vt:lpstr>Magazijnbeheer /Artikelstamgegevens</vt:lpstr>
      <vt:lpstr>Artikelstamgegevens</vt:lpstr>
      <vt:lpstr>Artikelstamgegevens</vt:lpstr>
      <vt:lpstr>Artikelstamgegevens</vt:lpstr>
      <vt:lpstr>Artikelstamgegevens</vt:lpstr>
      <vt:lpstr>Artikelstamgegevens</vt:lpstr>
      <vt:lpstr>Artikelstamgegevens</vt:lpstr>
      <vt:lpstr>Artikelstamgegevens</vt:lpstr>
      <vt:lpstr>Artikelstamgegevens</vt:lpstr>
      <vt:lpstr>Barcode of EAN-code</vt:lpstr>
      <vt:lpstr>Artikelstamgegevens:  Tab Inkoopgegevens</vt:lpstr>
      <vt:lpstr>Artikelstamgegevens:  Tab Inkoopgegevens</vt:lpstr>
      <vt:lpstr>Artikelstamgegevens:  Tab Inkoopgegevens</vt:lpstr>
      <vt:lpstr>Artikelstamgegevens:  Tab Inkoopgegevens</vt:lpstr>
      <vt:lpstr>Artikelstamgegevens:  Tab Inkoopgegevens</vt:lpstr>
      <vt:lpstr>Artikelstamgegevens:  Tab Inkoopgegevens</vt:lpstr>
      <vt:lpstr>Artikelstamgegevens:  Tab Inkoopgegevens</vt:lpstr>
      <vt:lpstr>Artikelstamgegevens:  Tab Inkoopgegevens</vt:lpstr>
      <vt:lpstr>Artikelstamgegevens:  Tab Inkoopgegevens</vt:lpstr>
      <vt:lpstr>Artikelstamgegevens:  Tab Verkoopgegevens</vt:lpstr>
      <vt:lpstr>Artikelstamgegevens:  Tab Verkoopgegevens</vt:lpstr>
      <vt:lpstr>Artikelstamgegevens:  Tab Verkoopgegevens</vt:lpstr>
      <vt:lpstr>Artikelstamgegevens:  Tab Verkoopgegevens</vt:lpstr>
      <vt:lpstr>Artikelstamgegevens:  Tab Voorraadgegevens</vt:lpstr>
      <vt:lpstr>Artikelstamgegevens:  Tab Voorraadgegevens</vt:lpstr>
      <vt:lpstr>Artikelstamgegevens:  Tab Voorraadgegevens</vt:lpstr>
      <vt:lpstr>Artikelstamgegevens:  Tab Planningsgegevens</vt:lpstr>
      <vt:lpstr>Artikelstamgegevens:  Tab Planningsgegevens</vt:lpstr>
      <vt:lpstr>Artikelstamgegevens:  Tab Planningsgegevens</vt:lpstr>
      <vt:lpstr> Artikelstamgegevens:  Tab Planningsgegevens  </vt:lpstr>
      <vt:lpstr>Artikelstamgegevens:  Tab Planningsgegevens</vt:lpstr>
      <vt:lpstr>Besluit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Ellen Torfs</dc:creator>
  <cp:lastModifiedBy>Tinne Van Echelpoel</cp:lastModifiedBy>
  <cp:revision>404</cp:revision>
  <dcterms:created xsi:type="dcterms:W3CDTF">2007-05-07T10:27:21Z</dcterms:created>
  <dcterms:modified xsi:type="dcterms:W3CDTF">2017-02-22T13:58:51Z</dcterms:modified>
</cp:coreProperties>
</file>