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4" r:id="rId1"/>
  </p:sldMasterIdLst>
  <p:notesMasterIdLst>
    <p:notesMasterId r:id="rId50"/>
  </p:notesMasterIdLst>
  <p:sldIdLst>
    <p:sldId id="291" r:id="rId2"/>
    <p:sldId id="299" r:id="rId3"/>
    <p:sldId id="366" r:id="rId4"/>
    <p:sldId id="364" r:id="rId5"/>
    <p:sldId id="365" r:id="rId6"/>
    <p:sldId id="330" r:id="rId7"/>
    <p:sldId id="301" r:id="rId8"/>
    <p:sldId id="358" r:id="rId9"/>
    <p:sldId id="342" r:id="rId10"/>
    <p:sldId id="343" r:id="rId11"/>
    <p:sldId id="344" r:id="rId12"/>
    <p:sldId id="350" r:id="rId13"/>
    <p:sldId id="357" r:id="rId14"/>
    <p:sldId id="352" r:id="rId15"/>
    <p:sldId id="353" r:id="rId16"/>
    <p:sldId id="354" r:id="rId17"/>
    <p:sldId id="359" r:id="rId18"/>
    <p:sldId id="360" r:id="rId19"/>
    <p:sldId id="361" r:id="rId20"/>
    <p:sldId id="345" r:id="rId21"/>
    <p:sldId id="346" r:id="rId22"/>
    <p:sldId id="362" r:id="rId23"/>
    <p:sldId id="347" r:id="rId24"/>
    <p:sldId id="348" r:id="rId25"/>
    <p:sldId id="363" r:id="rId26"/>
    <p:sldId id="349" r:id="rId27"/>
    <p:sldId id="321" r:id="rId28"/>
    <p:sldId id="351" r:id="rId29"/>
    <p:sldId id="307" r:id="rId30"/>
    <p:sldId id="334" r:id="rId31"/>
    <p:sldId id="333" r:id="rId32"/>
    <p:sldId id="322" r:id="rId33"/>
    <p:sldId id="323" r:id="rId34"/>
    <p:sldId id="339" r:id="rId35"/>
    <p:sldId id="310" r:id="rId36"/>
    <p:sldId id="311" r:id="rId37"/>
    <p:sldId id="331" r:id="rId38"/>
    <p:sldId id="324" r:id="rId39"/>
    <p:sldId id="326" r:id="rId40"/>
    <p:sldId id="341" r:id="rId41"/>
    <p:sldId id="325" r:id="rId42"/>
    <p:sldId id="327" r:id="rId43"/>
    <p:sldId id="355" r:id="rId44"/>
    <p:sldId id="356" r:id="rId45"/>
    <p:sldId id="328" r:id="rId46"/>
    <p:sldId id="329" r:id="rId47"/>
    <p:sldId id="313" r:id="rId48"/>
    <p:sldId id="332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A50021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85363" autoAdjust="0"/>
  </p:normalViewPr>
  <p:slideViewPr>
    <p:cSldViewPr>
      <p:cViewPr varScale="1">
        <p:scale>
          <a:sx n="55" d="100"/>
          <a:sy n="55" d="100"/>
        </p:scale>
        <p:origin x="1524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AFD9BF5-4547-4731-830A-57F85901B2EF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380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FD9BF5-4547-4731-830A-57F85901B2E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34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Offerte is gesloten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FD9BF5-4547-4731-830A-57F85901B2E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31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Op basis van data uit masterdata artikel en leverancier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FD9BF5-4547-4731-830A-57F85901B2E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12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979 +10 -&gt; 989 in magazijn + in bestelling -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FD9BF5-4547-4731-830A-57F85901B2E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69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73238"/>
            <a:ext cx="1655763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555776" y="1772817"/>
            <a:ext cx="6359624" cy="1584746"/>
          </a:xfrm>
          <a:solidFill>
            <a:schemeClr val="bg1"/>
          </a:solidFill>
        </p:spPr>
        <p:txBody>
          <a:bodyPr anchor="b"/>
          <a:lstStyle>
            <a:lvl1pPr>
              <a:defRPr sz="4000" baseline="0">
                <a:solidFill>
                  <a:srgbClr val="80B23E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9" name="Ondertitel 8"/>
          <p:cNvSpPr>
            <a:spLocks noGrp="1"/>
          </p:cNvSpPr>
          <p:nvPr>
            <p:ph type="subTitle" idx="1"/>
          </p:nvPr>
        </p:nvSpPr>
        <p:spPr>
          <a:xfrm>
            <a:off x="755576" y="3714752"/>
            <a:ext cx="8159824" cy="1752600"/>
          </a:xfrm>
        </p:spPr>
        <p:txBody>
          <a:bodyPr/>
          <a:lstStyle>
            <a:lvl1pPr marL="64008" indent="0" algn="l">
              <a:buNone/>
              <a:defRPr sz="280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5" name="Tijdelijke aanduiding voor dianummer 28"/>
          <p:cNvSpPr>
            <a:spLocks noGrp="1"/>
          </p:cNvSpPr>
          <p:nvPr>
            <p:ph type="sldNum" sz="quarter" idx="10"/>
          </p:nvPr>
        </p:nvSpPr>
        <p:spPr>
          <a:xfrm>
            <a:off x="8320088" y="1588"/>
            <a:ext cx="747712" cy="36512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2B4A5E"/>
                </a:solidFill>
              </a:defRPr>
            </a:lvl1pPr>
          </a:lstStyle>
          <a:p>
            <a:pPr>
              <a:defRPr/>
            </a:pPr>
            <a:fld id="{25DC0A1C-0799-4875-811C-5B96FB888E61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4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8596" y="1428736"/>
            <a:ext cx="8229600" cy="5000660"/>
          </a:xfrm>
        </p:spPr>
        <p:txBody>
          <a:bodyPr/>
          <a:lstStyle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7EC234"/>
                </a:solidFill>
              </a:defRPr>
            </a:lvl4pPr>
            <a:lvl5pPr>
              <a:defRPr>
                <a:solidFill>
                  <a:srgbClr val="EB8735"/>
                </a:solidFill>
              </a:defRPr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1259632" y="214313"/>
            <a:ext cx="7384306" cy="1066800"/>
          </a:xfrm>
        </p:spPr>
        <p:txBody>
          <a:bodyPr/>
          <a:lstStyle>
            <a:lvl1pPr>
              <a:defRPr sz="4000">
                <a:solidFill>
                  <a:srgbClr val="80B23E"/>
                </a:solidFill>
                <a:effectLst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0"/>
          </p:nvPr>
        </p:nvSpPr>
        <p:spPr>
          <a:xfrm>
            <a:off x="8358188" y="6429375"/>
            <a:ext cx="762000" cy="366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AB18AA0F-7E17-41F0-8F39-5CA63A40AADE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0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428737"/>
            <a:ext cx="4038600" cy="5072098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428737"/>
            <a:ext cx="4038600" cy="5072098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259632" y="214313"/>
            <a:ext cx="7384306" cy="1066800"/>
          </a:xfrm>
        </p:spPr>
        <p:txBody>
          <a:bodyPr/>
          <a:lstStyle>
            <a:lvl1pPr>
              <a:defRPr sz="4000">
                <a:solidFill>
                  <a:srgbClr val="80B23E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5" name="Tijdelijke aanduiding voor dianummer 22"/>
          <p:cNvSpPr>
            <a:spLocks noGrp="1"/>
          </p:cNvSpPr>
          <p:nvPr>
            <p:ph type="sldNum" sz="quarter" idx="10"/>
          </p:nvPr>
        </p:nvSpPr>
        <p:spPr>
          <a:xfrm>
            <a:off x="8358188" y="64912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24EF2D9B-8187-4886-9365-FB8DEB3AD95A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6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31640" y="214290"/>
            <a:ext cx="7407518" cy="1069848"/>
          </a:xfrm>
        </p:spPr>
        <p:txBody>
          <a:bodyPr/>
          <a:lstStyle>
            <a:lvl1pPr>
              <a:defRPr sz="4000" b="0" i="0" cap="none" baseline="0">
                <a:solidFill>
                  <a:srgbClr val="80B23E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57158" y="1500174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3"/>
          </p:nvPr>
        </p:nvSpPr>
        <p:spPr>
          <a:xfrm>
            <a:off x="4721225" y="1500174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2"/>
          </p:nvPr>
        </p:nvSpPr>
        <p:spPr>
          <a:xfrm>
            <a:off x="357158" y="1963722"/>
            <a:ext cx="4041648" cy="453711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718304" y="1963722"/>
            <a:ext cx="4041775" cy="453711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Tijdelijke aanduiding voor dianummer 26"/>
          <p:cNvSpPr>
            <a:spLocks noGrp="1"/>
          </p:cNvSpPr>
          <p:nvPr>
            <p:ph type="sldNum" sz="quarter" idx="10"/>
          </p:nvPr>
        </p:nvSpPr>
        <p:spPr>
          <a:xfrm>
            <a:off x="8382000" y="64912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7333DE2-3091-4B22-917C-5354981E24A0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6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827213" y="6443663"/>
            <a:ext cx="2133600" cy="277812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5292725" y="6443663"/>
            <a:ext cx="2895600" cy="277812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61363" y="6443663"/>
            <a:ext cx="649287" cy="2778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/>
            </a:lvl1pPr>
          </a:lstStyle>
          <a:p>
            <a:pPr>
              <a:defRPr/>
            </a:pPr>
            <a:fld id="{0BBF6B83-A025-4B9D-8083-80CA8DC0310F}" type="slidenum">
              <a:rPr lang="en-US" smtClean="0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6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Afgeronde rechthoek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34" name="Afgeronde rechthoek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Rechthoek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hthoek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hthoek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8" name="Rechthoek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9" name="Rechthoek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0" name="Rechthoek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4" name="Tijdelijke aanduiding voor titel 21"/>
          <p:cNvSpPr>
            <a:spLocks noGrp="1"/>
          </p:cNvSpPr>
          <p:nvPr>
            <p:ph type="title"/>
          </p:nvPr>
        </p:nvSpPr>
        <p:spPr bwMode="auto">
          <a:xfrm>
            <a:off x="1243013" y="214313"/>
            <a:ext cx="74009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BE"/>
              <a:t>Klik om de stijl te bewerken</a:t>
            </a:r>
            <a:endParaRPr lang="en-US" altLang="nl-BE"/>
          </a:p>
        </p:txBody>
      </p:sp>
      <p:sp>
        <p:nvSpPr>
          <p:cNvPr id="1035" name="Tijdelijke aanduiding voor tekst 12"/>
          <p:cNvSpPr>
            <a:spLocks noGrp="1"/>
          </p:cNvSpPr>
          <p:nvPr>
            <p:ph type="body" idx="1"/>
          </p:nvPr>
        </p:nvSpPr>
        <p:spPr bwMode="auto">
          <a:xfrm>
            <a:off x="428625" y="1428750"/>
            <a:ext cx="82296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BE"/>
              <a:t>Klik om de modelstijlen te bewerken</a:t>
            </a:r>
          </a:p>
          <a:p>
            <a:pPr lvl="1"/>
            <a:r>
              <a:rPr lang="nl-NL" altLang="nl-BE"/>
              <a:t>Tweede niveau</a:t>
            </a:r>
          </a:p>
          <a:p>
            <a:pPr lvl="2"/>
            <a:r>
              <a:rPr lang="nl-NL" altLang="nl-BE"/>
              <a:t>Derde niveau</a:t>
            </a:r>
          </a:p>
          <a:p>
            <a:pPr lvl="3"/>
            <a:r>
              <a:rPr lang="nl-NL" altLang="nl-BE"/>
              <a:t>Vierde niveau</a:t>
            </a:r>
          </a:p>
          <a:p>
            <a:pPr lvl="4"/>
            <a:r>
              <a:rPr lang="nl-NL" altLang="nl-BE"/>
              <a:t>Vijfde niveau</a:t>
            </a:r>
            <a:endParaRPr lang="en-US" altLang="nl-BE"/>
          </a:p>
        </p:txBody>
      </p:sp>
      <p:sp>
        <p:nvSpPr>
          <p:cNvPr id="1037" name="Tekstvak 24"/>
          <p:cNvSpPr txBox="1">
            <a:spLocks noChangeArrowheads="1"/>
          </p:cNvSpPr>
          <p:nvPr/>
        </p:nvSpPr>
        <p:spPr bwMode="auto">
          <a:xfrm>
            <a:off x="323850" y="6437313"/>
            <a:ext cx="50006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fr-BE" sz="1200" dirty="0">
                <a:solidFill>
                  <a:schemeClr val="tx2"/>
                </a:solidFill>
                <a:latin typeface="Verdana" pitchFamily="34" charset="0"/>
              </a:rPr>
              <a:t>2ITF </a:t>
            </a:r>
            <a:r>
              <a:rPr lang="fr-BE" sz="1200" dirty="0" err="1">
                <a:solidFill>
                  <a:schemeClr val="tx2"/>
                </a:solidFill>
                <a:latin typeface="Verdana" pitchFamily="34" charset="0"/>
              </a:rPr>
              <a:t>Businessprocessen</a:t>
            </a:r>
            <a:endParaRPr lang="nl-NL" sz="1200" dirty="0">
              <a:solidFill>
                <a:schemeClr val="tx2"/>
              </a:solidFill>
              <a:latin typeface="Verdana" pitchFamily="34" charset="0"/>
            </a:endParaRPr>
          </a:p>
        </p:txBody>
      </p:sp>
      <p:pic>
        <p:nvPicPr>
          <p:cNvPr id="2" name="Afbeelding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423863"/>
            <a:ext cx="649288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762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rgbClr val="80B23E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80B23E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80B23E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80B23E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80B23E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65125" indent="-255588" algn="l" rtl="0" eaLnBrk="1" fontAlgn="base" hangingPunct="1">
        <a:spcBef>
          <a:spcPts val="300"/>
        </a:spcBef>
        <a:spcAft>
          <a:spcPct val="0"/>
        </a:spcAft>
        <a:buClr>
          <a:srgbClr val="2B4A5E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rgbClr val="C00000"/>
          </a:solidFill>
          <a:latin typeface="+mn-lt"/>
          <a:ea typeface="+mn-ea"/>
          <a:cs typeface="+mn-cs"/>
        </a:defRPr>
      </a:lvl3pPr>
      <a:lvl4pPr marL="1179513" indent="-200025" algn="l" rtl="0" eaLnBrk="1" fontAlgn="base" hangingPunct="1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rgbClr val="80B23E"/>
          </a:solidFill>
          <a:latin typeface="+mn-lt"/>
          <a:ea typeface="+mn-ea"/>
          <a:cs typeface="+mn-cs"/>
        </a:defRPr>
      </a:lvl4pPr>
      <a:lvl5pPr marL="1389063" indent="-182563" algn="l" rtl="0" eaLnBrk="1" fontAlgn="base" hangingPunct="1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EB8735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r-BE" dirty="0" err="1"/>
              <a:t>Businessprocessen</a:t>
            </a:r>
            <a:endParaRPr lang="nl-NL" dirty="0"/>
          </a:p>
        </p:txBody>
      </p:sp>
      <p:sp>
        <p:nvSpPr>
          <p:cNvPr id="6147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3500" eaLnBrk="1" hangingPunct="1"/>
            <a:r>
              <a:rPr lang="fr-BE" dirty="0" err="1"/>
              <a:t>Opdracht</a:t>
            </a:r>
            <a:r>
              <a:rPr lang="fr-BE" dirty="0"/>
              <a:t> 4 </a:t>
            </a:r>
            <a:r>
              <a:rPr lang="fr-BE" dirty="0" err="1"/>
              <a:t>Deel</a:t>
            </a:r>
            <a:r>
              <a:rPr lang="fr-BE" dirty="0"/>
              <a:t> 1 </a:t>
            </a:r>
            <a:r>
              <a:rPr lang="fr-BE" dirty="0" err="1"/>
              <a:t>Inkopen</a:t>
            </a:r>
            <a:endParaRPr lang="fr-BE" dirty="0"/>
          </a:p>
          <a:p>
            <a:pPr marL="63500" eaLnBrk="1" hangingPunct="1"/>
            <a:endParaRPr lang="fr-B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600" dirty="0"/>
              <a:t>3. Leveranciersofferte creëren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8"/>
          <a:stretch/>
        </p:blipFill>
        <p:spPr bwMode="auto">
          <a:xfrm>
            <a:off x="251520" y="1484784"/>
            <a:ext cx="6226045" cy="4754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5567362" y="1617673"/>
            <a:ext cx="3505200" cy="990600"/>
          </a:xfrm>
          <a:prstGeom prst="leftArrow">
            <a:avLst>
              <a:gd name="adj1" fmla="val 50000"/>
              <a:gd name="adj2" fmla="val 88462"/>
            </a:avLst>
          </a:prstGeom>
          <a:solidFill>
            <a:schemeClr val="bg1"/>
          </a:solidFill>
          <a:ln w="571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err="1"/>
              <a:t>Hoofding</a:t>
            </a:r>
            <a:endParaRPr lang="en-US" sz="2400" dirty="0"/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5638800" y="3128973"/>
            <a:ext cx="3433762" cy="990600"/>
          </a:xfrm>
          <a:prstGeom prst="leftArrow">
            <a:avLst>
              <a:gd name="adj1" fmla="val 50000"/>
              <a:gd name="adj2" fmla="val 88462"/>
            </a:avLst>
          </a:prstGeom>
          <a:solidFill>
            <a:schemeClr val="bg1"/>
          </a:solidFill>
          <a:ln w="571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 err="1"/>
              <a:t>Detailgedeelte</a:t>
            </a:r>
            <a:endParaRPr lang="en-US" sz="2400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5638800" y="4929198"/>
            <a:ext cx="3433762" cy="990600"/>
          </a:xfrm>
          <a:prstGeom prst="leftArrow">
            <a:avLst>
              <a:gd name="adj1" fmla="val 50000"/>
              <a:gd name="adj2" fmla="val 88462"/>
            </a:avLst>
          </a:prstGeom>
          <a:solidFill>
            <a:schemeClr val="bg1"/>
          </a:solidFill>
          <a:ln w="571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Slotdeel</a:t>
            </a:r>
          </a:p>
        </p:txBody>
      </p:sp>
    </p:spTree>
    <p:extLst>
      <p:ext uri="{BB962C8B-B14F-4D97-AF65-F5344CB8AC3E}">
        <p14:creationId xmlns:p14="http://schemas.microsoft.com/office/powerpoint/2010/main" val="153360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7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Hoofding: Identificatie van de transactie</a:t>
            </a:r>
            <a:br>
              <a:rPr lang="nl-BE" dirty="0"/>
            </a:br>
            <a:br>
              <a:rPr lang="nl-BE" dirty="0"/>
            </a:br>
            <a:br>
              <a:rPr lang="nl-BE" dirty="0"/>
            </a:br>
            <a:br>
              <a:rPr lang="nl-BE" dirty="0"/>
            </a:br>
            <a:endParaRPr lang="nl-BE" dirty="0"/>
          </a:p>
          <a:p>
            <a:pPr lvl="2"/>
            <a:r>
              <a:rPr lang="en-US" sz="2000" dirty="0" err="1">
                <a:solidFill>
                  <a:schemeClr val="tx1"/>
                </a:solidFill>
                <a:latin typeface="Verdana" pitchFamily="34" charset="0"/>
              </a:rPr>
              <a:t>Leverancier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+ </a:t>
            </a:r>
            <a:r>
              <a:rPr lang="en-US" sz="2000" dirty="0" err="1">
                <a:solidFill>
                  <a:schemeClr val="tx1"/>
                </a:solidFill>
                <a:latin typeface="Verdana" pitchFamily="34" charset="0"/>
              </a:rPr>
              <a:t>contactgegevens</a:t>
            </a:r>
            <a:endParaRPr lang="en-US" sz="2000" dirty="0">
              <a:solidFill>
                <a:schemeClr val="tx1"/>
              </a:solidFill>
              <a:latin typeface="Verdana" pitchFamily="34" charset="0"/>
            </a:endParaRPr>
          </a:p>
          <a:p>
            <a:pPr lvl="2"/>
            <a:r>
              <a:rPr lang="en-US" sz="2000" dirty="0" err="1">
                <a:solidFill>
                  <a:schemeClr val="tx1"/>
                </a:solidFill>
                <a:latin typeface="Verdana" pitchFamily="34" charset="0"/>
              </a:rPr>
              <a:t>Nummer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: ID van de </a:t>
            </a:r>
            <a:r>
              <a:rPr lang="en-US" sz="2000" dirty="0" err="1">
                <a:solidFill>
                  <a:schemeClr val="tx1"/>
                </a:solidFill>
                <a:latin typeface="Verdana" pitchFamily="34" charset="0"/>
              </a:rPr>
              <a:t>offerte</a:t>
            </a:r>
            <a:endParaRPr lang="en-US" sz="2000" dirty="0">
              <a:solidFill>
                <a:schemeClr val="tx1"/>
              </a:solidFill>
              <a:latin typeface="Verdana" pitchFamily="34" charset="0"/>
            </a:endParaRPr>
          </a:p>
          <a:p>
            <a:pPr lvl="2"/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Status van het document</a:t>
            </a:r>
          </a:p>
          <a:p>
            <a:pPr lvl="2"/>
            <a:r>
              <a:rPr lang="en-US" sz="2000" dirty="0" err="1">
                <a:solidFill>
                  <a:schemeClr val="tx1"/>
                </a:solidFill>
                <a:latin typeface="Verdana" pitchFamily="34" charset="0"/>
              </a:rPr>
              <a:t>Referentie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Verdana" pitchFamily="34" charset="0"/>
              </a:rPr>
              <a:t>naar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Verdana" pitchFamily="34" charset="0"/>
              </a:rPr>
              <a:t>gemaakte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Verdana" pitchFamily="34" charset="0"/>
              </a:rPr>
              <a:t>afspraak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of </a:t>
            </a:r>
            <a:r>
              <a:rPr lang="en-US" sz="2000" dirty="0" err="1">
                <a:solidFill>
                  <a:schemeClr val="tx1"/>
                </a:solidFill>
                <a:latin typeface="Verdana" pitchFamily="34" charset="0"/>
              </a:rPr>
              <a:t>offerte</a:t>
            </a:r>
            <a:endParaRPr lang="en-US" sz="2000" dirty="0">
              <a:solidFill>
                <a:schemeClr val="tx1"/>
              </a:solidFill>
              <a:latin typeface="Verdana" pitchFamily="34" charset="0"/>
            </a:endParaRPr>
          </a:p>
          <a:p>
            <a:pPr lvl="2"/>
            <a:r>
              <a:rPr lang="en-US" sz="2000" dirty="0" err="1">
                <a:solidFill>
                  <a:schemeClr val="tx1"/>
                </a:solidFill>
                <a:latin typeface="Verdana" pitchFamily="34" charset="0"/>
              </a:rPr>
              <a:t>Valuta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Verdana" pitchFamily="34" charset="0"/>
              </a:rPr>
              <a:t>waarin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Verdana" pitchFamily="34" charset="0"/>
              </a:rPr>
              <a:t>prijzen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Verdana" pitchFamily="34" charset="0"/>
              </a:rPr>
              <a:t>vermeld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Verdana" pitchFamily="34" charset="0"/>
              </a:rPr>
              <a:t>worden</a:t>
            </a:r>
            <a:endParaRPr lang="en-US" sz="2000" dirty="0">
              <a:solidFill>
                <a:schemeClr val="tx1"/>
              </a:solidFill>
              <a:latin typeface="Verdana" pitchFamily="34" charset="0"/>
            </a:endParaRPr>
          </a:p>
          <a:p>
            <a:pPr lvl="2"/>
            <a:r>
              <a:rPr lang="en-US" sz="2000" dirty="0" err="1">
                <a:solidFill>
                  <a:schemeClr val="tx1"/>
                </a:solidFill>
                <a:latin typeface="Verdana" pitchFamily="34" charset="0"/>
              </a:rPr>
              <a:t>Documentdatum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– </a:t>
            </a:r>
            <a:r>
              <a:rPr lang="en-US" sz="2000" dirty="0" err="1">
                <a:solidFill>
                  <a:schemeClr val="tx1"/>
                </a:solidFill>
                <a:latin typeface="Verdana" pitchFamily="34" charset="0"/>
              </a:rPr>
              <a:t>boekingsdatum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– </a:t>
            </a:r>
            <a:r>
              <a:rPr lang="en-US" sz="2000" dirty="0" err="1">
                <a:solidFill>
                  <a:schemeClr val="tx1"/>
                </a:solidFill>
                <a:latin typeface="Verdana" pitchFamily="34" charset="0"/>
              </a:rPr>
              <a:t>geldigheidsdatum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Verdana" pitchFamily="34" charset="0"/>
              </a:rPr>
              <a:t>offerte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– </a:t>
            </a:r>
            <a:r>
              <a:rPr lang="en-US" sz="2000" dirty="0" err="1">
                <a:solidFill>
                  <a:schemeClr val="tx1"/>
                </a:solidFill>
                <a:latin typeface="Verdana" pitchFamily="34" charset="0"/>
              </a:rPr>
              <a:t>vereiste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datum (datum </a:t>
            </a:r>
            <a:r>
              <a:rPr lang="en-US" sz="2000" dirty="0" err="1">
                <a:solidFill>
                  <a:schemeClr val="tx1"/>
                </a:solidFill>
                <a:latin typeface="Verdana" pitchFamily="34" charset="0"/>
              </a:rPr>
              <a:t>waarop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Verdana" pitchFamily="34" charset="0"/>
              </a:rPr>
              <a:t>artikelen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Verdana" pitchFamily="34" charset="0"/>
              </a:rPr>
              <a:t>moeten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Verdana" pitchFamily="34" charset="0"/>
              </a:rPr>
              <a:t>geleverd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Verdana" pitchFamily="34" charset="0"/>
              </a:rPr>
              <a:t>worden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)</a:t>
            </a:r>
          </a:p>
          <a:p>
            <a:pPr marL="109537" indent="0">
              <a:buNone/>
            </a:pPr>
            <a:br>
              <a:rPr lang="nl-BE" dirty="0"/>
            </a:br>
            <a:endParaRPr lang="nl-B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Leveranciersofferte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88840"/>
            <a:ext cx="695325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610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Georgia" pitchFamily="18" charset="0"/>
              <a:buNone/>
            </a:pPr>
            <a:r>
              <a:rPr lang="en-US" dirty="0" err="1">
                <a:latin typeface="Verdana" pitchFamily="34" charset="0"/>
              </a:rPr>
              <a:t>Detailgedeelte</a:t>
            </a:r>
            <a:r>
              <a:rPr lang="en-US" dirty="0">
                <a:latin typeface="Verdana" pitchFamily="34" charset="0"/>
              </a:rPr>
              <a:t> : 3 tabs</a:t>
            </a:r>
          </a:p>
          <a:p>
            <a:pPr>
              <a:buFont typeface="Georgia" pitchFamily="18" charset="0"/>
              <a:buNone/>
            </a:pPr>
            <a:endParaRPr lang="en-US" dirty="0">
              <a:latin typeface="Verdana" pitchFamily="34" charset="0"/>
            </a:endParaRPr>
          </a:p>
          <a:p>
            <a:pPr>
              <a:buFont typeface="Georgia" pitchFamily="18" charset="0"/>
              <a:buNone/>
            </a:pPr>
            <a:endParaRPr lang="en-US" dirty="0">
              <a:latin typeface="Verdana" pitchFamily="34" charset="0"/>
            </a:endParaRP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Inhoud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wat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wil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je 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bestellen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?</a:t>
            </a:r>
          </a:p>
          <a:p>
            <a:pPr lvl="1"/>
            <a:endParaRPr lang="en-US" sz="2800" dirty="0">
              <a:solidFill>
                <a:schemeClr val="tx1"/>
              </a:solidFill>
              <a:latin typeface="Verdana" pitchFamily="34" charset="0"/>
            </a:endParaRP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Logistiek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: 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adresgegevens</a:t>
            </a:r>
            <a:endParaRPr lang="en-US" sz="2800" dirty="0">
              <a:solidFill>
                <a:schemeClr val="tx1"/>
              </a:solidFill>
              <a:latin typeface="Verdana" pitchFamily="34" charset="0"/>
            </a:endParaRPr>
          </a:p>
          <a:p>
            <a:pPr lvl="1">
              <a:buFont typeface="Georgia" pitchFamily="18" charset="0"/>
              <a:buNone/>
            </a:pPr>
            <a:endParaRPr lang="en-US" sz="2800" dirty="0">
              <a:solidFill>
                <a:schemeClr val="tx1"/>
              </a:solidFill>
              <a:latin typeface="Verdana" pitchFamily="34" charset="0"/>
            </a:endParaRPr>
          </a:p>
          <a:p>
            <a:pPr lvl="1"/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Boekhouding:voorbereiding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van 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latere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boekingen</a:t>
            </a:r>
            <a:r>
              <a:rPr lang="en-US" sz="2800" dirty="0">
                <a:solidFill>
                  <a:schemeClr val="tx1"/>
                </a:solidFill>
                <a:latin typeface="Verdana" pitchFamily="34" charset="0"/>
              </a:rPr>
              <a:t> en </a:t>
            </a:r>
            <a:r>
              <a:rPr lang="en-US" sz="2800" dirty="0" err="1">
                <a:solidFill>
                  <a:schemeClr val="tx1"/>
                </a:solidFill>
                <a:latin typeface="Verdana" pitchFamily="34" charset="0"/>
              </a:rPr>
              <a:t>betalingen</a:t>
            </a:r>
            <a:endParaRPr lang="en-US" dirty="0">
              <a:solidFill>
                <a:schemeClr val="tx1"/>
              </a:solidFill>
              <a:latin typeface="Verdana" pitchFamily="34" charset="0"/>
            </a:endParaRPr>
          </a:p>
          <a:p>
            <a:pPr lvl="1"/>
            <a:endParaRPr lang="en-US" dirty="0">
              <a:latin typeface="Verdana" pitchFamily="34" charset="0"/>
            </a:endParaRPr>
          </a:p>
          <a:p>
            <a:pPr lvl="1"/>
            <a:endParaRPr lang="en-US" dirty="0">
              <a:latin typeface="Verdana" pitchFamily="34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214414" y="214290"/>
            <a:ext cx="7929586" cy="1066800"/>
          </a:xfrm>
        </p:spPr>
        <p:txBody>
          <a:bodyPr/>
          <a:lstStyle/>
          <a:p>
            <a:r>
              <a:rPr lang="nl-BE" dirty="0"/>
              <a:t>3. Leveranciersofferte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A502DD-BCA6-4AF8-9D0A-DA7D2E2D2139}" type="slidenum">
              <a:rPr lang="nl-NL"/>
              <a:pPr>
                <a:defRPr/>
              </a:pPr>
              <a:t>12</a:t>
            </a:fld>
            <a:endParaRPr lang="nl-NL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977860"/>
            <a:ext cx="7704856" cy="57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266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build="p" bldLvl="2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0244"/>
          <a:stretch/>
        </p:blipFill>
        <p:spPr>
          <a:xfrm>
            <a:off x="323528" y="1838345"/>
            <a:ext cx="7738888" cy="324683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Leveranciersofferte</a:t>
            </a:r>
            <a:br>
              <a:rPr lang="nl-BE" dirty="0"/>
            </a:br>
            <a:r>
              <a:rPr lang="nl-BE" dirty="0"/>
              <a:t>Wat wil je bestellen?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710358" y="1824732"/>
            <a:ext cx="1008112" cy="4097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229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14" y="1443133"/>
            <a:ext cx="4324350" cy="2114550"/>
          </a:xfrm>
          <a:prstGeom prst="rect">
            <a:avLst/>
          </a:prstGeom>
        </p:spPr>
      </p:pic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8596" y="3714752"/>
            <a:ext cx="8229600" cy="2714644"/>
          </a:xfrm>
        </p:spPr>
        <p:txBody>
          <a:bodyPr/>
          <a:lstStyle/>
          <a:p>
            <a:r>
              <a:rPr lang="nl-BE" dirty="0"/>
              <a:t>Leveringsadres</a:t>
            </a:r>
          </a:p>
          <a:p>
            <a:pPr lvl="1"/>
            <a:r>
              <a:rPr lang="nl-BE" dirty="0">
                <a:solidFill>
                  <a:schemeClr val="tx1"/>
                </a:solidFill>
              </a:rPr>
              <a:t>adres standaard magazijn OEC Computers</a:t>
            </a:r>
          </a:p>
          <a:p>
            <a:r>
              <a:rPr lang="nl-BE" dirty="0"/>
              <a:t>Betaling aan</a:t>
            </a:r>
          </a:p>
          <a:p>
            <a:pPr lvl="1"/>
            <a:r>
              <a:rPr lang="nl-BE" dirty="0">
                <a:solidFill>
                  <a:schemeClr val="tx1"/>
                </a:solidFill>
              </a:rPr>
              <a:t>facturatieadres zakenpartner </a:t>
            </a:r>
            <a:r>
              <a:rPr lang="nl-BE" dirty="0" err="1">
                <a:solidFill>
                  <a:schemeClr val="tx1"/>
                </a:solidFill>
              </a:rPr>
              <a:t>Lasercom</a:t>
            </a:r>
            <a:endParaRPr lang="nl-BE" dirty="0">
              <a:solidFill>
                <a:schemeClr val="tx1"/>
              </a:solidFill>
            </a:endParaRPr>
          </a:p>
          <a:p>
            <a:r>
              <a:rPr lang="nl-BE" dirty="0"/>
              <a:t>Bestelling wordt geleverd door UPS Red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14290"/>
            <a:ext cx="7715304" cy="1066800"/>
          </a:xfrm>
        </p:spPr>
        <p:txBody>
          <a:bodyPr/>
          <a:lstStyle/>
          <a:p>
            <a:r>
              <a:rPr lang="nl-BE" dirty="0"/>
              <a:t>3. Leveranciersofferte</a:t>
            </a:r>
            <a:br>
              <a:rPr lang="nl-BE" dirty="0"/>
            </a:br>
            <a:r>
              <a:rPr lang="nl-BE" dirty="0"/>
              <a:t>Logistiek</a:t>
            </a:r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2872533" y="1438159"/>
            <a:ext cx="1008112" cy="40976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8340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414" y="1656945"/>
            <a:ext cx="6312371" cy="231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8596" y="4149080"/>
            <a:ext cx="8229600" cy="2280316"/>
          </a:xfrm>
        </p:spPr>
        <p:txBody>
          <a:bodyPr/>
          <a:lstStyle/>
          <a:p>
            <a:r>
              <a:rPr lang="nl-BE" dirty="0"/>
              <a:t>Financiële gegevens worden overgenomen uit </a:t>
            </a:r>
            <a:r>
              <a:rPr lang="nl-BE" dirty="0" err="1"/>
              <a:t>masterdata</a:t>
            </a:r>
            <a:r>
              <a:rPr lang="nl-BE" dirty="0"/>
              <a:t> leverancier</a:t>
            </a:r>
          </a:p>
          <a:p>
            <a:pPr lvl="1"/>
            <a:r>
              <a:rPr lang="nl-BE" dirty="0">
                <a:solidFill>
                  <a:schemeClr val="tx1"/>
                </a:solidFill>
              </a:rPr>
              <a:t>Betalingscondities</a:t>
            </a:r>
          </a:p>
          <a:p>
            <a:pPr lvl="1"/>
            <a:r>
              <a:rPr lang="nl-BE" dirty="0">
                <a:solidFill>
                  <a:schemeClr val="tx1"/>
                </a:solidFill>
              </a:rPr>
              <a:t>Betalingswijze</a:t>
            </a:r>
          </a:p>
          <a:p>
            <a:pPr lvl="1"/>
            <a:r>
              <a:rPr lang="nl-BE" dirty="0" err="1">
                <a:solidFill>
                  <a:schemeClr val="tx1"/>
                </a:solidFill>
              </a:rPr>
              <a:t>BTW-nr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14414" y="214290"/>
            <a:ext cx="7715304" cy="1066800"/>
          </a:xfrm>
        </p:spPr>
        <p:txBody>
          <a:bodyPr/>
          <a:lstStyle/>
          <a:p>
            <a:r>
              <a:rPr lang="nl-BE" dirty="0"/>
              <a:t>3. Leveranciersofferte</a:t>
            </a:r>
            <a:br>
              <a:rPr lang="nl-BE" dirty="0"/>
            </a:br>
            <a:r>
              <a:rPr lang="nl-BE" dirty="0"/>
              <a:t>Boekhouding</a:t>
            </a:r>
            <a:endParaRPr lang="nl-NL" dirty="0"/>
          </a:p>
        </p:txBody>
      </p:sp>
      <p:sp>
        <p:nvSpPr>
          <p:cNvPr id="6" name="Rechthoek 5"/>
          <p:cNvSpPr/>
          <p:nvPr/>
        </p:nvSpPr>
        <p:spPr>
          <a:xfrm>
            <a:off x="3686140" y="1556792"/>
            <a:ext cx="1714512" cy="33284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7069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/>
          </p:cNvSpPr>
          <p:nvPr>
            <p:ph idx="1"/>
          </p:nvPr>
        </p:nvSpPr>
        <p:spPr>
          <a:xfrm>
            <a:off x="467544" y="1196752"/>
            <a:ext cx="8358246" cy="5328592"/>
          </a:xfrm>
        </p:spPr>
        <p:txBody>
          <a:bodyPr/>
          <a:lstStyle/>
          <a:p>
            <a:r>
              <a:rPr lang="en-US" dirty="0" err="1">
                <a:latin typeface="Verdana" pitchFamily="34" charset="0"/>
              </a:rPr>
              <a:t>Slotdeel</a:t>
            </a:r>
            <a:endParaRPr lang="en-US" dirty="0">
              <a:latin typeface="Verdana" pitchFamily="34" charset="0"/>
            </a:endParaRPr>
          </a:p>
          <a:p>
            <a:pPr>
              <a:buFont typeface="Georgia" pitchFamily="18" charset="0"/>
              <a:buNone/>
            </a:pPr>
            <a:endParaRPr lang="en-US" dirty="0">
              <a:latin typeface="Verdana" pitchFamily="34" charset="0"/>
            </a:endParaRPr>
          </a:p>
          <a:p>
            <a:pPr>
              <a:buFont typeface="Georgia" pitchFamily="18" charset="0"/>
              <a:buNone/>
            </a:pPr>
            <a:endParaRPr lang="en-US" dirty="0">
              <a:latin typeface="Verdana" pitchFamily="34" charset="0"/>
            </a:endParaRPr>
          </a:p>
          <a:p>
            <a:pPr>
              <a:buFont typeface="Georgia" pitchFamily="18" charset="0"/>
              <a:buNone/>
            </a:pPr>
            <a:br>
              <a:rPr lang="en-US" dirty="0">
                <a:latin typeface="Verdana" pitchFamily="34" charset="0"/>
              </a:rPr>
            </a:br>
            <a:endParaRPr lang="en-US" dirty="0">
              <a:latin typeface="Verdana" pitchFamily="34" charset="0"/>
            </a:endParaRPr>
          </a:p>
          <a:p>
            <a:endParaRPr lang="en-US" dirty="0">
              <a:latin typeface="Verdana" pitchFamily="34" charset="0"/>
            </a:endParaRPr>
          </a:p>
          <a:p>
            <a:r>
              <a:rPr lang="en-US" sz="2400" dirty="0" err="1">
                <a:latin typeface="Verdana" pitchFamily="34" charset="0"/>
              </a:rPr>
              <a:t>Er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wordt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geen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bedrag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ingevuld</a:t>
            </a:r>
            <a:r>
              <a:rPr lang="en-US" sz="2400" dirty="0">
                <a:latin typeface="Verdana" pitchFamily="34" charset="0"/>
              </a:rPr>
              <a:t>. En we </a:t>
            </a:r>
            <a:r>
              <a:rPr lang="en-US" sz="2400" dirty="0" err="1">
                <a:latin typeface="Verdana" pitchFamily="34" charset="0"/>
              </a:rPr>
              <a:t>aanvaarden</a:t>
            </a:r>
            <a:r>
              <a:rPr lang="en-US" sz="2400" dirty="0">
                <a:latin typeface="Verdana" pitchFamily="34" charset="0"/>
              </a:rPr>
              <a:t> het </a:t>
            </a:r>
            <a:r>
              <a:rPr lang="en-US" sz="2400" dirty="0" err="1">
                <a:latin typeface="Verdana" pitchFamily="34" charset="0"/>
              </a:rPr>
              <a:t>documenttotaal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dat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gelijk</a:t>
            </a:r>
            <a:r>
              <a:rPr lang="en-US" sz="2400" dirty="0">
                <a:latin typeface="Verdana" pitchFamily="34" charset="0"/>
              </a:rPr>
              <a:t> is </a:t>
            </a:r>
            <a:r>
              <a:rPr lang="en-US" sz="2400" dirty="0" err="1">
                <a:latin typeface="Verdana" pitchFamily="34" charset="0"/>
              </a:rPr>
              <a:t>aan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nul</a:t>
            </a:r>
            <a:endParaRPr lang="en-US" dirty="0">
              <a:latin typeface="Verdana" pitchFamily="34" charset="0"/>
            </a:endParaRPr>
          </a:p>
          <a:p>
            <a:r>
              <a:rPr lang="en-US" sz="2400" dirty="0">
                <a:latin typeface="Verdana" pitchFamily="34" charset="0"/>
              </a:rPr>
              <a:t>We </a:t>
            </a:r>
            <a:r>
              <a:rPr lang="en-US" sz="2400" dirty="0" err="1">
                <a:latin typeface="Verdana" pitchFamily="34" charset="0"/>
              </a:rPr>
              <a:t>wachten</a:t>
            </a:r>
            <a:r>
              <a:rPr lang="en-US" sz="2400" dirty="0">
                <a:latin typeface="Verdana" pitchFamily="34" charset="0"/>
              </a:rPr>
              <a:t> nu op </a:t>
            </a:r>
            <a:r>
              <a:rPr lang="en-US" sz="2400" dirty="0" err="1">
                <a:latin typeface="Verdana" pitchFamily="34" charset="0"/>
              </a:rPr>
              <a:t>een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reactie</a:t>
            </a:r>
            <a:r>
              <a:rPr lang="en-US" sz="2400" dirty="0">
                <a:latin typeface="Verdana" pitchFamily="34" charset="0"/>
              </a:rPr>
              <a:t> van </a:t>
            </a:r>
            <a:r>
              <a:rPr lang="en-US" sz="2400" dirty="0" err="1">
                <a:latin typeface="Verdana" pitchFamily="34" charset="0"/>
              </a:rPr>
              <a:t>onze</a:t>
            </a:r>
            <a:r>
              <a:rPr lang="en-US" sz="2400" dirty="0">
                <a:latin typeface="Verdana" pitchFamily="34" charset="0"/>
              </a:rPr>
              <a:t> </a:t>
            </a:r>
            <a:r>
              <a:rPr lang="en-US" sz="2400" dirty="0" err="1">
                <a:latin typeface="Verdana" pitchFamily="34" charset="0"/>
              </a:rPr>
              <a:t>leverancier</a:t>
            </a:r>
            <a:endParaRPr lang="en-US" sz="2400" dirty="0">
              <a:latin typeface="Verdana" pitchFamily="34" charset="0"/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Leveranciersofferte</a:t>
            </a:r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995A7C-4012-43AE-8C0D-830FF657274F}" type="slidenum">
              <a:rPr lang="nl-NL"/>
              <a:pPr>
                <a:defRPr/>
              </a:pPr>
              <a:t>16</a:t>
            </a:fld>
            <a:endParaRPr lang="nl-NL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 rotWithShape="1">
          <a:blip r:embed="rId2"/>
          <a:srcRect t="5185" b="32599"/>
          <a:stretch/>
        </p:blipFill>
        <p:spPr>
          <a:xfrm>
            <a:off x="632376" y="1714862"/>
            <a:ext cx="8028582" cy="864096"/>
          </a:xfrm>
          <a:prstGeom prst="rect">
            <a:avLst/>
          </a:prstGeom>
        </p:spPr>
      </p:pic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144" y="2636912"/>
            <a:ext cx="4157052" cy="119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45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 vervolledigen de offerte met:</a:t>
            </a:r>
          </a:p>
          <a:p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200" dirty="0"/>
              <a:t>3. Reactie van leverancier ingeven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301792"/>
              </p:ext>
            </p:extLst>
          </p:nvPr>
        </p:nvGraphicFramePr>
        <p:xfrm>
          <a:off x="899592" y="2348880"/>
          <a:ext cx="7272808" cy="3456384"/>
        </p:xfrm>
        <a:graphic>
          <a:graphicData uri="http://schemas.openxmlformats.org/drawingml/2006/table">
            <a:tbl>
              <a:tblPr/>
              <a:tblGrid>
                <a:gridCol w="3636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6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2128">
                <a:tc>
                  <a:txBody>
                    <a:bodyPr/>
                    <a:lstStyle/>
                    <a:p>
                      <a:pPr algn="l" fontAlgn="base"/>
                      <a:r>
                        <a:rPr lang="nl-NL" b="0" i="0" dirty="0">
                          <a:solidFill>
                            <a:srgbClr val="3399FB"/>
                          </a:solidFill>
                          <a:effectLst/>
                          <a:latin typeface="inherit"/>
                        </a:rPr>
                        <a:t>Offertedatum</a:t>
                      </a:r>
                      <a:endParaRPr lang="nl-NL" b="0" dirty="0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 marL="38100" marR="19050" marT="38100" marB="3810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nl-NL" b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De datum waarop de leverancier de artikelen op de offerte levert.</a:t>
                      </a:r>
                    </a:p>
                  </a:txBody>
                  <a:tcPr marL="38100" marR="19050" marT="38100" marB="3810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algn="l" fontAlgn="base"/>
                      <a:r>
                        <a:rPr lang="nl-NL" b="0" i="0">
                          <a:solidFill>
                            <a:srgbClr val="3399FB"/>
                          </a:solidFill>
                          <a:effectLst/>
                          <a:latin typeface="inherit"/>
                        </a:rPr>
                        <a:t>Offertehoeveelheid</a:t>
                      </a:r>
                      <a:endParaRPr lang="nl-NL" b="0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 marL="38100" marR="19050" marT="38100" marB="3810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nl-NL" b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Het aantal artikelen dat de leverancier kan leveren onder de offertevoorwaarden.</a:t>
                      </a:r>
                    </a:p>
                  </a:txBody>
                  <a:tcPr marL="38100" marR="19050" marT="38100" marB="3810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algn="l" fontAlgn="base"/>
                      <a:r>
                        <a:rPr lang="nl-NL" b="0" i="0" dirty="0">
                          <a:solidFill>
                            <a:srgbClr val="3399FB"/>
                          </a:solidFill>
                          <a:effectLst/>
                          <a:latin typeface="inherit"/>
                        </a:rPr>
                        <a:t>Eenheidsprijs</a:t>
                      </a:r>
                      <a:endParaRPr lang="nl-NL" b="0" dirty="0">
                        <a:solidFill>
                          <a:srgbClr val="333333"/>
                        </a:solidFill>
                        <a:effectLst/>
                        <a:latin typeface="inherit"/>
                      </a:endParaRPr>
                    </a:p>
                  </a:txBody>
                  <a:tcPr marL="38100" marR="19050" marT="38100" marB="3810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nl-NL" b="0" dirty="0">
                          <a:solidFill>
                            <a:srgbClr val="333333"/>
                          </a:solidFill>
                          <a:effectLst/>
                          <a:latin typeface="inherit"/>
                        </a:rPr>
                        <a:t>De prijs per eenheid waarvoor de leverancier het artikel verkoopt.</a:t>
                      </a:r>
                    </a:p>
                  </a:txBody>
                  <a:tcPr marL="38100" marR="19050" marT="38100" marB="38100"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733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inhoud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109537" indent="0">
              <a:buNone/>
            </a:pPr>
            <a:endParaRPr lang="nl-NL" sz="2400" dirty="0"/>
          </a:p>
          <a:p>
            <a:pPr marL="109537" indent="0">
              <a:buNone/>
            </a:pPr>
            <a:r>
              <a:rPr lang="nl-NL" sz="2400" dirty="0"/>
              <a:t>Voeg zelf de nodige velden toe aan de tabel</a:t>
            </a:r>
          </a:p>
          <a:p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200" dirty="0"/>
              <a:t>3. Reactie van leverancier ingeven</a:t>
            </a: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1090"/>
            <a:ext cx="9207772" cy="443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46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Klik rechts op de offerte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3. Reacties kunnen vergeleken worden </a:t>
            </a: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58" y="2276872"/>
            <a:ext cx="8732862" cy="302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1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23887" indent="-514350">
              <a:buFont typeface="+mj-lt"/>
              <a:buAutoNum type="arabicPeriod"/>
            </a:pPr>
            <a:r>
              <a:rPr lang="nl-BE" dirty="0"/>
              <a:t>Inkoopproces in SAP B1</a:t>
            </a:r>
          </a:p>
          <a:p>
            <a:pPr marL="623887" indent="-514350">
              <a:buFont typeface="+mj-lt"/>
              <a:buAutoNum type="arabicPeriod"/>
            </a:pPr>
            <a:r>
              <a:rPr lang="nl-BE" dirty="0"/>
              <a:t>Documentenstroom bij inkoop</a:t>
            </a:r>
          </a:p>
          <a:p>
            <a:pPr marL="623887" indent="-514350">
              <a:buFont typeface="+mj-lt"/>
              <a:buAutoNum type="arabicPeriod"/>
            </a:pPr>
            <a:r>
              <a:rPr lang="nl-BE" dirty="0"/>
              <a:t>Leveranciersofferte </a:t>
            </a:r>
          </a:p>
          <a:p>
            <a:pPr marL="623887" indent="-514350">
              <a:buFont typeface="+mj-lt"/>
              <a:buAutoNum type="arabicPeriod"/>
            </a:pPr>
            <a:r>
              <a:rPr lang="nl-BE" dirty="0"/>
              <a:t>Bestelling</a:t>
            </a:r>
          </a:p>
          <a:p>
            <a:pPr marL="623887" indent="-514350">
              <a:buFont typeface="+mj-lt"/>
              <a:buAutoNum type="arabicPeriod"/>
            </a:pPr>
            <a:r>
              <a:rPr lang="nl-BE" dirty="0"/>
              <a:t>Goederenontvangst</a:t>
            </a:r>
          </a:p>
          <a:p>
            <a:pPr marL="623887" indent="-514350">
              <a:buFont typeface="+mj-lt"/>
              <a:buAutoNum type="arabicPeriod"/>
            </a:pPr>
            <a:r>
              <a:rPr lang="nl-BE" dirty="0"/>
              <a:t>Ontvangen factuur</a:t>
            </a:r>
          </a:p>
          <a:p>
            <a:pPr marL="623887" indent="-514350">
              <a:buFont typeface="+mj-lt"/>
              <a:buAutoNum type="arabicPeriod"/>
            </a:pPr>
            <a:r>
              <a:rPr lang="nl-BE" dirty="0"/>
              <a:t>Uitgaande betaling</a:t>
            </a:r>
          </a:p>
          <a:p>
            <a:pPr marL="623887" indent="-514350">
              <a:buFont typeface="+mj-lt"/>
              <a:buAutoNum type="arabicPeriod"/>
            </a:pPr>
            <a:r>
              <a:rPr lang="nl-BE" dirty="0" err="1"/>
              <a:t>Retouren</a:t>
            </a:r>
            <a:r>
              <a:rPr lang="nl-BE" dirty="0"/>
              <a:t> en creditnota</a:t>
            </a:r>
          </a:p>
          <a:p>
            <a:pPr marL="623887" indent="-514350">
              <a:buFont typeface="+mj-lt"/>
              <a:buAutoNum type="arabicPeriod"/>
            </a:pPr>
            <a:r>
              <a:rPr lang="nl-BE" dirty="0"/>
              <a:t>BI-rapportering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Overzicht</a:t>
            </a:r>
            <a:endParaRPr lang="nl-N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Kunnen worden gegenereerd met behulp van aanmaakwizard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Leveranciersoffertes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636912"/>
            <a:ext cx="80105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8956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De bestelling is </a:t>
            </a:r>
            <a:r>
              <a:rPr lang="nl-BE" dirty="0">
                <a:solidFill>
                  <a:srgbClr val="80B23E"/>
                </a:solidFill>
                <a:latin typeface="+mj-lt"/>
                <a:ea typeface="+mj-ea"/>
                <a:cs typeface="+mj-cs"/>
              </a:rPr>
              <a:t>al dan niet</a:t>
            </a:r>
            <a:r>
              <a:rPr lang="nl-BE" sz="4000" dirty="0">
                <a:solidFill>
                  <a:srgbClr val="80B23E"/>
                </a:solidFill>
                <a:latin typeface="+mj-lt"/>
                <a:ea typeface="+mj-ea"/>
                <a:cs typeface="+mj-cs"/>
              </a:rPr>
              <a:t> </a:t>
            </a:r>
            <a:r>
              <a:rPr lang="nl-BE" dirty="0"/>
              <a:t>gebaseerd op een leveranciersofferte</a:t>
            </a:r>
          </a:p>
          <a:p>
            <a:r>
              <a:rPr lang="nl-BE" dirty="0"/>
              <a:t>Voorbeeld leveranciersofferte </a:t>
            </a:r>
            <a:r>
              <a:rPr lang="nl-BE" dirty="0" err="1"/>
              <a:t>Lasercom</a:t>
            </a:r>
            <a:r>
              <a:rPr lang="nl-BE" dirty="0"/>
              <a:t> voor 5 * A00003 </a:t>
            </a:r>
            <a:r>
              <a:rPr lang="nl-BE" dirty="0">
                <a:sym typeface="Wingdings" pitchFamily="2" charset="2"/>
              </a:rPr>
              <a:t> stukprijs €130</a:t>
            </a:r>
            <a:br>
              <a:rPr lang="nl-BE" dirty="0"/>
            </a:br>
            <a:endParaRPr lang="nl-BE" dirty="0"/>
          </a:p>
          <a:p>
            <a:endParaRPr lang="nl-BE" dirty="0"/>
          </a:p>
          <a:p>
            <a:endParaRPr lang="nl-BE" dirty="0"/>
          </a:p>
          <a:p>
            <a:pPr marL="109537" indent="0">
              <a:buNone/>
            </a:pPr>
            <a:endParaRPr lang="nl-B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Bestelling</a:t>
            </a:r>
          </a:p>
        </p:txBody>
      </p:sp>
    </p:spTree>
    <p:extLst>
      <p:ext uri="{BB962C8B-B14F-4D97-AF65-F5344CB8AC3E}">
        <p14:creationId xmlns:p14="http://schemas.microsoft.com/office/powerpoint/2010/main" val="4226632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Bestelling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882" y="404664"/>
            <a:ext cx="696277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35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8596" y="1428736"/>
            <a:ext cx="8463884" cy="5000660"/>
          </a:xfrm>
        </p:spPr>
        <p:txBody>
          <a:bodyPr/>
          <a:lstStyle/>
          <a:p>
            <a:r>
              <a:rPr lang="nl-BE" dirty="0"/>
              <a:t>Bestelling gebaseerd op leveranciersofferte</a:t>
            </a:r>
          </a:p>
          <a:p>
            <a:endParaRPr lang="nl-BE" dirty="0"/>
          </a:p>
          <a:p>
            <a:pPr lvl="1"/>
            <a:r>
              <a:rPr lang="nl-BE" dirty="0">
                <a:solidFill>
                  <a:schemeClr val="tx1"/>
                </a:solidFill>
              </a:rPr>
              <a:t>Ga naar offerte en klik op</a:t>
            </a:r>
            <a:br>
              <a:rPr lang="nl-BE" dirty="0">
                <a:solidFill>
                  <a:schemeClr val="tx1"/>
                </a:solidFill>
              </a:rPr>
            </a:br>
            <a:r>
              <a:rPr lang="nl-BE" dirty="0">
                <a:solidFill>
                  <a:schemeClr val="tx1"/>
                </a:solidFill>
              </a:rPr>
              <a:t>knop “Kopiëren naar”</a:t>
            </a:r>
            <a:br>
              <a:rPr lang="nl-BE" dirty="0">
                <a:solidFill>
                  <a:schemeClr val="tx1"/>
                </a:solidFill>
              </a:rPr>
            </a:br>
            <a:r>
              <a:rPr lang="nl-BE" dirty="0">
                <a:solidFill>
                  <a:schemeClr val="tx1"/>
                </a:solidFill>
              </a:rPr>
              <a:t>en selecteer “Bestelling”</a:t>
            </a:r>
            <a:br>
              <a:rPr lang="nl-BE" dirty="0">
                <a:solidFill>
                  <a:schemeClr val="tx1"/>
                </a:solidFill>
              </a:rPr>
            </a:br>
            <a:r>
              <a:rPr lang="nl-BE" sz="4000" dirty="0">
                <a:solidFill>
                  <a:schemeClr val="tx1"/>
                </a:solidFill>
              </a:rPr>
              <a:t>of</a:t>
            </a:r>
          </a:p>
          <a:p>
            <a:pPr lvl="1"/>
            <a:r>
              <a:rPr lang="nl-BE" dirty="0">
                <a:solidFill>
                  <a:schemeClr val="tx1"/>
                </a:solidFill>
              </a:rPr>
              <a:t>Maak een nieuwe bestelling, selecteer leverancier </a:t>
            </a:r>
            <a:r>
              <a:rPr lang="nl-BE" dirty="0" err="1">
                <a:solidFill>
                  <a:schemeClr val="tx1"/>
                </a:solidFill>
              </a:rPr>
              <a:t>Lasercom</a:t>
            </a:r>
            <a:r>
              <a:rPr lang="nl-BE" dirty="0">
                <a:solidFill>
                  <a:schemeClr val="tx1"/>
                </a:solidFill>
              </a:rPr>
              <a:t> en klik op “Kopiëren van” en  selecteer “Leveranciersofferte”</a:t>
            </a:r>
          </a:p>
          <a:p>
            <a:pPr marL="411162" lvl="1" indent="0">
              <a:buNone/>
            </a:pPr>
            <a:endParaRPr lang="nl-B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Bestelling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9" b="-1"/>
          <a:stretch/>
        </p:blipFill>
        <p:spPr bwMode="auto">
          <a:xfrm>
            <a:off x="5712296" y="2540157"/>
            <a:ext cx="1524000" cy="118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389" y="5404643"/>
            <a:ext cx="1447800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369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3"/>
          <a:srcRect b="24207"/>
          <a:stretch/>
        </p:blipFill>
        <p:spPr>
          <a:xfrm>
            <a:off x="748481" y="3628216"/>
            <a:ext cx="6638925" cy="2808312"/>
          </a:xfrm>
          <a:prstGeom prst="rect">
            <a:avLst/>
          </a:prstGeom>
        </p:spPr>
      </p:pic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Resultaat: </a:t>
            </a:r>
          </a:p>
          <a:p>
            <a:pPr lvl="1"/>
            <a:r>
              <a:rPr lang="nl-BE" dirty="0">
                <a:solidFill>
                  <a:schemeClr val="tx1"/>
                </a:solidFill>
              </a:rPr>
              <a:t>aantallen(5) en stukprijs uit offerte (€130) worden overgenomen</a:t>
            </a:r>
          </a:p>
          <a:p>
            <a:pPr lvl="1"/>
            <a:r>
              <a:rPr lang="nl-BE" dirty="0">
                <a:solidFill>
                  <a:schemeClr val="tx1"/>
                </a:solidFill>
              </a:rPr>
              <a:t>Ook logistieke en boekhoudinggegevens worden overgenomen</a:t>
            </a:r>
          </a:p>
          <a:p>
            <a:pPr marL="109537" indent="0">
              <a:buNone/>
            </a:pPr>
            <a:br>
              <a:rPr lang="nl-BE" dirty="0"/>
            </a:b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Bestelling</a:t>
            </a:r>
          </a:p>
        </p:txBody>
      </p:sp>
      <p:sp>
        <p:nvSpPr>
          <p:cNvPr id="4" name="Rechthoek 3"/>
          <p:cNvSpPr/>
          <p:nvPr/>
        </p:nvSpPr>
        <p:spPr>
          <a:xfrm>
            <a:off x="2272009" y="5647552"/>
            <a:ext cx="2664296" cy="504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3603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Wat stel je vast?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Controleer de offerte?	</a:t>
            </a:r>
          </a:p>
        </p:txBody>
      </p:sp>
    </p:spTree>
    <p:extLst>
      <p:ext uri="{BB962C8B-B14F-4D97-AF65-F5344CB8AC3E}">
        <p14:creationId xmlns:p14="http://schemas.microsoft.com/office/powerpoint/2010/main" val="2956968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Zelfde bestelling maar nu niet gebaseerd op leveranciersofferte</a:t>
            </a:r>
            <a:br>
              <a:rPr lang="nl-BE" dirty="0"/>
            </a:br>
            <a:endParaRPr lang="nl-BE" dirty="0"/>
          </a:p>
          <a:p>
            <a:r>
              <a:rPr lang="nl-BE" dirty="0"/>
              <a:t>Stukprijs € 150</a:t>
            </a:r>
          </a:p>
          <a:p>
            <a:pPr marL="109537" indent="0">
              <a:buNone/>
            </a:pPr>
            <a:br>
              <a:rPr lang="nl-BE" dirty="0"/>
            </a:br>
            <a:br>
              <a:rPr lang="nl-BE" dirty="0"/>
            </a:br>
            <a:endParaRPr lang="nl-B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Bestelling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00" y="3523124"/>
            <a:ext cx="88773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hthoek 4"/>
          <p:cNvSpPr/>
          <p:nvPr/>
        </p:nvSpPr>
        <p:spPr>
          <a:xfrm>
            <a:off x="2843808" y="5085184"/>
            <a:ext cx="1296144" cy="50405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29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Meerkeuzevraag:</a:t>
            </a:r>
          </a:p>
          <a:p>
            <a:pPr lvl="1"/>
            <a:r>
              <a:rPr lang="nl-BE" dirty="0">
                <a:solidFill>
                  <a:schemeClr val="tx1"/>
                </a:solidFill>
              </a:rPr>
              <a:t>Hoe wordt de prijs van het artikel bepaald?</a:t>
            </a:r>
          </a:p>
          <a:p>
            <a:pPr lvl="2">
              <a:buFont typeface="Courier New" pitchFamily="49" charset="0"/>
              <a:buChar char="o"/>
            </a:pPr>
            <a:r>
              <a:rPr lang="nl-BE" dirty="0"/>
              <a:t>Op basis van data uit </a:t>
            </a:r>
            <a:r>
              <a:rPr lang="nl-BE" dirty="0" err="1"/>
              <a:t>masterdata</a:t>
            </a:r>
            <a:r>
              <a:rPr lang="nl-BE" dirty="0"/>
              <a:t> artikel en leverancier</a:t>
            </a:r>
          </a:p>
          <a:p>
            <a:pPr lvl="2">
              <a:buFont typeface="Courier New" pitchFamily="49" charset="0"/>
              <a:buChar char="o"/>
            </a:pPr>
            <a:r>
              <a:rPr lang="nl-BE" dirty="0"/>
              <a:t>Op basis van </a:t>
            </a:r>
            <a:r>
              <a:rPr lang="nl-BE" dirty="0" err="1"/>
              <a:t>masterdata</a:t>
            </a:r>
            <a:r>
              <a:rPr lang="nl-BE" dirty="0"/>
              <a:t> artikel</a:t>
            </a:r>
          </a:p>
          <a:p>
            <a:pPr lvl="2">
              <a:buFont typeface="Courier New" pitchFamily="49" charset="0"/>
              <a:buChar char="o"/>
            </a:pPr>
            <a:r>
              <a:rPr lang="nl-BE" dirty="0"/>
              <a:t>Op basis van </a:t>
            </a:r>
            <a:r>
              <a:rPr lang="nl-BE" dirty="0" err="1"/>
              <a:t>masterdata</a:t>
            </a:r>
            <a:r>
              <a:rPr lang="nl-BE" dirty="0"/>
              <a:t> leverancier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Bestelling</a:t>
            </a:r>
            <a:endParaRPr lang="nl-NL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Masterdata artikel A00003</a:t>
            </a:r>
            <a:br>
              <a:rPr lang="nl-BE" dirty="0"/>
            </a:br>
            <a:endParaRPr lang="nl-BE" dirty="0"/>
          </a:p>
          <a:p>
            <a:endParaRPr lang="nl-BE" dirty="0"/>
          </a:p>
          <a:p>
            <a:endParaRPr lang="nl-BE" dirty="0"/>
          </a:p>
          <a:p>
            <a:pPr marL="109537" indent="0">
              <a:buNone/>
            </a:pPr>
            <a:endParaRPr lang="nl-BE" dirty="0"/>
          </a:p>
          <a:p>
            <a:r>
              <a:rPr lang="nl-BE" dirty="0"/>
              <a:t>Masterdata leverancier </a:t>
            </a:r>
            <a:r>
              <a:rPr lang="nl-BE" dirty="0" err="1"/>
              <a:t>Lasercom</a:t>
            </a:r>
            <a:endParaRPr lang="nl-B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Bestelling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36102"/>
            <a:ext cx="71628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99" y="4221088"/>
            <a:ext cx="3739852" cy="2470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/>
          <p:cNvSpPr/>
          <p:nvPr/>
        </p:nvSpPr>
        <p:spPr>
          <a:xfrm>
            <a:off x="1043607" y="6453336"/>
            <a:ext cx="3574943" cy="23811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4" name="Gebogen verbindingslijn 13"/>
          <p:cNvCxnSpPr/>
          <p:nvPr/>
        </p:nvCxnSpPr>
        <p:spPr>
          <a:xfrm rot="5400000" flipH="1" flipV="1">
            <a:off x="3495015" y="4576420"/>
            <a:ext cx="2222664" cy="235024"/>
          </a:xfrm>
          <a:prstGeom prst="bentConnector3">
            <a:avLst/>
          </a:prstGeom>
          <a:ln w="57150">
            <a:solidFill>
              <a:srgbClr val="92D05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366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idx="1"/>
          </p:nvPr>
        </p:nvSpPr>
        <p:spPr>
          <a:xfrm>
            <a:off x="428596" y="1124744"/>
            <a:ext cx="8535892" cy="5304652"/>
          </a:xfrm>
        </p:spPr>
        <p:txBody>
          <a:bodyPr/>
          <a:lstStyle/>
          <a:p>
            <a:r>
              <a:rPr lang="en-US" dirty="0">
                <a:latin typeface="Verdana" pitchFamily="34" charset="0"/>
              </a:rPr>
              <a:t>Effect van de 2 </a:t>
            </a:r>
            <a:r>
              <a:rPr lang="en-US" dirty="0" err="1">
                <a:latin typeface="Verdana" pitchFamily="34" charset="0"/>
              </a:rPr>
              <a:t>bestellingen</a:t>
            </a:r>
            <a:r>
              <a:rPr lang="en-US" dirty="0">
                <a:latin typeface="Verdana" pitchFamily="34" charset="0"/>
              </a:rPr>
              <a:t> op de </a:t>
            </a:r>
            <a:r>
              <a:rPr lang="en-US" dirty="0" err="1">
                <a:latin typeface="Verdana" pitchFamily="34" charset="0"/>
              </a:rPr>
              <a:t>voorraad</a:t>
            </a:r>
            <a:r>
              <a:rPr lang="en-US" dirty="0">
                <a:latin typeface="Verdana" pitchFamily="34" charset="0"/>
              </a:rPr>
              <a:t>?</a:t>
            </a:r>
          </a:p>
          <a:p>
            <a:r>
              <a:rPr lang="en-US" dirty="0">
                <a:latin typeface="Verdana" pitchFamily="34" charset="0"/>
              </a:rPr>
              <a:t>10 printers extra </a:t>
            </a:r>
            <a:r>
              <a:rPr lang="en-US" dirty="0" err="1">
                <a:latin typeface="Verdana" pitchFamily="34" charset="0"/>
              </a:rPr>
              <a:t>bij</a:t>
            </a:r>
            <a:r>
              <a:rPr lang="en-US" dirty="0">
                <a:latin typeface="Verdana" pitchFamily="34" charset="0"/>
              </a:rPr>
              <a:t> ‘In </a:t>
            </a:r>
            <a:r>
              <a:rPr lang="en-US" dirty="0" err="1">
                <a:latin typeface="Verdana" pitchFamily="34" charset="0"/>
              </a:rPr>
              <a:t>bestelling</a:t>
            </a:r>
            <a:r>
              <a:rPr lang="en-US" dirty="0">
                <a:latin typeface="Verdana" pitchFamily="34" charset="0"/>
              </a:rPr>
              <a:t>’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Bestelling</a:t>
            </a:r>
            <a:endParaRPr lang="nl-NL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4CE6FD-1391-42EA-B253-7A57B21A4B82}" type="slidenum">
              <a:rPr lang="nl-NL"/>
              <a:pPr>
                <a:defRPr/>
              </a:pPr>
              <a:t>29</a:t>
            </a:fld>
            <a:endParaRPr lang="nl-NL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206" y="2489243"/>
            <a:ext cx="6529735" cy="4061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De slides in de presentatie zijn op basis van de demodatabank </a:t>
            </a:r>
            <a:r>
              <a:rPr lang="nl-BE" dirty="0">
                <a:solidFill>
                  <a:srgbClr val="C00000"/>
                </a:solidFill>
              </a:rPr>
              <a:t>OEC Computers </a:t>
            </a:r>
            <a:r>
              <a:rPr lang="nl-BE" dirty="0"/>
              <a:t>Belgium.</a:t>
            </a:r>
          </a:p>
          <a:p>
            <a:endParaRPr lang="nl-BE" dirty="0"/>
          </a:p>
          <a:p>
            <a:r>
              <a:rPr lang="nl-BE" dirty="0"/>
              <a:t>Het is aangewezen om deze presentatie eerst door te nemen en zelf ook te experimenteren in de demodatabank OEC Computers alvorens je de PE-opdracht uitvoert in je ECOBOS databank.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Ter info</a:t>
            </a:r>
          </a:p>
        </p:txBody>
      </p:sp>
    </p:spTree>
    <p:extLst>
      <p:ext uri="{BB962C8B-B14F-4D97-AF65-F5344CB8AC3E}">
        <p14:creationId xmlns:p14="http://schemas.microsoft.com/office/powerpoint/2010/main" val="17793125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Het bestellen van goederen heeft uitsluitend effect op de inventaris wanneer in de artikelstamgegevens ‘magazijnartikel’ aangevinkt is</a:t>
            </a:r>
          </a:p>
          <a:p>
            <a:pPr>
              <a:buNone/>
            </a:pPr>
            <a:endParaRPr lang="nl-BE" dirty="0"/>
          </a:p>
          <a:p>
            <a:pPr lvl="1"/>
            <a:br>
              <a:rPr lang="nl-BE" dirty="0"/>
            </a:br>
            <a:endParaRPr lang="nl-BE" dirty="0"/>
          </a:p>
          <a:p>
            <a:pPr>
              <a:buNone/>
            </a:pPr>
            <a:br>
              <a:rPr lang="nl-BE" dirty="0"/>
            </a:br>
            <a:endParaRPr lang="nl-BE" dirty="0"/>
          </a:p>
          <a:p>
            <a:pPr>
              <a:buNone/>
            </a:pP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Bestelling</a:t>
            </a:r>
            <a:endParaRPr lang="nl-NL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84984"/>
            <a:ext cx="3960068" cy="180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3514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idx="1"/>
          </p:nvPr>
        </p:nvSpPr>
        <p:spPr>
          <a:xfrm>
            <a:off x="428596" y="1428736"/>
            <a:ext cx="8429684" cy="5000660"/>
          </a:xfrm>
        </p:spPr>
        <p:txBody>
          <a:bodyPr/>
          <a:lstStyle/>
          <a:p>
            <a:r>
              <a:rPr lang="en-US" dirty="0" err="1">
                <a:latin typeface="Verdana" pitchFamily="34" charset="0"/>
              </a:rPr>
              <a:t>Andere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functies</a:t>
            </a:r>
            <a:r>
              <a:rPr lang="en-US" dirty="0">
                <a:latin typeface="Verdana" pitchFamily="34" charset="0"/>
              </a:rPr>
              <a:t> SAP B1: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Ontwerp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bewaren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en later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vervolledigen</a:t>
            </a:r>
            <a:endParaRPr lang="en-US" dirty="0">
              <a:solidFill>
                <a:schemeClr val="tx1"/>
              </a:solidFill>
              <a:latin typeface="Verdana" pitchFamily="34" charset="0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Dupliceren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en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aanpassen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volledige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document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Dupliceren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en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aanpassen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lijn</a:t>
            </a:r>
            <a:endParaRPr lang="en-US" dirty="0">
              <a:solidFill>
                <a:schemeClr val="tx1"/>
              </a:solidFill>
              <a:latin typeface="Verdana" pitchFamily="34" charset="0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Opmerkingen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op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scherm</a:t>
            </a:r>
            <a:endParaRPr lang="en-US" dirty="0">
              <a:solidFill>
                <a:schemeClr val="tx1"/>
              </a:solidFill>
              <a:latin typeface="Verdana" pitchFamily="34" charset="0"/>
            </a:endParaRPr>
          </a:p>
          <a:p>
            <a:pPr lvl="1"/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Activiteiten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koppelen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aan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document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Volume- en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gewichtsberekening</a:t>
            </a:r>
            <a:endParaRPr lang="en-US" dirty="0">
              <a:solidFill>
                <a:schemeClr val="tx1"/>
              </a:solidFill>
              <a:latin typeface="Verdana" pitchFamily="34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Verdana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Document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exporteren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naar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Excel, Word, PDF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Document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printen</a:t>
            </a:r>
            <a:endParaRPr lang="en-US" dirty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4. Bestelling</a:t>
            </a:r>
            <a:endParaRPr lang="nl-NL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4CE6FD-1391-42EA-B253-7A57B21A4B82}" type="slidenum">
              <a:rPr lang="nl-NL"/>
              <a:pPr>
                <a:defRPr/>
              </a:pPr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13555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166280" y="1232654"/>
            <a:ext cx="2998614" cy="5000660"/>
          </a:xfrm>
        </p:spPr>
        <p:txBody>
          <a:bodyPr/>
          <a:lstStyle/>
          <a:p>
            <a:r>
              <a:rPr lang="nl-BE" dirty="0"/>
              <a:t>Selecteer leverancier</a:t>
            </a:r>
          </a:p>
          <a:p>
            <a:r>
              <a:rPr lang="nl-BE" dirty="0"/>
              <a:t>Klik op ‘Kopiëren van’</a:t>
            </a:r>
          </a:p>
          <a:p>
            <a:r>
              <a:rPr lang="nl-BE" dirty="0"/>
              <a:t>Selecteer 2 vorige bestellingen</a:t>
            </a:r>
          </a:p>
          <a:p>
            <a:r>
              <a:rPr lang="nl-BE" dirty="0"/>
              <a:t>Gegevens bestellingen</a:t>
            </a:r>
            <a:br>
              <a:rPr lang="nl-BE" dirty="0"/>
            </a:br>
            <a:r>
              <a:rPr lang="nl-BE" dirty="0"/>
              <a:t>worden overgenomen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5. Goederenontvangst</a:t>
            </a:r>
            <a:endParaRPr lang="nl-NL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68760"/>
            <a:ext cx="5914759" cy="5046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hoek 3"/>
          <p:cNvSpPr/>
          <p:nvPr/>
        </p:nvSpPr>
        <p:spPr>
          <a:xfrm>
            <a:off x="251520" y="5986872"/>
            <a:ext cx="2664296" cy="36646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Wat is het effect van de registratie van goederenontvangst op de artikelvoorraad?</a:t>
            </a:r>
            <a:br>
              <a:rPr lang="nl-BE" dirty="0"/>
            </a:br>
            <a:endParaRPr lang="nl-BE" dirty="0"/>
          </a:p>
          <a:p>
            <a:r>
              <a:rPr lang="nl-BE" dirty="0"/>
              <a:t>Oorspronkelijke aantallen: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Na goederenontvangst:</a:t>
            </a:r>
          </a:p>
          <a:p>
            <a:pPr>
              <a:buNone/>
            </a:pPr>
            <a:endParaRPr lang="nl-BE" dirty="0"/>
          </a:p>
          <a:p>
            <a:pPr>
              <a:buNone/>
            </a:pPr>
            <a:endParaRPr lang="nl-BE" dirty="0"/>
          </a:p>
          <a:p>
            <a:pPr>
              <a:buNone/>
            </a:pPr>
            <a:endParaRPr lang="nl-BE" dirty="0"/>
          </a:p>
          <a:p>
            <a:pPr>
              <a:buNone/>
            </a:pPr>
            <a:br>
              <a:rPr lang="nl-BE" dirty="0"/>
            </a:br>
            <a:endParaRPr lang="nl-BE" dirty="0"/>
          </a:p>
          <a:p>
            <a:pPr>
              <a:buNone/>
            </a:pP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5. Goederenontvangst</a:t>
            </a:r>
            <a:endParaRPr lang="nl-NL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269357"/>
            <a:ext cx="7272809" cy="73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725144"/>
            <a:ext cx="7485676" cy="628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Wat is het effect van de registratie van goederenontvangst op de bestellingen?</a:t>
            </a:r>
            <a:br>
              <a:rPr lang="nl-BE" dirty="0"/>
            </a:b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Afgesloten bestellingen kunnen niet meer gewijzigd worden!</a:t>
            </a:r>
            <a:br>
              <a:rPr lang="nl-BE" dirty="0"/>
            </a:br>
            <a:endParaRPr lang="nl-BE" dirty="0"/>
          </a:p>
          <a:p>
            <a:pPr>
              <a:buNone/>
            </a:pPr>
            <a:br>
              <a:rPr lang="nl-BE" dirty="0"/>
            </a:br>
            <a:endParaRPr lang="nl-BE" dirty="0"/>
          </a:p>
          <a:p>
            <a:pPr>
              <a:buNone/>
            </a:pP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5. Goederenontvangst</a:t>
            </a:r>
            <a:endParaRPr lang="nl-NL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2695575"/>
            <a:ext cx="738187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2" y="3573016"/>
            <a:ext cx="7507361" cy="741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7198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Verdana" pitchFamily="34" charset="0"/>
              </a:rPr>
              <a:t>Wat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bij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deelleveringen</a:t>
            </a:r>
            <a:r>
              <a:rPr lang="en-US" dirty="0">
                <a:latin typeface="Verdana" pitchFamily="34" charset="0"/>
              </a:rPr>
              <a:t>?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Bepaalde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bestellijnen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geleverd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, de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andere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niet</a:t>
            </a:r>
            <a:endParaRPr lang="en-US" dirty="0">
              <a:solidFill>
                <a:schemeClr val="tx1"/>
              </a:solidFill>
              <a:latin typeface="Verdana" pitchFamily="34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Van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bestellijnen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slechts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een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gedeelte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van de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eenheden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geleverd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, de rest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niet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br>
              <a:rPr lang="en-US" dirty="0">
                <a:latin typeface="Verdana" pitchFamily="34" charset="0"/>
              </a:rPr>
            </a:br>
            <a:endParaRPr lang="en-US" dirty="0">
              <a:latin typeface="Verdana" pitchFamily="34" charset="0"/>
            </a:endParaRPr>
          </a:p>
          <a:p>
            <a:r>
              <a:rPr lang="en-US" dirty="0" err="1">
                <a:latin typeface="Verdana" pitchFamily="34" charset="0"/>
              </a:rPr>
              <a:t>Basisdocument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bestelling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blijft</a:t>
            </a:r>
            <a:r>
              <a:rPr lang="en-US" dirty="0">
                <a:latin typeface="Verdana" pitchFamily="34" charset="0"/>
              </a:rPr>
              <a:t> ‘open’ </a:t>
            </a:r>
            <a:r>
              <a:rPr lang="en-US" dirty="0" err="1">
                <a:latin typeface="Verdana" pitchFamily="34" charset="0"/>
              </a:rPr>
              <a:t>voor</a:t>
            </a:r>
            <a:r>
              <a:rPr lang="en-US" dirty="0">
                <a:latin typeface="Verdana" pitchFamily="34" charset="0"/>
              </a:rPr>
              <a:t> de rest van de levering</a:t>
            </a:r>
          </a:p>
          <a:p>
            <a:r>
              <a:rPr lang="en-US" dirty="0" err="1">
                <a:latin typeface="Verdana" pitchFamily="34" charset="0"/>
              </a:rPr>
              <a:t>Bij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kopiëren</a:t>
            </a:r>
            <a:r>
              <a:rPr lang="en-US" dirty="0">
                <a:latin typeface="Verdana" pitchFamily="34" charset="0"/>
              </a:rPr>
              <a:t> van </a:t>
            </a:r>
            <a:r>
              <a:rPr lang="en-US" dirty="0" err="1">
                <a:latin typeface="Verdana" pitchFamily="34" charset="0"/>
              </a:rPr>
              <a:t>originele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bestelling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wordt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automatisch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alleen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doorgegeven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wat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nog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moet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geleverd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worden</a:t>
            </a:r>
            <a:r>
              <a:rPr lang="en-US" dirty="0">
                <a:latin typeface="Verdana" pitchFamily="34" charset="0"/>
              </a:rPr>
              <a:t>.</a:t>
            </a:r>
          </a:p>
          <a:p>
            <a:pPr lvl="1">
              <a:buNone/>
            </a:pPr>
            <a:endParaRPr lang="en-US" dirty="0">
              <a:latin typeface="Verdana" pitchFamily="34" charset="0"/>
            </a:endParaRPr>
          </a:p>
          <a:p>
            <a:pPr lvl="1"/>
            <a:endParaRPr lang="en-US" dirty="0">
              <a:latin typeface="Verdana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5. Goederenontvangst</a:t>
            </a:r>
            <a:endParaRPr lang="nl-NL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FEAF4F-25C1-4EA8-87AD-120C30975810}" type="slidenum">
              <a:rPr lang="nl-NL"/>
              <a:pPr>
                <a:defRPr/>
              </a:pPr>
              <a:t>35</a:t>
            </a:fld>
            <a:endParaRPr lang="nl-NL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Verdana" pitchFamily="34" charset="0"/>
              </a:rPr>
              <a:t>Status document  ‘Open’ ?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Welke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delen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van de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bestelling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zijn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nog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niet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geleverd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?</a:t>
            </a:r>
          </a:p>
          <a:p>
            <a:pPr lvl="2">
              <a:lnSpc>
                <a:spcPct val="90000"/>
              </a:lnSpc>
              <a:buFont typeface="Wingdings 2" pitchFamily="18" charset="2"/>
              <a:buNone/>
            </a:pPr>
            <a:r>
              <a:rPr lang="en-US" dirty="0">
                <a:latin typeface="Verdana" pitchFamily="34" charset="0"/>
              </a:rPr>
              <a:t>= </a:t>
            </a:r>
            <a:r>
              <a:rPr lang="en-US" dirty="0" err="1">
                <a:latin typeface="Verdana" pitchFamily="34" charset="0"/>
              </a:rPr>
              <a:t>bestellijnen</a:t>
            </a:r>
            <a:r>
              <a:rPr lang="en-US" dirty="0">
                <a:latin typeface="Verdana" pitchFamily="34" charset="0"/>
              </a:rPr>
              <a:t> open</a:t>
            </a:r>
          </a:p>
          <a:p>
            <a:pPr lvl="2">
              <a:lnSpc>
                <a:spcPct val="90000"/>
              </a:lnSpc>
              <a:buFont typeface="Wingdings 2" pitchFamily="18" charset="2"/>
              <a:buNone/>
            </a:pPr>
            <a:r>
              <a:rPr lang="en-US" dirty="0">
                <a:latin typeface="Verdana" pitchFamily="34" charset="0"/>
              </a:rPr>
              <a:t>= </a:t>
            </a:r>
            <a:r>
              <a:rPr lang="en-US" dirty="0" err="1">
                <a:latin typeface="Verdana" pitchFamily="34" charset="0"/>
              </a:rPr>
              <a:t>gedeelten</a:t>
            </a:r>
            <a:r>
              <a:rPr lang="en-US" dirty="0">
                <a:latin typeface="Verdana" pitchFamily="34" charset="0"/>
              </a:rPr>
              <a:t> van </a:t>
            </a:r>
            <a:r>
              <a:rPr lang="en-US" dirty="0" err="1">
                <a:latin typeface="Verdana" pitchFamily="34" charset="0"/>
              </a:rPr>
              <a:t>bestellijnen</a:t>
            </a:r>
            <a:r>
              <a:rPr lang="en-US" dirty="0">
                <a:latin typeface="Verdana" pitchFamily="34" charset="0"/>
              </a:rPr>
              <a:t> open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Welke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facturen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zijn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nog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niet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betaald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? </a:t>
            </a:r>
          </a:p>
          <a:p>
            <a:pPr lvl="2">
              <a:lnSpc>
                <a:spcPct val="90000"/>
              </a:lnSpc>
              <a:buFont typeface="Wingdings 2" pitchFamily="18" charset="2"/>
              <a:buNone/>
            </a:pPr>
            <a:r>
              <a:rPr lang="en-US" dirty="0">
                <a:latin typeface="Verdana" pitchFamily="34" charset="0"/>
              </a:rPr>
              <a:t>= document open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Welk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deel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van de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bestelling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werd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teruggestuurd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Verdana" pitchFamily="34" charset="0"/>
              </a:rPr>
              <a:t>retouren</a:t>
            </a:r>
            <a:r>
              <a:rPr lang="en-US" sz="2400" dirty="0">
                <a:solidFill>
                  <a:schemeClr val="tx1"/>
                </a:solidFill>
                <a:latin typeface="Verdana" pitchFamily="34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en is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daarvoor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al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een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creditnota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gekomen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? </a:t>
            </a:r>
            <a:endParaRPr lang="en-US" sz="2400" dirty="0">
              <a:solidFill>
                <a:schemeClr val="tx1"/>
              </a:solidFill>
              <a:latin typeface="Verdana" pitchFamily="34" charset="0"/>
            </a:endParaRPr>
          </a:p>
          <a:p>
            <a:pPr lvl="2">
              <a:lnSpc>
                <a:spcPct val="90000"/>
              </a:lnSpc>
              <a:buFont typeface="Wingdings 2" pitchFamily="18" charset="2"/>
              <a:buNone/>
            </a:pPr>
            <a:r>
              <a:rPr lang="en-US" dirty="0">
                <a:latin typeface="Verdana" pitchFamily="34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 err="1">
                <a:solidFill>
                  <a:schemeClr val="tx1"/>
                </a:solidFill>
                <a:latin typeface="Verdana" pitchFamily="34" charset="0"/>
              </a:rPr>
              <a:t>Enz</a:t>
            </a:r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. 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Verdana" pitchFamily="34" charset="0"/>
            </a:endParaRPr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5. Goederenontvangst</a:t>
            </a:r>
            <a:endParaRPr lang="nl-NL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05B909-B708-4BED-87A5-AEFBB245DFBB}" type="slidenum">
              <a:rPr lang="nl-NL"/>
              <a:pPr>
                <a:defRPr/>
              </a:pPr>
              <a:t>36</a:t>
            </a:fld>
            <a:endParaRPr lang="nl-NL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Overzicht ‘Open documenten’ opvragen</a:t>
            </a:r>
          </a:p>
          <a:p>
            <a:r>
              <a:rPr lang="nl-BE" dirty="0"/>
              <a:t>Inkopen&gt;Inkooprapporten&gt;Open documenten</a:t>
            </a:r>
            <a:endParaRPr lang="nl-NL" dirty="0"/>
          </a:p>
          <a:p>
            <a:endParaRPr lang="nl-NL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5. Goederenontvangst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8B6E512-4B26-45C8-A58E-C7927925147F}" type="slidenum">
              <a:rPr lang="nl-NL"/>
              <a:pPr>
                <a:defRPr/>
              </a:pPr>
              <a:t>37</a:t>
            </a:fld>
            <a:endParaRPr lang="nl-NL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52936"/>
            <a:ext cx="6794723" cy="355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23528" y="4725144"/>
            <a:ext cx="8229600" cy="1855461"/>
          </a:xfrm>
        </p:spPr>
        <p:txBody>
          <a:bodyPr/>
          <a:lstStyle/>
          <a:p>
            <a:r>
              <a:rPr lang="nl-BE" dirty="0"/>
              <a:t>Gegevens gekopieerd van document</a:t>
            </a:r>
            <a:br>
              <a:rPr lang="nl-BE" dirty="0"/>
            </a:br>
            <a:r>
              <a:rPr lang="nl-BE" dirty="0"/>
              <a:t>goederenontvangst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6. Ontvangen factuur</a:t>
            </a:r>
            <a:endParaRPr lang="nl-NL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001000" cy="330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28596" y="3000372"/>
            <a:ext cx="8229600" cy="3429024"/>
          </a:xfrm>
        </p:spPr>
        <p:txBody>
          <a:bodyPr/>
          <a:lstStyle/>
          <a:p>
            <a:r>
              <a:rPr lang="nl-BE" dirty="0"/>
              <a:t>De vervaldatum van de factuur wordt automatisch berekend.</a:t>
            </a:r>
          </a:p>
          <a:p>
            <a:endParaRPr lang="nl-BE" dirty="0"/>
          </a:p>
          <a:p>
            <a:pPr lvl="1"/>
            <a:r>
              <a:rPr lang="nl-BE" dirty="0">
                <a:solidFill>
                  <a:schemeClr val="tx1"/>
                </a:solidFill>
              </a:rPr>
              <a:t>Waar haalt SAP B1 die informatie?</a:t>
            </a:r>
          </a:p>
          <a:p>
            <a:pPr lvl="1"/>
            <a:endParaRPr lang="nl-BE" dirty="0"/>
          </a:p>
          <a:p>
            <a:r>
              <a:rPr lang="nl-BE" dirty="0"/>
              <a:t>Goederenontvangst wordt nu afgesloten.</a:t>
            </a: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6. Ontvangen factuur</a:t>
            </a:r>
            <a:endParaRPr lang="nl-NL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4536504" cy="1475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estreepte PIJL-RECHTS 14"/>
          <p:cNvSpPr/>
          <p:nvPr/>
        </p:nvSpPr>
        <p:spPr>
          <a:xfrm>
            <a:off x="3633516" y="4565592"/>
            <a:ext cx="1643074" cy="714380"/>
          </a:xfrm>
          <a:prstGeom prst="stripedRightArrow">
            <a:avLst/>
          </a:prstGeom>
          <a:solidFill>
            <a:srgbClr val="00B05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</a:endParaRP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1800" dirty="0"/>
              <a:t>Stromen van </a:t>
            </a:r>
            <a:r>
              <a:rPr lang="nl-BE" sz="1800" b="1" dirty="0">
                <a:solidFill>
                  <a:srgbClr val="0070C0"/>
                </a:solidFill>
              </a:rPr>
              <a:t>geld</a:t>
            </a:r>
            <a:r>
              <a:rPr lang="nl-BE" sz="1800" b="1" dirty="0"/>
              <a:t>, </a:t>
            </a:r>
            <a:r>
              <a:rPr lang="nl-BE" sz="1800" b="1" dirty="0">
                <a:solidFill>
                  <a:srgbClr val="00B050"/>
                </a:solidFill>
              </a:rPr>
              <a:t>goederen </a:t>
            </a:r>
            <a:r>
              <a:rPr lang="nl-BE" sz="1800" b="1" dirty="0"/>
              <a:t>en </a:t>
            </a:r>
            <a:r>
              <a:rPr lang="nl-BE" sz="1800" b="1" dirty="0">
                <a:solidFill>
                  <a:srgbClr val="C00000"/>
                </a:solidFill>
              </a:rPr>
              <a:t>documenten </a:t>
            </a:r>
            <a:r>
              <a:rPr lang="nl-BE" sz="1800" dirty="0"/>
              <a:t>bij aankopen</a:t>
            </a:r>
          </a:p>
          <a:p>
            <a:pPr>
              <a:buNone/>
            </a:pPr>
            <a:endParaRPr lang="nl-BE" dirty="0"/>
          </a:p>
          <a:p>
            <a:pPr>
              <a:buNone/>
            </a:pPr>
            <a:endParaRPr lang="nl-B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1. Inkoopproces</a:t>
            </a:r>
            <a:endParaRPr lang="nl-BE" dirty="0"/>
          </a:p>
        </p:txBody>
      </p:sp>
      <p:sp>
        <p:nvSpPr>
          <p:cNvPr id="7" name="PIJL-RECHTS 6"/>
          <p:cNvSpPr/>
          <p:nvPr/>
        </p:nvSpPr>
        <p:spPr>
          <a:xfrm>
            <a:off x="2174514" y="2351862"/>
            <a:ext cx="1500198" cy="928694"/>
          </a:xfrm>
          <a:prstGeom prst="rightArrow">
            <a:avLst/>
          </a:prstGeom>
          <a:solidFill>
            <a:srgbClr val="C00000"/>
          </a:solidFill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black"/>
              </a:solidFill>
            </a:endParaRPr>
          </a:p>
        </p:txBody>
      </p:sp>
      <p:sp>
        <p:nvSpPr>
          <p:cNvPr id="8" name="PIJL-RECHTS 7"/>
          <p:cNvSpPr/>
          <p:nvPr/>
        </p:nvSpPr>
        <p:spPr>
          <a:xfrm>
            <a:off x="6428340" y="4033455"/>
            <a:ext cx="1500198" cy="928694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</a:endParaRPr>
          </a:p>
        </p:txBody>
      </p:sp>
      <p:sp>
        <p:nvSpPr>
          <p:cNvPr id="9" name="PIJL-RECHTS 8"/>
          <p:cNvSpPr/>
          <p:nvPr/>
        </p:nvSpPr>
        <p:spPr>
          <a:xfrm rot="10800000">
            <a:off x="5002352" y="3607120"/>
            <a:ext cx="1500198" cy="928694"/>
          </a:xfrm>
          <a:prstGeom prst="rightArrow">
            <a:avLst/>
          </a:prstGeom>
          <a:solidFill>
            <a:srgbClr val="C00000"/>
          </a:solidFill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black"/>
              </a:solidFill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2245951" y="2647298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prstClr val="black"/>
                </a:solidFill>
              </a:rPr>
              <a:t>Bestelling</a:t>
            </a:r>
          </a:p>
        </p:txBody>
      </p:sp>
      <p:sp>
        <p:nvSpPr>
          <p:cNvPr id="11" name="PIJL-RECHTS 10"/>
          <p:cNvSpPr/>
          <p:nvPr/>
        </p:nvSpPr>
        <p:spPr>
          <a:xfrm rot="10800000">
            <a:off x="3460398" y="2983213"/>
            <a:ext cx="1500198" cy="928694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3674712" y="3197527"/>
            <a:ext cx="1214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prstClr val="black"/>
                </a:solidFill>
              </a:rPr>
              <a:t>Ontvangst goederen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6499778" y="4319207"/>
            <a:ext cx="1285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prstClr val="white">
                    <a:lumMod val="95000"/>
                  </a:prstClr>
                </a:solidFill>
              </a:rPr>
              <a:t>Betaling</a:t>
            </a:r>
          </a:p>
        </p:txBody>
      </p:sp>
      <p:sp>
        <p:nvSpPr>
          <p:cNvPr id="14" name="Tekstvak 13"/>
          <p:cNvSpPr txBox="1"/>
          <p:nvPr/>
        </p:nvSpPr>
        <p:spPr>
          <a:xfrm>
            <a:off x="5317786" y="3809857"/>
            <a:ext cx="1143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prstClr val="black"/>
                </a:solidFill>
              </a:rPr>
              <a:t>Inkomende factuur</a:t>
            </a:r>
          </a:p>
        </p:txBody>
      </p:sp>
      <p:sp>
        <p:nvSpPr>
          <p:cNvPr id="16" name="Gestreepte PIJL-RECHTS 15"/>
          <p:cNvSpPr/>
          <p:nvPr/>
        </p:nvSpPr>
        <p:spPr>
          <a:xfrm rot="10800000">
            <a:off x="4960596" y="5211539"/>
            <a:ext cx="2286016" cy="642942"/>
          </a:xfrm>
          <a:prstGeom prst="stripedRightArrow">
            <a:avLst/>
          </a:prstGeom>
          <a:solidFill>
            <a:srgbClr val="C00000"/>
          </a:solidFill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black"/>
              </a:solidFill>
            </a:endParaRPr>
          </a:p>
        </p:txBody>
      </p:sp>
      <p:sp>
        <p:nvSpPr>
          <p:cNvPr id="17" name="Tekstvak 16"/>
          <p:cNvSpPr txBox="1"/>
          <p:nvPr/>
        </p:nvSpPr>
        <p:spPr>
          <a:xfrm>
            <a:off x="3809658" y="4768893"/>
            <a:ext cx="1357322" cy="307777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prstClr val="black"/>
                </a:solidFill>
              </a:rPr>
              <a:t>Terugzending</a:t>
            </a:r>
          </a:p>
        </p:txBody>
      </p:sp>
      <p:sp>
        <p:nvSpPr>
          <p:cNvPr id="18" name="Tekstvak 17"/>
          <p:cNvSpPr txBox="1"/>
          <p:nvPr/>
        </p:nvSpPr>
        <p:spPr>
          <a:xfrm>
            <a:off x="5174910" y="5354415"/>
            <a:ext cx="221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prstClr val="black"/>
                </a:solidFill>
              </a:rPr>
              <a:t>Inkomende </a:t>
            </a:r>
            <a:r>
              <a:rPr lang="nl-BE" sz="1400" dirty="0" err="1">
                <a:solidFill>
                  <a:prstClr val="black"/>
                </a:solidFill>
              </a:rPr>
              <a:t>CreditNota</a:t>
            </a:r>
            <a:endParaRPr lang="nl-BE" sz="1400" dirty="0">
              <a:solidFill>
                <a:prstClr val="black"/>
              </a:solidFill>
            </a:endParaRPr>
          </a:p>
        </p:txBody>
      </p:sp>
      <p:sp>
        <p:nvSpPr>
          <p:cNvPr id="19" name="Gestreepte PIJL-RECHTS 18"/>
          <p:cNvSpPr/>
          <p:nvPr/>
        </p:nvSpPr>
        <p:spPr>
          <a:xfrm rot="10800000">
            <a:off x="6539177" y="5579687"/>
            <a:ext cx="1571668" cy="642942"/>
          </a:xfrm>
          <a:prstGeom prst="striped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</a:endParaRPr>
          </a:p>
        </p:txBody>
      </p:sp>
      <p:sp>
        <p:nvSpPr>
          <p:cNvPr id="20" name="Tekstvak 19"/>
          <p:cNvSpPr txBox="1"/>
          <p:nvPr/>
        </p:nvSpPr>
        <p:spPr>
          <a:xfrm>
            <a:off x="6675124" y="5747269"/>
            <a:ext cx="1428728" cy="30777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prstClr val="white"/>
                </a:solidFill>
              </a:rPr>
              <a:t>Terugvordering</a:t>
            </a:r>
          </a:p>
        </p:txBody>
      </p:sp>
      <p:sp>
        <p:nvSpPr>
          <p:cNvPr id="21" name="PIJL-RECHTS 20"/>
          <p:cNvSpPr/>
          <p:nvPr/>
        </p:nvSpPr>
        <p:spPr>
          <a:xfrm rot="10800000">
            <a:off x="4073882" y="2876056"/>
            <a:ext cx="1000132" cy="471491"/>
          </a:xfrm>
          <a:prstGeom prst="rightArrow">
            <a:avLst/>
          </a:prstGeom>
          <a:solidFill>
            <a:srgbClr val="C00000"/>
          </a:solidFill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prstClr val="black"/>
              </a:solidFill>
            </a:endParaRPr>
          </a:p>
        </p:txBody>
      </p:sp>
      <p:sp>
        <p:nvSpPr>
          <p:cNvPr id="22" name="Tekstvak 21"/>
          <p:cNvSpPr txBox="1"/>
          <p:nvPr/>
        </p:nvSpPr>
        <p:spPr>
          <a:xfrm>
            <a:off x="4216758" y="2955075"/>
            <a:ext cx="857256" cy="304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prstClr val="black"/>
                </a:solidFill>
              </a:rPr>
              <a:t>Leverbon</a:t>
            </a:r>
          </a:p>
        </p:txBody>
      </p:sp>
      <p:sp>
        <p:nvSpPr>
          <p:cNvPr id="25" name="Gestreepte PIJL-RECHTS 24"/>
          <p:cNvSpPr/>
          <p:nvPr/>
        </p:nvSpPr>
        <p:spPr>
          <a:xfrm>
            <a:off x="3954987" y="5002583"/>
            <a:ext cx="1143008" cy="428628"/>
          </a:xfrm>
          <a:prstGeom prst="stripedRightArrow">
            <a:avLst/>
          </a:prstGeom>
          <a:solidFill>
            <a:srgbClr val="C00000"/>
          </a:solidFill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>
              <a:solidFill>
                <a:prstClr val="black"/>
              </a:solidFill>
            </a:endParaRPr>
          </a:p>
        </p:txBody>
      </p:sp>
      <p:sp>
        <p:nvSpPr>
          <p:cNvPr id="24" name="Tekstvak 23"/>
          <p:cNvSpPr txBox="1"/>
          <p:nvPr/>
        </p:nvSpPr>
        <p:spPr>
          <a:xfrm>
            <a:off x="4097863" y="5065389"/>
            <a:ext cx="857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>
                <a:solidFill>
                  <a:prstClr val="black"/>
                </a:solidFill>
              </a:rPr>
              <a:t>Leverbon</a:t>
            </a:r>
          </a:p>
        </p:txBody>
      </p:sp>
      <p:sp>
        <p:nvSpPr>
          <p:cNvPr id="27" name="Tekstvak 26"/>
          <p:cNvSpPr txBox="1"/>
          <p:nvPr/>
        </p:nvSpPr>
        <p:spPr>
          <a:xfrm rot="5400000">
            <a:off x="-755417" y="3736233"/>
            <a:ext cx="2123658" cy="2538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nl-BE" dirty="0">
                <a:solidFill>
                  <a:prstClr val="black"/>
                </a:solidFill>
              </a:rPr>
              <a:t>BEDRIJF</a:t>
            </a:r>
            <a:endParaRPr lang="nl-NL" dirty="0">
              <a:solidFill>
                <a:prstClr val="black"/>
              </a:solidFill>
            </a:endParaRPr>
          </a:p>
        </p:txBody>
      </p:sp>
      <p:sp>
        <p:nvSpPr>
          <p:cNvPr id="28" name="Tekstvak 27"/>
          <p:cNvSpPr txBox="1"/>
          <p:nvPr/>
        </p:nvSpPr>
        <p:spPr>
          <a:xfrm rot="5400000">
            <a:off x="7226477" y="3900851"/>
            <a:ext cx="3231654" cy="2538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nl-BE" dirty="0">
                <a:solidFill>
                  <a:prstClr val="black"/>
                </a:solidFill>
              </a:rPr>
              <a:t>LEVERANCIER</a:t>
            </a:r>
            <a:endParaRPr lang="nl-NL" dirty="0">
              <a:solidFill>
                <a:prstClr val="black"/>
              </a:solidFill>
            </a:endParaRPr>
          </a:p>
        </p:txBody>
      </p:sp>
      <p:sp>
        <p:nvSpPr>
          <p:cNvPr id="30" name="PIJL-RECHTS 29"/>
          <p:cNvSpPr/>
          <p:nvPr/>
        </p:nvSpPr>
        <p:spPr>
          <a:xfrm>
            <a:off x="832059" y="1795646"/>
            <a:ext cx="1500198" cy="928694"/>
          </a:xfrm>
          <a:prstGeom prst="rightArrow">
            <a:avLst/>
          </a:prstGeom>
          <a:solidFill>
            <a:srgbClr val="C00000"/>
          </a:solidFill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black"/>
              </a:solidFill>
            </a:endParaRPr>
          </a:p>
        </p:txBody>
      </p:sp>
      <p:sp>
        <p:nvSpPr>
          <p:cNvPr id="31" name="Tekstvak 30"/>
          <p:cNvSpPr txBox="1"/>
          <p:nvPr/>
        </p:nvSpPr>
        <p:spPr>
          <a:xfrm>
            <a:off x="974935" y="2104147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prstClr val="black"/>
                </a:solidFill>
              </a:rPr>
              <a:t>Offerte</a:t>
            </a:r>
          </a:p>
        </p:txBody>
      </p:sp>
    </p:spTree>
    <p:extLst>
      <p:ext uri="{BB962C8B-B14F-4D97-AF65-F5344CB8AC3E}">
        <p14:creationId xmlns:p14="http://schemas.microsoft.com/office/powerpoint/2010/main" val="63174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  <p:bldP spid="17" grpId="0" animBg="1"/>
      <p:bldP spid="18" grpId="0"/>
      <p:bldP spid="20" grpId="0" animBg="1"/>
      <p:bldP spid="22" grpId="0"/>
      <p:bldP spid="24" grpId="0"/>
      <p:bldP spid="3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Saldo van de zakenpartner wordt aangepast:</a:t>
            </a:r>
          </a:p>
          <a:p>
            <a:endParaRPr lang="nl-B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6. Ontvangen factuur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708920"/>
            <a:ext cx="809625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11932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2400" dirty="0"/>
              <a:t>Via module betalingen</a:t>
            </a:r>
          </a:p>
          <a:p>
            <a:r>
              <a:rPr lang="nl-BE" sz="2400" dirty="0"/>
              <a:t>Overzicht niet betaalde facturen aan leverancier</a:t>
            </a:r>
            <a:br>
              <a:rPr lang="nl-BE" sz="2400" dirty="0"/>
            </a:br>
            <a:endParaRPr lang="nl-NL" sz="24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7. Uitgaande betaling</a:t>
            </a:r>
            <a:endParaRPr lang="nl-NL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20888"/>
            <a:ext cx="8582992" cy="407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Je vinkt in die lijst de facturen aan die je wil betalen </a:t>
            </a:r>
            <a:br>
              <a:rPr lang="nl-BE" dirty="0"/>
            </a:b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Dan rechts klikken en </a:t>
            </a:r>
            <a:br>
              <a:rPr lang="nl-BE" dirty="0"/>
            </a:br>
            <a:r>
              <a:rPr lang="nl-BE" dirty="0"/>
              <a:t>“Betaalwijzen” selecteren</a:t>
            </a:r>
          </a:p>
          <a:p>
            <a:pPr>
              <a:buNone/>
            </a:pP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7. Uitgaande betalingen</a:t>
            </a:r>
            <a:endParaRPr lang="nl-NL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64904"/>
            <a:ext cx="7995403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523952"/>
            <a:ext cx="2295525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hthoek 3"/>
          <p:cNvSpPr/>
          <p:nvPr/>
        </p:nvSpPr>
        <p:spPr>
          <a:xfrm>
            <a:off x="6804248" y="5589240"/>
            <a:ext cx="2079501" cy="16688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€ 2117,50 betalen per overschrijving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7. Uitgaande betalingen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4979839" cy="3918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7863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Na klikken op “Toevoegen” is betaling geregistreerd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7. Uitgaande betalingen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2501299"/>
            <a:ext cx="5330552" cy="4356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4189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BE" dirty="0">
                <a:solidFill>
                  <a:srgbClr val="C00000"/>
                </a:solidFill>
              </a:rPr>
              <a:t>Opletten! Nooit a-contobetaling doorvoeren!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>
                <a:solidFill>
                  <a:schemeClr val="tx1"/>
                </a:solidFill>
              </a:rPr>
              <a:t>Check het saldo van de zakenpartner </a:t>
            </a:r>
            <a:r>
              <a:rPr lang="nl-BE" dirty="0" err="1">
                <a:solidFill>
                  <a:schemeClr val="tx1"/>
                </a:solidFill>
              </a:rPr>
              <a:t>Lasercom</a:t>
            </a:r>
            <a:r>
              <a:rPr lang="nl-BE" dirty="0">
                <a:solidFill>
                  <a:schemeClr val="tx1"/>
                </a:solidFill>
              </a:rPr>
              <a:t> na betaling</a:t>
            </a:r>
            <a:br>
              <a:rPr lang="nl-BE" dirty="0"/>
            </a:br>
            <a:endParaRPr lang="nl-NL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7. Uitgaande betalingen</a:t>
            </a:r>
            <a:endParaRPr lang="nl-NL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132856"/>
            <a:ext cx="639127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987"/>
          <a:stretch/>
        </p:blipFill>
        <p:spPr bwMode="auto">
          <a:xfrm>
            <a:off x="1127702" y="5503562"/>
            <a:ext cx="4210050" cy="328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95"/>
          <a:stretch/>
        </p:blipFill>
        <p:spPr bwMode="auto">
          <a:xfrm>
            <a:off x="1163689" y="5949280"/>
            <a:ext cx="4210050" cy="4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9"/>
          <p:cNvSpPr>
            <a:spLocks noChangeArrowheads="1"/>
          </p:cNvSpPr>
          <p:nvPr/>
        </p:nvSpPr>
        <p:spPr bwMode="auto">
          <a:xfrm rot="5400000">
            <a:off x="5120494" y="5796544"/>
            <a:ext cx="1159801" cy="335498"/>
          </a:xfrm>
          <a:prstGeom prst="curvedDownArrow">
            <a:avLst>
              <a:gd name="adj1" fmla="val 120000"/>
              <a:gd name="adj2" fmla="val 2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BE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Foutieve goederen, goederen die niet aan de kwaliteitsnorm voldoen en herbruikbaar verpakkingsmateriaal worden teruggestuurd.</a:t>
            </a:r>
            <a:br>
              <a:rPr lang="nl-BE" dirty="0"/>
            </a:br>
            <a:endParaRPr lang="nl-BE" dirty="0"/>
          </a:p>
          <a:p>
            <a:r>
              <a:rPr lang="nl-BE" dirty="0"/>
              <a:t>De registratie gebeurt via </a:t>
            </a:r>
            <a:r>
              <a:rPr lang="nl-BE" dirty="0" err="1"/>
              <a:t>form</a:t>
            </a:r>
            <a:r>
              <a:rPr lang="nl-BE" dirty="0"/>
              <a:t> </a:t>
            </a:r>
            <a:r>
              <a:rPr lang="nl-BE" dirty="0" err="1"/>
              <a:t>Retouren</a:t>
            </a:r>
            <a:r>
              <a:rPr lang="nl-BE" dirty="0"/>
              <a:t>.</a:t>
            </a:r>
          </a:p>
          <a:p>
            <a:pPr>
              <a:buNone/>
            </a:pPr>
            <a:endParaRPr lang="nl-BE" dirty="0"/>
          </a:p>
          <a:p>
            <a:r>
              <a:rPr lang="nl-BE" dirty="0"/>
              <a:t>Mocht de factuur reeds verstuurd zijn dan </a:t>
            </a:r>
            <a:r>
              <a:rPr lang="nl-BE" dirty="0" err="1"/>
              <a:t>registeert</a:t>
            </a:r>
            <a:r>
              <a:rPr lang="nl-BE" dirty="0"/>
              <a:t> men via Ontvangen </a:t>
            </a:r>
            <a:r>
              <a:rPr lang="nl-BE" dirty="0" err="1"/>
              <a:t>CreditNota</a:t>
            </a:r>
            <a:r>
              <a:rPr lang="nl-BE" dirty="0"/>
              <a:t> de correctie op het factuurbedrag.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8.  </a:t>
            </a:r>
            <a:r>
              <a:rPr lang="nl-BE" dirty="0" err="1"/>
              <a:t>Retouren</a:t>
            </a:r>
            <a:r>
              <a:rPr lang="nl-BE" dirty="0"/>
              <a:t> en Creditnota</a:t>
            </a:r>
            <a:endParaRPr lang="nl-NL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132856"/>
            <a:ext cx="6546875" cy="4403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Verdana" pitchFamily="34" charset="0"/>
              </a:rPr>
              <a:t>9. BI-</a:t>
            </a:r>
            <a:r>
              <a:rPr lang="en-US" sz="3600" dirty="0" err="1">
                <a:latin typeface="Verdana" pitchFamily="34" charset="0"/>
              </a:rPr>
              <a:t>rapporteringen</a:t>
            </a:r>
            <a:r>
              <a:rPr lang="en-US" sz="3600" dirty="0">
                <a:latin typeface="Verdana" pitchFamily="34" charset="0"/>
              </a:rPr>
              <a:t> </a:t>
            </a:r>
            <a:r>
              <a:rPr lang="en-US" sz="3600" dirty="0" err="1">
                <a:latin typeface="Verdana" pitchFamily="34" charset="0"/>
              </a:rPr>
              <a:t>inkoop</a:t>
            </a:r>
            <a:endParaRPr lang="nl-NL" sz="3600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DE63A6-10D1-4272-A6F9-C38588148B26}" type="slidenum">
              <a:rPr lang="nl-NL"/>
              <a:pPr>
                <a:defRPr/>
              </a:pPr>
              <a:t>47</a:t>
            </a:fld>
            <a:endParaRPr lang="nl-NL"/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714348" y="1357298"/>
            <a:ext cx="74295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nl-BE" sz="2400" dirty="0">
                <a:latin typeface="+mn-lt"/>
              </a:rPr>
              <a:t>Inkoop &gt; </a:t>
            </a:r>
            <a:r>
              <a:rPr lang="nl-BE" sz="2400" dirty="0" err="1">
                <a:latin typeface="+mn-lt"/>
              </a:rPr>
              <a:t>Inkoooprapporten</a:t>
            </a:r>
            <a:r>
              <a:rPr lang="nl-BE" sz="2400" dirty="0">
                <a:latin typeface="+mn-lt"/>
              </a:rPr>
              <a:t> &gt; Inkoopanalyse</a:t>
            </a:r>
            <a:endParaRPr lang="nl-NL" sz="2400" dirty="0">
              <a:latin typeface="+mn-lt"/>
            </a:endParaRPr>
          </a:p>
        </p:txBody>
      </p:sp>
      <p:sp>
        <p:nvSpPr>
          <p:cNvPr id="69638" name="Line 6"/>
          <p:cNvSpPr>
            <a:spLocks noChangeShapeType="1"/>
          </p:cNvSpPr>
          <p:nvPr/>
        </p:nvSpPr>
        <p:spPr bwMode="auto">
          <a:xfrm>
            <a:off x="3189434" y="1726798"/>
            <a:ext cx="950518" cy="945586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nl-BE"/>
          </a:p>
        </p:txBody>
      </p:sp>
      <p:sp>
        <p:nvSpPr>
          <p:cNvPr id="69639" name="Line 7"/>
          <p:cNvSpPr>
            <a:spLocks noChangeShapeType="1"/>
          </p:cNvSpPr>
          <p:nvPr/>
        </p:nvSpPr>
        <p:spPr bwMode="auto">
          <a:xfrm flipH="1">
            <a:off x="2927528" y="1737345"/>
            <a:ext cx="273062" cy="935038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nl-BE"/>
          </a:p>
        </p:txBody>
      </p:sp>
      <p:sp>
        <p:nvSpPr>
          <p:cNvPr id="69640" name="Line 8"/>
          <p:cNvSpPr>
            <a:spLocks noChangeShapeType="1"/>
          </p:cNvSpPr>
          <p:nvPr/>
        </p:nvSpPr>
        <p:spPr bwMode="auto">
          <a:xfrm>
            <a:off x="3189434" y="1726798"/>
            <a:ext cx="1886622" cy="982122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nl-BE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85720" y="2357430"/>
            <a:ext cx="1979613" cy="1249363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nl-BE" dirty="0"/>
              <a:t> Tijdbasis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nl-BE" dirty="0"/>
              <a:t> Documentbasis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nl-BE" dirty="0"/>
              <a:t> Detaillering</a:t>
            </a:r>
            <a:endParaRPr lang="nl-NL" dirty="0"/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85720" y="3786190"/>
            <a:ext cx="2000264" cy="36933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nl-BE" dirty="0"/>
              <a:t>Selectiecriteria</a:t>
            </a:r>
            <a:endParaRPr lang="nl-NL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PE-Opdracht</a:t>
            </a:r>
            <a:r>
              <a:rPr lang="nl-BE" dirty="0"/>
              <a:t> </a:t>
            </a:r>
            <a:r>
              <a:rPr lang="nl-BE" dirty="0" err="1"/>
              <a:t>Ecobos</a:t>
            </a:r>
            <a:r>
              <a:rPr lang="nl-BE" dirty="0"/>
              <a:t>:</a:t>
            </a:r>
            <a:br>
              <a:rPr lang="nl-BE" dirty="0"/>
            </a:br>
            <a:endParaRPr lang="nl-BE" dirty="0"/>
          </a:p>
          <a:p>
            <a:pPr lvl="2"/>
            <a:r>
              <a:rPr lang="nl-BE" dirty="0"/>
              <a:t>Deelopdracht 4 Inkopen-Verkopen: 10 punten</a:t>
            </a:r>
          </a:p>
          <a:p>
            <a:pPr lvl="2"/>
            <a:endParaRPr lang="nl-B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 de slag</a:t>
            </a:r>
            <a:endParaRPr lang="nl-N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4" name="Text Box 6"/>
          <p:cNvSpPr txBox="1">
            <a:spLocks noGrp="1" noChangeArrowheads="1"/>
          </p:cNvSpPr>
          <p:nvPr>
            <p:ph idx="1"/>
          </p:nvPr>
        </p:nvSpPr>
        <p:spPr>
          <a:xfrm>
            <a:off x="612704" y="1418995"/>
            <a:ext cx="8229600" cy="5000660"/>
          </a:xfrm>
          <a:noFill/>
        </p:spPr>
        <p:txBody>
          <a:bodyPr/>
          <a:lstStyle/>
          <a:p>
            <a:pPr>
              <a:spcBef>
                <a:spcPct val="50000"/>
              </a:spcBef>
              <a:buClrTx/>
              <a:buFontTx/>
              <a:buChar char="•"/>
            </a:pPr>
            <a:r>
              <a:rPr lang="en-US" sz="2400" dirty="0">
                <a:solidFill>
                  <a:schemeClr val="tx2"/>
                </a:solidFill>
                <a:cs typeface="Arial" charset="0"/>
              </a:rPr>
              <a:t> ‘Push forward’ </a:t>
            </a:r>
            <a:r>
              <a:rPr lang="en-US" sz="2400" dirty="0" err="1">
                <a:solidFill>
                  <a:schemeClr val="tx2"/>
                </a:solidFill>
                <a:cs typeface="Arial" charset="0"/>
              </a:rPr>
              <a:t>principe</a:t>
            </a:r>
            <a:r>
              <a:rPr lang="en-US" sz="2400" dirty="0">
                <a:solidFill>
                  <a:schemeClr val="tx2"/>
                </a:solidFill>
                <a:cs typeface="Arial" charset="0"/>
              </a:rPr>
              <a:t>: de </a:t>
            </a:r>
            <a:r>
              <a:rPr lang="en-US" sz="2400" dirty="0" err="1">
                <a:solidFill>
                  <a:schemeClr val="tx2"/>
                </a:solidFill>
                <a:cs typeface="Arial" charset="0"/>
              </a:rPr>
              <a:t>regel</a:t>
            </a:r>
            <a:endParaRPr lang="en-US" sz="2400" dirty="0">
              <a:solidFill>
                <a:schemeClr val="tx2"/>
              </a:solidFill>
              <a:cs typeface="Arial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en-US" sz="2400" dirty="0">
              <a:solidFill>
                <a:schemeClr val="tx2"/>
              </a:solidFill>
              <a:cs typeface="Arial" charset="0"/>
            </a:endParaRPr>
          </a:p>
          <a:p>
            <a:pPr>
              <a:spcBef>
                <a:spcPct val="50000"/>
              </a:spcBef>
              <a:buClrTx/>
              <a:buFontTx/>
              <a:buChar char="•"/>
            </a:pPr>
            <a:endParaRPr lang="en-US" sz="2400" dirty="0">
              <a:solidFill>
                <a:schemeClr val="tx2"/>
              </a:solidFill>
              <a:cs typeface="Arial" charset="0"/>
            </a:endParaRPr>
          </a:p>
          <a:p>
            <a:pPr>
              <a:spcBef>
                <a:spcPct val="50000"/>
              </a:spcBef>
              <a:buClrTx/>
              <a:buNone/>
            </a:pPr>
            <a:br>
              <a:rPr lang="en-US" sz="2400" dirty="0">
                <a:solidFill>
                  <a:schemeClr val="tx2"/>
                </a:solidFill>
                <a:cs typeface="Arial" charset="0"/>
              </a:rPr>
            </a:br>
            <a:endParaRPr lang="en-US" sz="2400" dirty="0">
              <a:solidFill>
                <a:schemeClr val="tx2"/>
              </a:solidFill>
              <a:cs typeface="Arial" charset="0"/>
            </a:endParaRPr>
          </a:p>
          <a:p>
            <a:pPr>
              <a:spcBef>
                <a:spcPct val="50000"/>
              </a:spcBef>
              <a:buClrTx/>
              <a:buFontTx/>
              <a:buChar char="•"/>
            </a:pPr>
            <a:r>
              <a:rPr lang="en-US" sz="2400" dirty="0">
                <a:solidFill>
                  <a:schemeClr val="tx2"/>
                </a:solidFill>
                <a:cs typeface="Arial" charset="0"/>
              </a:rPr>
              <a:t> ‘Pull forward’ </a:t>
            </a:r>
            <a:r>
              <a:rPr lang="en-US" sz="2400" dirty="0" err="1">
                <a:solidFill>
                  <a:schemeClr val="tx2"/>
                </a:solidFill>
                <a:cs typeface="Arial" charset="0"/>
              </a:rPr>
              <a:t>principe</a:t>
            </a:r>
            <a:r>
              <a:rPr lang="en-US" sz="2400" dirty="0">
                <a:solidFill>
                  <a:schemeClr val="tx2"/>
                </a:solidFill>
                <a:cs typeface="Arial" charset="0"/>
              </a:rPr>
              <a:t>: de </a:t>
            </a:r>
            <a:r>
              <a:rPr lang="en-US" sz="2400" dirty="0" err="1">
                <a:solidFill>
                  <a:schemeClr val="tx2"/>
                </a:solidFill>
                <a:cs typeface="Arial" charset="0"/>
              </a:rPr>
              <a:t>uitzondering</a:t>
            </a:r>
            <a:r>
              <a:rPr lang="en-US" sz="2400" dirty="0">
                <a:solidFill>
                  <a:schemeClr val="tx2"/>
                </a:solidFill>
                <a:cs typeface="Arial" charset="0"/>
              </a:rPr>
              <a:t> </a:t>
            </a:r>
            <a:br>
              <a:rPr lang="en-US" sz="2400" dirty="0">
                <a:solidFill>
                  <a:schemeClr val="tx2"/>
                </a:solidFill>
                <a:cs typeface="Arial" charset="0"/>
              </a:rPr>
            </a:br>
            <a:r>
              <a:rPr lang="en-US" sz="2400" dirty="0">
                <a:solidFill>
                  <a:schemeClr val="tx2"/>
                </a:solidFill>
                <a:cs typeface="Arial" charset="0"/>
              </a:rPr>
              <a:t>(</a:t>
            </a:r>
            <a:r>
              <a:rPr lang="en-US" sz="2400" dirty="0" err="1">
                <a:solidFill>
                  <a:schemeClr val="tx2"/>
                </a:solidFill>
                <a:cs typeface="Arial" charset="0"/>
              </a:rPr>
              <a:t>Eerst</a:t>
            </a:r>
            <a:r>
              <a:rPr lang="en-US" sz="2400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Arial" charset="0"/>
              </a:rPr>
              <a:t>betalen</a:t>
            </a:r>
            <a:r>
              <a:rPr lang="en-US" sz="2400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Arial" charset="0"/>
              </a:rPr>
              <a:t>dan</a:t>
            </a:r>
            <a:r>
              <a:rPr lang="en-US" sz="2400" dirty="0">
                <a:solidFill>
                  <a:schemeClr val="tx2"/>
                </a:solidFill>
                <a:cs typeface="Arial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cs typeface="Arial" charset="0"/>
              </a:rPr>
              <a:t>leveren</a:t>
            </a:r>
            <a:r>
              <a:rPr lang="en-US" sz="2400" dirty="0">
                <a:solidFill>
                  <a:schemeClr val="tx2"/>
                </a:solidFill>
                <a:cs typeface="Arial" charset="0"/>
              </a:rPr>
              <a:t>)</a:t>
            </a:r>
          </a:p>
        </p:txBody>
      </p:sp>
      <p:sp>
        <p:nvSpPr>
          <p:cNvPr id="21" name="Titel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Inkoopproces</a:t>
            </a:r>
            <a:endParaRPr lang="nl-NL" dirty="0"/>
          </a:p>
        </p:txBody>
      </p:sp>
      <p:sp>
        <p:nvSpPr>
          <p:cNvPr id="63497" name="AutoShape 9"/>
          <p:cNvSpPr>
            <a:spLocks noChangeArrowheads="1"/>
          </p:cNvSpPr>
          <p:nvPr/>
        </p:nvSpPr>
        <p:spPr bwMode="auto">
          <a:xfrm>
            <a:off x="2045450" y="2285992"/>
            <a:ext cx="2286000" cy="381000"/>
          </a:xfrm>
          <a:prstGeom prst="curvedDownArrow">
            <a:avLst>
              <a:gd name="adj1" fmla="val 120000"/>
              <a:gd name="adj2" fmla="val 2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BE">
              <a:solidFill>
                <a:prstClr val="black"/>
              </a:solidFill>
            </a:endParaRPr>
          </a:p>
        </p:txBody>
      </p:sp>
      <p:sp>
        <p:nvSpPr>
          <p:cNvPr id="63499" name="AutoShape 11"/>
          <p:cNvSpPr>
            <a:spLocks noChangeArrowheads="1"/>
          </p:cNvSpPr>
          <p:nvPr/>
        </p:nvSpPr>
        <p:spPr bwMode="auto">
          <a:xfrm>
            <a:off x="4617218" y="2285992"/>
            <a:ext cx="2286000" cy="381000"/>
          </a:xfrm>
          <a:prstGeom prst="curvedDownArrow">
            <a:avLst>
              <a:gd name="adj1" fmla="val 120000"/>
              <a:gd name="adj2" fmla="val 2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BE">
              <a:solidFill>
                <a:prstClr val="black"/>
              </a:solidFill>
            </a:endParaRPr>
          </a:p>
        </p:txBody>
      </p:sp>
      <p:sp>
        <p:nvSpPr>
          <p:cNvPr id="63504" name="AutoShape 16"/>
          <p:cNvSpPr>
            <a:spLocks noChangeArrowheads="1"/>
          </p:cNvSpPr>
          <p:nvPr/>
        </p:nvSpPr>
        <p:spPr bwMode="auto">
          <a:xfrm rot="10800000" flipV="1">
            <a:off x="4451354" y="6286520"/>
            <a:ext cx="1819276" cy="357190"/>
          </a:xfrm>
          <a:prstGeom prst="curvedUpArrow">
            <a:avLst>
              <a:gd name="adj1" fmla="val 110000"/>
              <a:gd name="adj2" fmla="val 220000"/>
              <a:gd name="adj3" fmla="val 1957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BE">
              <a:solidFill>
                <a:prstClr val="black"/>
              </a:solidFill>
            </a:endParaRPr>
          </a:p>
        </p:txBody>
      </p:sp>
      <p:sp>
        <p:nvSpPr>
          <p:cNvPr id="15" name="PIJL-RECHTS 14"/>
          <p:cNvSpPr/>
          <p:nvPr/>
        </p:nvSpPr>
        <p:spPr>
          <a:xfrm>
            <a:off x="1259632" y="2714620"/>
            <a:ext cx="1500198" cy="928694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black"/>
              </a:solidFill>
            </a:endParaRPr>
          </a:p>
        </p:txBody>
      </p:sp>
      <p:sp>
        <p:nvSpPr>
          <p:cNvPr id="16" name="Tekstvak 15"/>
          <p:cNvSpPr txBox="1"/>
          <p:nvPr/>
        </p:nvSpPr>
        <p:spPr>
          <a:xfrm>
            <a:off x="1331070" y="3000372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prstClr val="black"/>
                </a:solidFill>
              </a:rPr>
              <a:t>Bestelling</a:t>
            </a:r>
          </a:p>
        </p:txBody>
      </p:sp>
      <p:sp>
        <p:nvSpPr>
          <p:cNvPr id="17" name="PIJL-RECHTS 16"/>
          <p:cNvSpPr/>
          <p:nvPr/>
        </p:nvSpPr>
        <p:spPr>
          <a:xfrm rot="10800000">
            <a:off x="3331334" y="2714620"/>
            <a:ext cx="1500198" cy="928694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</a:endParaRPr>
          </a:p>
        </p:txBody>
      </p:sp>
      <p:sp>
        <p:nvSpPr>
          <p:cNvPr id="18" name="Tekstvak 17"/>
          <p:cNvSpPr txBox="1"/>
          <p:nvPr/>
        </p:nvSpPr>
        <p:spPr>
          <a:xfrm>
            <a:off x="3617086" y="2928934"/>
            <a:ext cx="1214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prstClr val="black"/>
                </a:solidFill>
              </a:rPr>
              <a:t>Ontvangst goederen</a:t>
            </a:r>
          </a:p>
        </p:txBody>
      </p:sp>
      <p:sp>
        <p:nvSpPr>
          <p:cNvPr id="19" name="PIJL-RECHTS 18"/>
          <p:cNvSpPr/>
          <p:nvPr/>
        </p:nvSpPr>
        <p:spPr>
          <a:xfrm>
            <a:off x="5831664" y="2714620"/>
            <a:ext cx="1500198" cy="928694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400" dirty="0">
                <a:solidFill>
                  <a:prstClr val="white"/>
                </a:solidFill>
              </a:rPr>
              <a:t>Betaling</a:t>
            </a:r>
          </a:p>
        </p:txBody>
      </p:sp>
      <p:sp>
        <p:nvSpPr>
          <p:cNvPr id="22" name="PIJL-RECHTS 21"/>
          <p:cNvSpPr/>
          <p:nvPr/>
        </p:nvSpPr>
        <p:spPr>
          <a:xfrm>
            <a:off x="1236644" y="5500702"/>
            <a:ext cx="1500198" cy="928694"/>
          </a:xfrm>
          <a:prstGeom prst="rightArrow">
            <a:avLst/>
          </a:prstGeom>
          <a:solidFill>
            <a:srgbClr val="C0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BE" sz="1400" dirty="0">
                <a:solidFill>
                  <a:prstClr val="black"/>
                </a:solidFill>
              </a:rPr>
              <a:t>Bestelling</a:t>
            </a:r>
          </a:p>
        </p:txBody>
      </p:sp>
      <p:sp>
        <p:nvSpPr>
          <p:cNvPr id="23" name="PIJL-RECHTS 22"/>
          <p:cNvSpPr/>
          <p:nvPr/>
        </p:nvSpPr>
        <p:spPr>
          <a:xfrm rot="10800000">
            <a:off x="3379784" y="5500702"/>
            <a:ext cx="1500198" cy="928694"/>
          </a:xfrm>
          <a:prstGeom prst="rightArrow">
            <a:avLst/>
          </a:prstGeom>
          <a:solidFill>
            <a:srgbClr val="00B050"/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prstClr val="white"/>
              </a:solidFill>
            </a:endParaRPr>
          </a:p>
        </p:txBody>
      </p:sp>
      <p:sp>
        <p:nvSpPr>
          <p:cNvPr id="26" name="Tekstvak 25"/>
          <p:cNvSpPr txBox="1"/>
          <p:nvPr/>
        </p:nvSpPr>
        <p:spPr>
          <a:xfrm>
            <a:off x="3736974" y="5715016"/>
            <a:ext cx="1214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>
                <a:solidFill>
                  <a:prstClr val="black"/>
                </a:solidFill>
              </a:rPr>
              <a:t>Ontvangst goederen</a:t>
            </a:r>
          </a:p>
        </p:txBody>
      </p:sp>
      <p:sp>
        <p:nvSpPr>
          <p:cNvPr id="27" name="PIJL-RECHTS 26"/>
          <p:cNvSpPr/>
          <p:nvPr/>
        </p:nvSpPr>
        <p:spPr>
          <a:xfrm>
            <a:off x="5880114" y="5429264"/>
            <a:ext cx="1500198" cy="928694"/>
          </a:xfrm>
          <a:prstGeom prst="rightArrow">
            <a:avLst/>
          </a:prstGeom>
          <a:solidFill>
            <a:srgbClr val="0070C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400" dirty="0">
                <a:solidFill>
                  <a:prstClr val="white"/>
                </a:solidFill>
              </a:rPr>
              <a:t>Betaling</a:t>
            </a:r>
          </a:p>
        </p:txBody>
      </p:sp>
      <p:sp>
        <p:nvSpPr>
          <p:cNvPr id="20" name="AutoShape 9"/>
          <p:cNvSpPr>
            <a:spLocks noChangeArrowheads="1"/>
          </p:cNvSpPr>
          <p:nvPr/>
        </p:nvSpPr>
        <p:spPr bwMode="auto">
          <a:xfrm>
            <a:off x="2308214" y="5072074"/>
            <a:ext cx="4286280" cy="381000"/>
          </a:xfrm>
          <a:prstGeom prst="curvedDownArrow">
            <a:avLst>
              <a:gd name="adj1" fmla="val 120000"/>
              <a:gd name="adj2" fmla="val 24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BE">
              <a:solidFill>
                <a:prstClr val="black"/>
              </a:solidFill>
            </a:endParaRPr>
          </a:p>
        </p:txBody>
      </p:sp>
      <p:sp>
        <p:nvSpPr>
          <p:cNvPr id="24" name="Tekstvak 23"/>
          <p:cNvSpPr txBox="1"/>
          <p:nvPr/>
        </p:nvSpPr>
        <p:spPr>
          <a:xfrm rot="5400000">
            <a:off x="-792085" y="3792425"/>
            <a:ext cx="2123658" cy="2538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nl-BE" dirty="0">
                <a:solidFill>
                  <a:prstClr val="black"/>
                </a:solidFill>
              </a:rPr>
              <a:t>BEDRIJF</a:t>
            </a:r>
            <a:endParaRPr lang="nl-NL" dirty="0">
              <a:solidFill>
                <a:prstClr val="black"/>
              </a:solidFill>
            </a:endParaRPr>
          </a:p>
        </p:txBody>
      </p:sp>
      <p:sp>
        <p:nvSpPr>
          <p:cNvPr id="25" name="Tekstvak 24"/>
          <p:cNvSpPr txBox="1"/>
          <p:nvPr/>
        </p:nvSpPr>
        <p:spPr>
          <a:xfrm rot="5400000">
            <a:off x="7226477" y="3900851"/>
            <a:ext cx="3231654" cy="25380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nl-BE" dirty="0">
                <a:solidFill>
                  <a:prstClr val="black"/>
                </a:solidFill>
              </a:rPr>
              <a:t>LEVERANCIER</a:t>
            </a:r>
            <a:endParaRPr lang="nl-N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94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Begrip Creditnota:</a:t>
            </a:r>
          </a:p>
          <a:p>
            <a:endParaRPr lang="nl-BE" dirty="0"/>
          </a:p>
          <a:p>
            <a:pPr lvl="1"/>
            <a:r>
              <a:rPr lang="nl-BE" dirty="0">
                <a:solidFill>
                  <a:schemeClr val="tx1"/>
                </a:solidFill>
              </a:rPr>
              <a:t>Een creditnota is telkens verbonden met een factuur en dient om deze factuur boekhoudkundig te corrigeren.</a:t>
            </a:r>
            <a:br>
              <a:rPr lang="nl-BE" dirty="0">
                <a:solidFill>
                  <a:schemeClr val="tx1"/>
                </a:solidFill>
              </a:rPr>
            </a:br>
            <a:endParaRPr lang="nl-BE" dirty="0">
              <a:solidFill>
                <a:schemeClr val="tx1"/>
              </a:solidFill>
            </a:endParaRPr>
          </a:p>
          <a:p>
            <a:pPr lvl="1"/>
            <a:r>
              <a:rPr lang="nl-BE" dirty="0">
                <a:solidFill>
                  <a:schemeClr val="tx1"/>
                </a:solidFill>
              </a:rPr>
              <a:t>Wordt in hoofdzaak door leverancier opgemaakt naar aanleiding van terugzendingen (goederen of verpakkingsmateriaal)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1. Inkoopproces</a:t>
            </a:r>
            <a:endParaRPr lang="nl-N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42938" indent="-533400">
              <a:buFont typeface="Georgia" pitchFamily="18" charset="0"/>
              <a:buAutoNum type="arabicPeriod"/>
            </a:pPr>
            <a:r>
              <a:rPr lang="en-US" dirty="0" err="1">
                <a:latin typeface="Verdana" pitchFamily="34" charset="0"/>
              </a:rPr>
              <a:t>Leveranciersofferte</a:t>
            </a:r>
            <a:endParaRPr lang="en-US" dirty="0">
              <a:latin typeface="Verdana" pitchFamily="34" charset="0"/>
            </a:endParaRPr>
          </a:p>
          <a:p>
            <a:pPr marL="642938" indent="-533400">
              <a:buFont typeface="Georgia" pitchFamily="18" charset="0"/>
              <a:buAutoNum type="arabicPeriod"/>
            </a:pPr>
            <a:r>
              <a:rPr lang="en-US" dirty="0" err="1">
                <a:latin typeface="Verdana" pitchFamily="34" charset="0"/>
              </a:rPr>
              <a:t>Bestelling</a:t>
            </a:r>
            <a:endParaRPr lang="en-US" dirty="0">
              <a:latin typeface="Verdana" pitchFamily="34" charset="0"/>
            </a:endParaRPr>
          </a:p>
          <a:p>
            <a:pPr marL="642938" indent="-533400">
              <a:buFont typeface="Georgia" pitchFamily="18" charset="0"/>
              <a:buAutoNum type="arabicPeriod"/>
            </a:pPr>
            <a:r>
              <a:rPr lang="en-US" dirty="0" err="1">
                <a:latin typeface="Verdana" pitchFamily="34" charset="0"/>
              </a:rPr>
              <a:t>Goederenontvangst</a:t>
            </a:r>
            <a:r>
              <a:rPr lang="en-US" dirty="0">
                <a:latin typeface="Verdana" pitchFamily="34" charset="0"/>
              </a:rPr>
              <a:t>: </a:t>
            </a:r>
            <a:r>
              <a:rPr lang="en-US" dirty="0" err="1">
                <a:latin typeface="Verdana" pitchFamily="34" charset="0"/>
              </a:rPr>
              <a:t>leverbon</a:t>
            </a:r>
            <a:endParaRPr lang="en-US" dirty="0">
              <a:latin typeface="Verdana" pitchFamily="34" charset="0"/>
            </a:endParaRPr>
          </a:p>
          <a:p>
            <a:pPr marL="642938" indent="-533400">
              <a:buFont typeface="Georgia" pitchFamily="18" charset="0"/>
              <a:buAutoNum type="arabicPeriod"/>
            </a:pPr>
            <a:r>
              <a:rPr lang="en-US" dirty="0">
                <a:latin typeface="Verdana" pitchFamily="34" charset="0"/>
              </a:rPr>
              <a:t>(</a:t>
            </a:r>
            <a:r>
              <a:rPr lang="en-US" dirty="0" err="1">
                <a:latin typeface="Verdana" pitchFamily="34" charset="0"/>
              </a:rPr>
              <a:t>Retouren</a:t>
            </a:r>
            <a:r>
              <a:rPr lang="en-US" dirty="0">
                <a:latin typeface="Verdana" pitchFamily="34" charset="0"/>
              </a:rPr>
              <a:t>: </a:t>
            </a:r>
            <a:r>
              <a:rPr lang="en-US" dirty="0" err="1">
                <a:latin typeface="Verdana" pitchFamily="34" charset="0"/>
              </a:rPr>
              <a:t>leverbon</a:t>
            </a:r>
            <a:r>
              <a:rPr lang="en-US" dirty="0">
                <a:latin typeface="Verdana" pitchFamily="34" charset="0"/>
              </a:rPr>
              <a:t>)</a:t>
            </a:r>
          </a:p>
          <a:p>
            <a:pPr marL="642938" indent="-533400">
              <a:buFont typeface="Georgia" pitchFamily="18" charset="0"/>
              <a:buAutoNum type="arabicPeriod"/>
            </a:pPr>
            <a:r>
              <a:rPr lang="en-US" dirty="0" err="1">
                <a:latin typeface="Verdana" pitchFamily="34" charset="0"/>
              </a:rPr>
              <a:t>Inkomende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factuur</a:t>
            </a:r>
            <a:endParaRPr lang="en-US" dirty="0">
              <a:latin typeface="Verdana" pitchFamily="34" charset="0"/>
            </a:endParaRPr>
          </a:p>
          <a:p>
            <a:pPr marL="642938" indent="-533400">
              <a:buFont typeface="Georgia" pitchFamily="18" charset="0"/>
              <a:buAutoNum type="arabicPeriod"/>
            </a:pPr>
            <a:r>
              <a:rPr lang="en-US" dirty="0">
                <a:latin typeface="Verdana" pitchFamily="34" charset="0"/>
              </a:rPr>
              <a:t>(</a:t>
            </a:r>
            <a:r>
              <a:rPr lang="en-US" dirty="0" err="1">
                <a:latin typeface="Verdana" pitchFamily="34" charset="0"/>
              </a:rPr>
              <a:t>Inkomende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creditnota</a:t>
            </a:r>
            <a:r>
              <a:rPr lang="en-US" dirty="0">
                <a:latin typeface="Verdana" pitchFamily="34" charset="0"/>
              </a:rPr>
              <a:t>)</a:t>
            </a:r>
          </a:p>
          <a:p>
            <a:pPr marL="642938" indent="-533400">
              <a:buFont typeface="Georgia" pitchFamily="18" charset="0"/>
              <a:buAutoNum type="arabicPeriod"/>
            </a:pPr>
            <a:r>
              <a:rPr lang="en-US" dirty="0" err="1">
                <a:latin typeface="Verdana" pitchFamily="34" charset="0"/>
              </a:rPr>
              <a:t>Uitgaande</a:t>
            </a:r>
            <a:r>
              <a:rPr lang="en-US" dirty="0">
                <a:latin typeface="Verdana" pitchFamily="34" charset="0"/>
              </a:rPr>
              <a:t> </a:t>
            </a:r>
            <a:r>
              <a:rPr lang="en-US" dirty="0" err="1">
                <a:latin typeface="Verdana" pitchFamily="34" charset="0"/>
              </a:rPr>
              <a:t>betaling</a:t>
            </a:r>
            <a:endParaRPr lang="en-US" dirty="0">
              <a:latin typeface="Verdana" pitchFamily="34" charset="0"/>
            </a:endParaRPr>
          </a:p>
          <a:p>
            <a:pPr marL="642938" indent="-533400">
              <a:buFont typeface="Georgia" pitchFamily="18" charset="0"/>
              <a:buNone/>
            </a:pPr>
            <a:endParaRPr lang="en-US" dirty="0">
              <a:latin typeface="Verdana" pitchFamily="34" charset="0"/>
            </a:endParaRPr>
          </a:p>
          <a:p>
            <a:pPr marL="642938" indent="-533400">
              <a:buFont typeface="Georgia" pitchFamily="18" charset="0"/>
              <a:buNone/>
            </a:pPr>
            <a:endParaRPr lang="en-US" dirty="0">
              <a:latin typeface="Verdana" pitchFamily="34" charset="0"/>
            </a:endParaRPr>
          </a:p>
        </p:txBody>
      </p:sp>
      <p:sp>
        <p:nvSpPr>
          <p:cNvPr id="10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Verdana" pitchFamily="34" charset="0"/>
              </a:rPr>
              <a:t>2. </a:t>
            </a:r>
            <a:r>
              <a:rPr lang="en-US" sz="3200" dirty="0" err="1">
                <a:latin typeface="Verdana" pitchFamily="34" charset="0"/>
              </a:rPr>
              <a:t>Documentenstroom</a:t>
            </a:r>
            <a:endParaRPr lang="en-US" sz="3200" dirty="0">
              <a:latin typeface="Verdana" pitchFamily="34" charset="0"/>
            </a:endParaRPr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A88144-E7A2-437D-A912-BFAF36981C2C}" type="slidenum">
              <a:rPr lang="nl-NL"/>
              <a:pPr>
                <a:defRPr/>
              </a:pPr>
              <a:t>7</a:t>
            </a:fld>
            <a:endParaRPr lang="nl-NL"/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33400" y="4800600"/>
            <a:ext cx="1371600" cy="533400"/>
          </a:xfrm>
          <a:prstGeom prst="rightArrow">
            <a:avLst>
              <a:gd name="adj1" fmla="val 50000"/>
              <a:gd name="adj2" fmla="val 6428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BE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2286000" y="4876800"/>
            <a:ext cx="6858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 err="1"/>
              <a:t>Elke</a:t>
            </a:r>
            <a:r>
              <a:rPr lang="en-US" sz="2400" dirty="0"/>
              <a:t> </a:t>
            </a:r>
            <a:r>
              <a:rPr lang="en-US" sz="2400" dirty="0" err="1"/>
              <a:t>stap</a:t>
            </a:r>
            <a:r>
              <a:rPr lang="en-US" sz="2400" dirty="0"/>
              <a:t> in het </a:t>
            </a:r>
            <a:r>
              <a:rPr lang="en-US" sz="2400" dirty="0" err="1"/>
              <a:t>proces</a:t>
            </a:r>
            <a:r>
              <a:rPr lang="en-US" sz="2400" dirty="0"/>
              <a:t> </a:t>
            </a:r>
            <a:r>
              <a:rPr lang="en-US" sz="2400" dirty="0" err="1"/>
              <a:t>wordt</a:t>
            </a:r>
            <a:r>
              <a:rPr lang="en-US" sz="2400" dirty="0"/>
              <a:t> </a:t>
            </a:r>
            <a:r>
              <a:rPr lang="en-US" sz="2400" dirty="0" err="1"/>
              <a:t>gedocumenteerd</a:t>
            </a:r>
            <a:endParaRPr lang="en-US" sz="2400" dirty="0"/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 err="1"/>
              <a:t>Gegevens</a:t>
            </a:r>
            <a:r>
              <a:rPr lang="en-US" sz="2400" dirty="0"/>
              <a:t> </a:t>
            </a:r>
            <a:r>
              <a:rPr lang="en-US" sz="2400" dirty="0" err="1"/>
              <a:t>worden</a:t>
            </a:r>
            <a:r>
              <a:rPr lang="en-US" sz="2400" dirty="0"/>
              <a:t> </a:t>
            </a:r>
            <a:r>
              <a:rPr lang="en-US" sz="2400" dirty="0" err="1"/>
              <a:t>éénmaal</a:t>
            </a:r>
            <a:r>
              <a:rPr lang="en-US" sz="2400" dirty="0"/>
              <a:t> </a:t>
            </a:r>
            <a:r>
              <a:rPr lang="en-US" sz="2400" dirty="0" err="1"/>
              <a:t>ingebracht</a:t>
            </a:r>
            <a:r>
              <a:rPr lang="en-US" sz="2400" dirty="0"/>
              <a:t> 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dirty="0"/>
              <a:t>En </a:t>
            </a:r>
            <a:r>
              <a:rPr lang="en-US" sz="2400" dirty="0" err="1"/>
              <a:t>telkens</a:t>
            </a:r>
            <a:r>
              <a:rPr lang="en-US" sz="2400" dirty="0"/>
              <a:t> </a:t>
            </a:r>
            <a:r>
              <a:rPr lang="en-US" sz="2400" dirty="0" err="1"/>
              <a:t>meegenomen</a:t>
            </a:r>
            <a:r>
              <a:rPr lang="en-US" sz="2400" dirty="0"/>
              <a:t> </a:t>
            </a:r>
            <a:r>
              <a:rPr lang="en-US" sz="2400" dirty="0" err="1"/>
              <a:t>naar</a:t>
            </a:r>
            <a:r>
              <a:rPr lang="en-US" sz="2400" dirty="0"/>
              <a:t> </a:t>
            </a:r>
            <a:r>
              <a:rPr lang="en-US" sz="2400" dirty="0" err="1"/>
              <a:t>volgende</a:t>
            </a:r>
            <a:r>
              <a:rPr lang="en-US" sz="2400" dirty="0"/>
              <a:t> </a:t>
            </a:r>
            <a:r>
              <a:rPr lang="en-US" sz="2400" dirty="0" err="1"/>
              <a:t>niveau</a:t>
            </a:r>
            <a:endParaRPr lang="en-US" sz="2400" dirty="0"/>
          </a:p>
        </p:txBody>
      </p:sp>
      <p:sp>
        <p:nvSpPr>
          <p:cNvPr id="8" name="Rechteraccolade 7"/>
          <p:cNvSpPr/>
          <p:nvPr/>
        </p:nvSpPr>
        <p:spPr>
          <a:xfrm>
            <a:off x="6072198" y="1214422"/>
            <a:ext cx="1143008" cy="2998486"/>
          </a:xfrm>
          <a:prstGeom prst="righ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Tekstvak 8"/>
          <p:cNvSpPr txBox="1"/>
          <p:nvPr/>
        </p:nvSpPr>
        <p:spPr>
          <a:xfrm>
            <a:off x="7286644" y="2071678"/>
            <a:ext cx="17534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>
                <a:solidFill>
                  <a:srgbClr val="002060"/>
                </a:solidFill>
                <a:latin typeface="+mj-lt"/>
              </a:rPr>
              <a:t>Module </a:t>
            </a:r>
            <a:br>
              <a:rPr lang="nl-BE" sz="2000" dirty="0">
                <a:solidFill>
                  <a:srgbClr val="002060"/>
                </a:solidFill>
                <a:latin typeface="+mj-lt"/>
              </a:rPr>
            </a:br>
            <a:r>
              <a:rPr lang="nl-BE" sz="2000" dirty="0">
                <a:solidFill>
                  <a:srgbClr val="002060"/>
                </a:solidFill>
                <a:latin typeface="+mj-lt"/>
              </a:rPr>
              <a:t>Inkoop</a:t>
            </a:r>
            <a:endParaRPr lang="nl-NL" sz="2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0" name="Rechteraccolade 9"/>
          <p:cNvSpPr/>
          <p:nvPr/>
        </p:nvSpPr>
        <p:spPr>
          <a:xfrm>
            <a:off x="6072198" y="4281099"/>
            <a:ext cx="1143008" cy="571504"/>
          </a:xfrm>
          <a:prstGeom prst="rightBrac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ekstvak 10"/>
          <p:cNvSpPr txBox="1"/>
          <p:nvPr/>
        </p:nvSpPr>
        <p:spPr>
          <a:xfrm>
            <a:off x="7215206" y="4212908"/>
            <a:ext cx="1928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>
                <a:solidFill>
                  <a:srgbClr val="002060"/>
                </a:solidFill>
                <a:latin typeface="+mj-lt"/>
              </a:rPr>
              <a:t>Module Betalingen</a:t>
            </a:r>
            <a:endParaRPr lang="nl-NL" sz="2000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uiExpand="1" build="p" autoUpdateAnimBg="0"/>
      <p:bldP spid="1029" grpId="0" build="p" autoUpdateAnimBg="0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nl-NL" dirty="0"/>
              <a:t>Om het inkoopproces in SAP Business </a:t>
            </a:r>
            <a:r>
              <a:rPr lang="nl-NL" dirty="0" err="1"/>
              <a:t>One</a:t>
            </a:r>
            <a:r>
              <a:rPr lang="nl-NL" dirty="0"/>
              <a:t> te starten </a:t>
            </a:r>
            <a:r>
              <a:rPr lang="nl-NL" u="sng" dirty="0"/>
              <a:t>kan</a:t>
            </a:r>
            <a:r>
              <a:rPr lang="nl-NL" dirty="0"/>
              <a:t> u eerst offertes voor artikelen of diensten bij leveranciers aanvragen met behulp van het document voor leveranciersoffertes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Leveranciersofferte</a:t>
            </a:r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3645024"/>
            <a:ext cx="362902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1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 OEC computers Belgium en </a:t>
            </a:r>
            <a:r>
              <a:rPr lang="nl-BE" dirty="0" err="1"/>
              <a:t>Ecobos</a:t>
            </a:r>
            <a:r>
              <a:rPr lang="nl-BE" dirty="0"/>
              <a:t> moet je eerst de nummering van dit document vastleggen.</a:t>
            </a:r>
          </a:p>
          <a:p>
            <a:endParaRPr lang="nl-BE" dirty="0"/>
          </a:p>
          <a:p>
            <a:r>
              <a:rPr lang="nl-BE" dirty="0"/>
              <a:t>Ga naar Beheer – Systeeminstellingen – Documentnummering – Series aan document koppelen: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3. Leveranciersofferte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25144"/>
            <a:ext cx="4680520" cy="66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8538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oofdstuk 3.1 Implementatie_docent">
  <a:themeElements>
    <a:clrScheme name="Grijswaarden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ofdstuk 3.1 Implementatie_docent" id="{79DD1F1A-6838-4338-AD6B-8967E5DC7F5F}" vid="{E15BEF55-EB03-486F-85FB-E03376ED6C67}"/>
    </a:ext>
  </a:extLst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Hoofdstuk 3.1 Implementatie_docent</Template>
  <TotalTime>2175</TotalTime>
  <Words>962</Words>
  <Application>Microsoft Office PowerPoint</Application>
  <PresentationFormat>Diavoorstelling (4:3)</PresentationFormat>
  <Paragraphs>295</Paragraphs>
  <Slides>48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48</vt:i4>
      </vt:variant>
    </vt:vector>
  </HeadingPairs>
  <TitlesOfParts>
    <vt:vector size="56" baseType="lpstr">
      <vt:lpstr>Arial</vt:lpstr>
      <vt:lpstr>Courier New</vt:lpstr>
      <vt:lpstr>Georgia</vt:lpstr>
      <vt:lpstr>inherit</vt:lpstr>
      <vt:lpstr>Verdana</vt:lpstr>
      <vt:lpstr>Wingdings</vt:lpstr>
      <vt:lpstr>Wingdings 2</vt:lpstr>
      <vt:lpstr>Hoofdstuk 3.1 Implementatie_docent</vt:lpstr>
      <vt:lpstr>Businessprocessen</vt:lpstr>
      <vt:lpstr>Overzicht</vt:lpstr>
      <vt:lpstr>Ter info</vt:lpstr>
      <vt:lpstr>1. Inkoopproces</vt:lpstr>
      <vt:lpstr>1. Inkoopproces</vt:lpstr>
      <vt:lpstr>1. Inkoopproces</vt:lpstr>
      <vt:lpstr>2. Documentenstroom</vt:lpstr>
      <vt:lpstr>3. Leveranciersofferte</vt:lpstr>
      <vt:lpstr>3. Leveranciersofferte</vt:lpstr>
      <vt:lpstr>3. Leveranciersofferte creëren</vt:lpstr>
      <vt:lpstr>3. Leveranciersofferte</vt:lpstr>
      <vt:lpstr>3. Leveranciersofferte</vt:lpstr>
      <vt:lpstr>Leveranciersofferte Wat wil je bestellen?</vt:lpstr>
      <vt:lpstr>3. Leveranciersofferte Logistiek</vt:lpstr>
      <vt:lpstr>3. Leveranciersofferte Boekhouding</vt:lpstr>
      <vt:lpstr>3. Leveranciersofferte</vt:lpstr>
      <vt:lpstr>3. Reactie van leverancier ingeven</vt:lpstr>
      <vt:lpstr>3. Reactie van leverancier ingeven</vt:lpstr>
      <vt:lpstr>3. Reacties kunnen vergeleken worden </vt:lpstr>
      <vt:lpstr>3. Leveranciersoffertes</vt:lpstr>
      <vt:lpstr>4. Bestelling</vt:lpstr>
      <vt:lpstr>4. Bestelling</vt:lpstr>
      <vt:lpstr>4. Bestelling</vt:lpstr>
      <vt:lpstr>4. Bestelling</vt:lpstr>
      <vt:lpstr>Controleer de offerte? </vt:lpstr>
      <vt:lpstr>4. Bestelling</vt:lpstr>
      <vt:lpstr>4. Bestelling</vt:lpstr>
      <vt:lpstr>4. Bestelling</vt:lpstr>
      <vt:lpstr>4. Bestelling</vt:lpstr>
      <vt:lpstr>4. Bestelling</vt:lpstr>
      <vt:lpstr>4. Bestelling</vt:lpstr>
      <vt:lpstr>5. Goederenontvangst</vt:lpstr>
      <vt:lpstr>5. Goederenontvangst</vt:lpstr>
      <vt:lpstr>5. Goederenontvangst</vt:lpstr>
      <vt:lpstr>5. Goederenontvangst</vt:lpstr>
      <vt:lpstr>5. Goederenontvangst</vt:lpstr>
      <vt:lpstr>5. Goederenontvangst</vt:lpstr>
      <vt:lpstr>6. Ontvangen factuur</vt:lpstr>
      <vt:lpstr>6. Ontvangen factuur</vt:lpstr>
      <vt:lpstr>6. Ontvangen factuur</vt:lpstr>
      <vt:lpstr>7. Uitgaande betaling</vt:lpstr>
      <vt:lpstr>7. Uitgaande betalingen</vt:lpstr>
      <vt:lpstr>7. Uitgaande betalingen</vt:lpstr>
      <vt:lpstr>7. Uitgaande betalingen</vt:lpstr>
      <vt:lpstr>7. Uitgaande betalingen</vt:lpstr>
      <vt:lpstr>8.  Retouren en Creditnota</vt:lpstr>
      <vt:lpstr>9. BI-rapporteringen inkoop</vt:lpstr>
      <vt:lpstr>Aan de slag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petejoha</dc:creator>
  <cp:lastModifiedBy>Tinne Van Echelpoel</cp:lastModifiedBy>
  <cp:revision>393</cp:revision>
  <dcterms:created xsi:type="dcterms:W3CDTF">2007-05-07T10:27:21Z</dcterms:created>
  <dcterms:modified xsi:type="dcterms:W3CDTF">2017-04-17T07:19:23Z</dcterms:modified>
</cp:coreProperties>
</file>