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40"/>
  </p:notesMasterIdLst>
  <p:sldIdLst>
    <p:sldId id="291" r:id="rId2"/>
    <p:sldId id="299" r:id="rId3"/>
    <p:sldId id="373" r:id="rId4"/>
    <p:sldId id="354" r:id="rId5"/>
    <p:sldId id="330" r:id="rId6"/>
    <p:sldId id="355" r:id="rId7"/>
    <p:sldId id="356" r:id="rId8"/>
    <p:sldId id="333" r:id="rId9"/>
    <p:sldId id="334" r:id="rId10"/>
    <p:sldId id="335" r:id="rId11"/>
    <p:sldId id="336" r:id="rId12"/>
    <p:sldId id="337" r:id="rId13"/>
    <p:sldId id="338" r:id="rId14"/>
    <p:sldId id="358" r:id="rId15"/>
    <p:sldId id="357" r:id="rId16"/>
    <p:sldId id="340" r:id="rId17"/>
    <p:sldId id="341" r:id="rId18"/>
    <p:sldId id="342" r:id="rId19"/>
    <p:sldId id="370" r:id="rId20"/>
    <p:sldId id="359" r:id="rId21"/>
    <p:sldId id="360" r:id="rId22"/>
    <p:sldId id="345" r:id="rId23"/>
    <p:sldId id="346" r:id="rId24"/>
    <p:sldId id="371" r:id="rId25"/>
    <p:sldId id="366" r:id="rId26"/>
    <p:sldId id="368" r:id="rId27"/>
    <p:sldId id="369" r:id="rId28"/>
    <p:sldId id="372" r:id="rId29"/>
    <p:sldId id="347" r:id="rId30"/>
    <p:sldId id="348" r:id="rId31"/>
    <p:sldId id="361" r:id="rId32"/>
    <p:sldId id="362" r:id="rId33"/>
    <p:sldId id="363" r:id="rId34"/>
    <p:sldId id="364" r:id="rId35"/>
    <p:sldId id="365" r:id="rId36"/>
    <p:sldId id="349" r:id="rId37"/>
    <p:sldId id="350" r:id="rId38"/>
    <p:sldId id="332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50021"/>
    <a:srgbClr val="FFFF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9" autoAdjust="0"/>
    <p:restoredTop sz="94161" autoAdjust="0"/>
  </p:normalViewPr>
  <p:slideViewPr>
    <p:cSldViewPr>
      <p:cViewPr varScale="1">
        <p:scale>
          <a:sx n="60" d="100"/>
          <a:sy n="60" d="100"/>
        </p:scale>
        <p:origin x="140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AFD9BF5-4547-4731-830A-57F85901B2E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56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1669DE-AEB7-476E-9159-98692F9E1C6D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6300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55000 bank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FD9BF5-4547-4731-830A-57F85901B2E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4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165576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555776" y="1772817"/>
            <a:ext cx="6359624" cy="1584746"/>
          </a:xfrm>
          <a:solidFill>
            <a:schemeClr val="bg1"/>
          </a:solidFill>
        </p:spPr>
        <p:txBody>
          <a:bodyPr anchor="b"/>
          <a:lstStyle>
            <a:lvl1pPr>
              <a:defRPr sz="4000" baseline="0">
                <a:solidFill>
                  <a:srgbClr val="80B23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755576" y="3714752"/>
            <a:ext cx="8159824" cy="1752600"/>
          </a:xfrm>
        </p:spPr>
        <p:txBody>
          <a:bodyPr/>
          <a:lstStyle>
            <a:lvl1pPr marL="64008" indent="0" algn="l">
              <a:buNone/>
              <a:defRPr sz="280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5" name="Tijdelijke aanduiding voor dianummer 28"/>
          <p:cNvSpPr>
            <a:spLocks noGrp="1"/>
          </p:cNvSpPr>
          <p:nvPr>
            <p:ph type="sldNum" sz="quarter" idx="10"/>
          </p:nvPr>
        </p:nvSpPr>
        <p:spPr>
          <a:xfrm>
            <a:off x="8320088" y="1588"/>
            <a:ext cx="747712" cy="36512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2B4A5E"/>
                </a:solidFill>
              </a:defRPr>
            </a:lvl1pPr>
          </a:lstStyle>
          <a:p>
            <a:pPr>
              <a:defRPr/>
            </a:pPr>
            <a:fld id="{25DC0A1C-0799-4875-811C-5B96FB888E61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1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000660"/>
          </a:xfrm>
        </p:spPr>
        <p:txBody>
          <a:bodyPr/>
          <a:lstStyle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7EC234"/>
                </a:solidFill>
              </a:defRPr>
            </a:lvl4pPr>
            <a:lvl5pPr>
              <a:defRPr>
                <a:solidFill>
                  <a:srgbClr val="EB8735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259632" y="214313"/>
            <a:ext cx="7384306" cy="1066800"/>
          </a:xfrm>
        </p:spPr>
        <p:txBody>
          <a:bodyPr/>
          <a:lstStyle>
            <a:lvl1pPr>
              <a:defRPr sz="4000">
                <a:solidFill>
                  <a:srgbClr val="80B23E"/>
                </a:solidFill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8358188" y="6429375"/>
            <a:ext cx="7620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B18AA0F-7E17-41F0-8F39-5CA63A40AAD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9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28737"/>
            <a:ext cx="4038600" cy="5072098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28737"/>
            <a:ext cx="4038600" cy="5072098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259632" y="214313"/>
            <a:ext cx="7384306" cy="1066800"/>
          </a:xfrm>
        </p:spPr>
        <p:txBody>
          <a:bodyPr/>
          <a:lstStyle>
            <a:lvl1pPr>
              <a:defRPr sz="4000">
                <a:solidFill>
                  <a:srgbClr val="80B23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5" name="Tijdelijke aanduiding voor dianummer 22"/>
          <p:cNvSpPr>
            <a:spLocks noGrp="1"/>
          </p:cNvSpPr>
          <p:nvPr>
            <p:ph type="sldNum" sz="quarter" idx="10"/>
          </p:nvPr>
        </p:nvSpPr>
        <p:spPr>
          <a:xfrm>
            <a:off x="8358188" y="64912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4EF2D9B-8187-4886-9365-FB8DEB3AD95A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2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214290"/>
            <a:ext cx="7407518" cy="1069848"/>
          </a:xfrm>
        </p:spPr>
        <p:txBody>
          <a:bodyPr/>
          <a:lstStyle>
            <a:lvl1pPr>
              <a:defRPr sz="4000" b="0" i="0" cap="none" baseline="0">
                <a:solidFill>
                  <a:srgbClr val="80B23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57158" y="1500174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721225" y="1500174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357158" y="1963722"/>
            <a:ext cx="4041648" cy="453711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718304" y="1963722"/>
            <a:ext cx="4041775" cy="453711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jdelijke aanduiding voor dianummer 26"/>
          <p:cNvSpPr>
            <a:spLocks noGrp="1"/>
          </p:cNvSpPr>
          <p:nvPr>
            <p:ph type="sldNum" sz="quarter" idx="10"/>
          </p:nvPr>
        </p:nvSpPr>
        <p:spPr>
          <a:xfrm>
            <a:off x="8382000" y="64912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7333DE2-3091-4B22-917C-5354981E24A0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4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827213" y="6443663"/>
            <a:ext cx="2133600" cy="277812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5292725" y="6443663"/>
            <a:ext cx="2895600" cy="277812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61363" y="6443663"/>
            <a:ext cx="649287" cy="2778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BBF6B83-A025-4B9D-8083-80CA8DC0310F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7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Afgeronde rechthoek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Afgeronde rechthoek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hthoek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hthoek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hthoek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hthoek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hthoek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hthoek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4" name="Tijdelijke aanduiding voor titel 21"/>
          <p:cNvSpPr>
            <a:spLocks noGrp="1"/>
          </p:cNvSpPr>
          <p:nvPr>
            <p:ph type="title"/>
          </p:nvPr>
        </p:nvSpPr>
        <p:spPr bwMode="auto">
          <a:xfrm>
            <a:off x="1243013" y="214313"/>
            <a:ext cx="74009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 om de stijl te bewerken</a:t>
            </a:r>
            <a:endParaRPr lang="en-US" altLang="nl-BE"/>
          </a:p>
        </p:txBody>
      </p:sp>
      <p:sp>
        <p:nvSpPr>
          <p:cNvPr id="1035" name="Tijdelijke aanduiding voor tekst 12"/>
          <p:cNvSpPr>
            <a:spLocks noGrp="1"/>
          </p:cNvSpPr>
          <p:nvPr>
            <p:ph type="body" idx="1"/>
          </p:nvPr>
        </p:nvSpPr>
        <p:spPr bwMode="auto">
          <a:xfrm>
            <a:off x="428625" y="1428750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 om de modelstijlen te bewerken</a:t>
            </a:r>
          </a:p>
          <a:p>
            <a:pPr lvl="1"/>
            <a:r>
              <a:rPr lang="nl-NL" altLang="nl-BE"/>
              <a:t>Tweede niveau</a:t>
            </a:r>
          </a:p>
          <a:p>
            <a:pPr lvl="2"/>
            <a:r>
              <a:rPr lang="nl-NL" altLang="nl-BE"/>
              <a:t>Derde niveau</a:t>
            </a:r>
          </a:p>
          <a:p>
            <a:pPr lvl="3"/>
            <a:r>
              <a:rPr lang="nl-NL" altLang="nl-BE"/>
              <a:t>Vierde niveau</a:t>
            </a:r>
          </a:p>
          <a:p>
            <a:pPr lvl="4"/>
            <a:r>
              <a:rPr lang="nl-NL" altLang="nl-BE"/>
              <a:t>Vijfde niveau</a:t>
            </a:r>
            <a:endParaRPr lang="en-US" altLang="nl-BE"/>
          </a:p>
        </p:txBody>
      </p:sp>
      <p:sp>
        <p:nvSpPr>
          <p:cNvPr id="1037" name="Tekstvak 24"/>
          <p:cNvSpPr txBox="1">
            <a:spLocks noChangeArrowheads="1"/>
          </p:cNvSpPr>
          <p:nvPr/>
        </p:nvSpPr>
        <p:spPr bwMode="auto">
          <a:xfrm>
            <a:off x="323850" y="6437313"/>
            <a:ext cx="50006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BE" sz="1200" dirty="0">
                <a:solidFill>
                  <a:schemeClr val="tx2"/>
                </a:solidFill>
                <a:latin typeface="Verdana" pitchFamily="34" charset="0"/>
              </a:rPr>
              <a:t>2TI </a:t>
            </a:r>
            <a:r>
              <a:rPr lang="fr-BE" sz="1200" dirty="0" err="1">
                <a:solidFill>
                  <a:schemeClr val="tx2"/>
                </a:solidFill>
                <a:latin typeface="Verdana" pitchFamily="34" charset="0"/>
              </a:rPr>
              <a:t>Businessprocessen</a:t>
            </a:r>
            <a:endParaRPr lang="nl-NL" sz="1200" dirty="0">
              <a:solidFill>
                <a:schemeClr val="tx2"/>
              </a:solidFill>
              <a:latin typeface="Verdana" pitchFamily="34" charset="0"/>
            </a:endParaRPr>
          </a:p>
        </p:txBody>
      </p:sp>
      <p:pic>
        <p:nvPicPr>
          <p:cNvPr id="2" name="Afbeelding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423863"/>
            <a:ext cx="6492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18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80B23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80B23E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80B23E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80B23E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80B23E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65125" indent="-255588" algn="l" rtl="0" eaLnBrk="1" fontAlgn="base" hangingPunct="1">
        <a:spcBef>
          <a:spcPts val="300"/>
        </a:spcBef>
        <a:spcAft>
          <a:spcPct val="0"/>
        </a:spcAft>
        <a:buClr>
          <a:srgbClr val="2B4A5E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rgbClr val="C00000"/>
          </a:solidFill>
          <a:latin typeface="+mn-lt"/>
          <a:ea typeface="+mn-ea"/>
          <a:cs typeface="+mn-cs"/>
        </a:defRPr>
      </a:lvl3pPr>
      <a:lvl4pPr marL="1179513" indent="-20002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rgbClr val="80B23E"/>
          </a:solidFill>
          <a:latin typeface="+mn-lt"/>
          <a:ea typeface="+mn-ea"/>
          <a:cs typeface="+mn-cs"/>
        </a:defRPr>
      </a:lvl4pPr>
      <a:lvl5pPr marL="1389063" indent="-182563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EB8735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BE" dirty="0" err="1"/>
              <a:t>Businessprocessen</a:t>
            </a:r>
            <a:r>
              <a:rPr lang="fr-BE" dirty="0"/>
              <a:t> </a:t>
            </a:r>
            <a:br>
              <a:rPr lang="fr-BE" dirty="0"/>
            </a:br>
            <a:endParaRPr lang="nl-NL" sz="3600" dirty="0"/>
          </a:p>
        </p:txBody>
      </p:sp>
      <p:sp>
        <p:nvSpPr>
          <p:cNvPr id="6147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3500" eaLnBrk="1" hangingPunct="1"/>
            <a:r>
              <a:rPr lang="fr-BE" dirty="0" err="1"/>
              <a:t>Opdracht</a:t>
            </a:r>
            <a:r>
              <a:rPr lang="fr-BE" dirty="0"/>
              <a:t> 4 </a:t>
            </a:r>
            <a:r>
              <a:rPr lang="fr-BE" dirty="0" err="1"/>
              <a:t>Deel</a:t>
            </a:r>
            <a:r>
              <a:rPr lang="fr-BE" dirty="0"/>
              <a:t> 2 </a:t>
            </a:r>
            <a:r>
              <a:rPr lang="fr-BE" dirty="0" err="1"/>
              <a:t>Verkopen</a:t>
            </a:r>
            <a:r>
              <a:rPr lang="fr-BE" dirty="0"/>
              <a:t> 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DC0A1C-0799-4875-811C-5B96FB888E6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74913"/>
            <a:ext cx="8362010" cy="1386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4162425"/>
            <a:ext cx="8229600" cy="1432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10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Verdana" pitchFamily="34" charset="0"/>
              </a:rPr>
              <a:t>Hoofding</a:t>
            </a:r>
            <a:endParaRPr lang="en-US" dirty="0">
              <a:latin typeface="Verdana" pitchFamily="34" charset="0"/>
            </a:endParaRPr>
          </a:p>
          <a:p>
            <a:pPr lvl="1" eaLnBrk="1" hangingPunct="1"/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Essentiële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identificatie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van de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transactie</a:t>
            </a:r>
            <a:endParaRPr lang="en-US" dirty="0">
              <a:solidFill>
                <a:schemeClr val="tx1"/>
              </a:solidFill>
              <a:latin typeface="Verdana" pitchFamily="34" charset="0"/>
            </a:endParaRPr>
          </a:p>
          <a:p>
            <a:pPr lvl="1" eaLnBrk="1" hangingPunct="1"/>
            <a:endParaRPr lang="en-US" dirty="0">
              <a:latin typeface="Verdana" pitchFamily="34" charset="0"/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Klantofferte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BC5B2E-2EC5-4DD1-87F8-A8F85D817C4A}" type="slidenum">
              <a:rPr lang="nl-NL"/>
              <a:pPr>
                <a:defRPr/>
              </a:pPr>
              <a:t>10</a:t>
            </a:fld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5073576" y="3214687"/>
            <a:ext cx="3386856" cy="21431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4860032" y="5113759"/>
            <a:ext cx="3386857" cy="2148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0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Georgia" pitchFamily="18" charset="0"/>
              <a:buNone/>
            </a:pPr>
            <a:r>
              <a:rPr lang="en-US" dirty="0" err="1">
                <a:latin typeface="Verdana" pitchFamily="34" charset="0"/>
              </a:rPr>
              <a:t>Detailgedeelte</a:t>
            </a:r>
            <a:r>
              <a:rPr lang="en-US" dirty="0">
                <a:latin typeface="Verdana" pitchFamily="34" charset="0"/>
              </a:rPr>
              <a:t>: 3 </a:t>
            </a:r>
            <a:r>
              <a:rPr lang="en-US" dirty="0" err="1">
                <a:latin typeface="Verdana" pitchFamily="34" charset="0"/>
              </a:rPr>
              <a:t>tabbladen</a:t>
            </a:r>
            <a:endParaRPr lang="en-US" dirty="0">
              <a:latin typeface="Verdana" pitchFamily="34" charset="0"/>
            </a:endParaRPr>
          </a:p>
          <a:p>
            <a:pPr eaLnBrk="1" hangingPunct="1">
              <a:buFont typeface="Georgia" pitchFamily="18" charset="0"/>
              <a:buNone/>
            </a:pPr>
            <a:endParaRPr lang="en-US" dirty="0">
              <a:latin typeface="Verdana" pitchFamily="34" charset="0"/>
            </a:endParaRPr>
          </a:p>
          <a:p>
            <a:pPr eaLnBrk="1" hangingPunct="1">
              <a:buFont typeface="Georgia" pitchFamily="18" charset="0"/>
              <a:buNone/>
            </a:pPr>
            <a:endParaRPr lang="en-US" dirty="0">
              <a:latin typeface="Verdana" pitchFamily="34" charset="0"/>
            </a:endParaRPr>
          </a:p>
          <a:p>
            <a:pPr lvl="1" eaLnBrk="1" hangingPunct="1"/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Inhoud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Voor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welke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artikels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doet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klant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een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prijsaanvraag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?</a:t>
            </a:r>
            <a:br>
              <a:rPr lang="en-US" dirty="0">
                <a:latin typeface="Verdana" pitchFamily="34" charset="0"/>
              </a:rPr>
            </a:br>
            <a:endParaRPr lang="en-US" sz="2800" dirty="0">
              <a:latin typeface="Verdana" pitchFamily="34" charset="0"/>
            </a:endParaRPr>
          </a:p>
          <a:p>
            <a:pPr lvl="1" eaLnBrk="1" hangingPunct="1"/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Logistiek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adresgegevens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en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transportinfo</a:t>
            </a:r>
            <a:br>
              <a:rPr lang="en-US" sz="2800" dirty="0">
                <a:latin typeface="Verdana" pitchFamily="34" charset="0"/>
              </a:rPr>
            </a:br>
            <a:endParaRPr lang="en-US" sz="2800" dirty="0">
              <a:latin typeface="Verdana" pitchFamily="34" charset="0"/>
            </a:endParaRPr>
          </a:p>
          <a:p>
            <a:pPr lvl="1" eaLnBrk="1" hangingPunct="1"/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Boekhouding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voorbereiding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van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latere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boekingen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en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betalingen</a:t>
            </a:r>
            <a:endParaRPr lang="en-US" dirty="0">
              <a:solidFill>
                <a:schemeClr val="tx1"/>
              </a:solidFill>
              <a:latin typeface="Verdana" pitchFamily="34" charset="0"/>
            </a:endParaRPr>
          </a:p>
          <a:p>
            <a:pPr lvl="2" eaLnBrk="1" hangingPunct="1">
              <a:buFont typeface="Wingdings 2" pitchFamily="18" charset="2"/>
              <a:buNone/>
            </a:pPr>
            <a:endParaRPr lang="en-US" dirty="0">
              <a:latin typeface="Verdana" pitchFamily="34" charset="0"/>
            </a:endParaRPr>
          </a:p>
          <a:p>
            <a:pPr lvl="2" eaLnBrk="1" hangingPunct="1">
              <a:buFont typeface="Wingdings 2" pitchFamily="18" charset="2"/>
              <a:buNone/>
            </a:pPr>
            <a:endParaRPr lang="en-US" dirty="0">
              <a:latin typeface="Verdana" pitchFamily="34" charset="0"/>
            </a:endParaRPr>
          </a:p>
          <a:p>
            <a:pPr lvl="1" eaLnBrk="1" hangingPunct="1"/>
            <a:endParaRPr lang="en-US" dirty="0">
              <a:latin typeface="Verdana" pitchFamily="34" charset="0"/>
            </a:endParaRPr>
          </a:p>
          <a:p>
            <a:pPr lvl="1" eaLnBrk="1" hangingPunct="1"/>
            <a:endParaRPr lang="en-US" dirty="0">
              <a:latin typeface="Verdana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Klantofferte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1CD1F6-A076-41C0-B6AC-A764C6D0947F}" type="slidenum">
              <a:rPr lang="nl-NL"/>
              <a:pPr>
                <a:defRPr/>
              </a:pPr>
              <a:t>11</a:t>
            </a:fld>
            <a:endParaRPr lang="nl-N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6344942" cy="59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026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5000660"/>
          </a:xfrm>
        </p:spPr>
        <p:txBody>
          <a:bodyPr/>
          <a:lstStyle/>
          <a:p>
            <a:pPr eaLnBrk="1" hangingPunct="1">
              <a:buFont typeface="Georgia" pitchFamily="18" charset="0"/>
              <a:buNone/>
            </a:pPr>
            <a:r>
              <a:rPr lang="en-US" dirty="0" err="1">
                <a:latin typeface="Verdana" pitchFamily="34" charset="0"/>
              </a:rPr>
              <a:t>Detailgedeelte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tabblad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inhoud</a:t>
            </a:r>
            <a:r>
              <a:rPr lang="en-US" dirty="0">
                <a:latin typeface="Verdana" pitchFamily="34" charset="0"/>
              </a:rPr>
              <a:t>:</a:t>
            </a:r>
            <a:br>
              <a:rPr lang="en-US" dirty="0">
                <a:latin typeface="Verdana" pitchFamily="34" charset="0"/>
              </a:rPr>
            </a:br>
            <a:endParaRPr lang="en-US" dirty="0">
              <a:latin typeface="Verdana" pitchFamily="34" charset="0"/>
            </a:endParaRPr>
          </a:p>
          <a:p>
            <a:pPr lvl="1" eaLnBrk="1" hangingPunct="1"/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Artikel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of service (consulting,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reparaties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, …)</a:t>
            </a:r>
            <a:br>
              <a:rPr lang="en-US" sz="2000" dirty="0">
                <a:latin typeface="Verdana" pitchFamily="34" charset="0"/>
              </a:rPr>
            </a:br>
            <a:br>
              <a:rPr lang="en-US" sz="2000" dirty="0">
                <a:latin typeface="Verdana" pitchFamily="34" charset="0"/>
              </a:rPr>
            </a:br>
            <a:br>
              <a:rPr lang="en-US" sz="2000" dirty="0">
                <a:latin typeface="Verdana" pitchFamily="34" charset="0"/>
              </a:rPr>
            </a:br>
            <a:br>
              <a:rPr lang="en-US" sz="2000" dirty="0">
                <a:latin typeface="Verdana" pitchFamily="34" charset="0"/>
              </a:rPr>
            </a:br>
            <a:br>
              <a:rPr lang="en-US" sz="2000" dirty="0">
                <a:latin typeface="Verdana" pitchFamily="34" charset="0"/>
              </a:rPr>
            </a:br>
            <a:endParaRPr lang="en-US" sz="2000" dirty="0">
              <a:latin typeface="Verdana" pitchFamily="34" charset="0"/>
            </a:endParaRPr>
          </a:p>
          <a:p>
            <a:pPr lvl="1" eaLnBrk="1" hangingPunct="1"/>
            <a:endParaRPr lang="en-US" sz="2000" dirty="0">
              <a:latin typeface="Verdana" pitchFamily="34" charset="0"/>
            </a:endParaRPr>
          </a:p>
          <a:p>
            <a:pPr marL="1206500" lvl="4" indent="0" eaLnBrk="1" hangingPunct="1">
              <a:buNone/>
            </a:pPr>
            <a:endParaRPr lang="en-US" sz="1800" dirty="0">
              <a:latin typeface="Verdana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Klantofferte</a:t>
            </a:r>
            <a:endParaRPr lang="nl-NL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506525-08F6-4C3C-BDC2-105B696D45A0}" type="slidenum">
              <a:rPr lang="nl-NL"/>
              <a:pPr>
                <a:defRPr/>
              </a:pPr>
              <a:t>12</a:t>
            </a:fld>
            <a:endParaRPr lang="nl-N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924944"/>
            <a:ext cx="814404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0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Georgia" pitchFamily="18" charset="0"/>
              <a:buNone/>
            </a:pPr>
            <a:r>
              <a:rPr lang="en-US" dirty="0" err="1">
                <a:latin typeface="Verdana" pitchFamily="34" charset="0"/>
              </a:rPr>
              <a:t>Detailgedeelte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tabblad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Inhoud</a:t>
            </a:r>
            <a:r>
              <a:rPr lang="en-US" dirty="0">
                <a:latin typeface="Verdana" pitchFamily="34" charset="0"/>
              </a:rPr>
              <a:t>: </a:t>
            </a:r>
            <a:r>
              <a:rPr lang="en-US" dirty="0" err="1">
                <a:latin typeface="Verdana" pitchFamily="34" charset="0"/>
              </a:rPr>
              <a:t>wat</a:t>
            </a:r>
            <a:r>
              <a:rPr lang="en-US" dirty="0">
                <a:latin typeface="Verdana" pitchFamily="34" charset="0"/>
              </a:rPr>
              <a:t>?</a:t>
            </a:r>
          </a:p>
          <a:p>
            <a:pPr lvl="1" eaLnBrk="1" hangingPunct="1"/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Type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bestellijn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in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klantofferte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normaal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alternatief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voor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vorige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bestellijn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(A),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tekstlijn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(T),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subtotaal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(∑)</a:t>
            </a:r>
          </a:p>
          <a:p>
            <a:pPr lvl="1" eaLnBrk="1" hangingPunct="1"/>
            <a:endParaRPr lang="en-US" dirty="0">
              <a:latin typeface="Verdana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Klantofferte</a:t>
            </a:r>
            <a:endParaRPr lang="nl-NL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4F90B-9ED5-4DDE-AFB3-50D500B1AF32}" type="slidenum">
              <a:rPr lang="nl-NL"/>
              <a:pPr>
                <a:defRPr/>
              </a:pPr>
              <a:t>13</a:t>
            </a:fld>
            <a:endParaRPr lang="nl-N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212976"/>
            <a:ext cx="7440211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23528" y="1412776"/>
            <a:ext cx="4392488" cy="5000660"/>
          </a:xfrm>
        </p:spPr>
        <p:txBody>
          <a:bodyPr/>
          <a:lstStyle/>
          <a:p>
            <a:r>
              <a:rPr lang="nl-BE" dirty="0"/>
              <a:t>Opmerking: </a:t>
            </a:r>
          </a:p>
          <a:p>
            <a:pPr lvl="1"/>
            <a:r>
              <a:rPr lang="nl-BE" dirty="0">
                <a:solidFill>
                  <a:schemeClr val="tx1"/>
                </a:solidFill>
              </a:rPr>
              <a:t>extra kolommen Type en Artikelomschrijving opnemen in inhoudstabel kan door rechts te klikken op de kolomkoppen en de optie Instellingen te selecteren 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Klantofferte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8AA0F-7E17-41F0-8F39-5CA63A40AAD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84784"/>
            <a:ext cx="3943766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Prijzen en kortingen worden overgenomen uit masterdata.  Kunnen deze aangepast worden?</a:t>
            </a:r>
            <a:br>
              <a:rPr lang="nl-BE" dirty="0"/>
            </a:br>
            <a:endParaRPr lang="nl-BE" dirty="0"/>
          </a:p>
          <a:p>
            <a:pPr marL="365125" lvl="1" indent="-255588">
              <a:buClr>
                <a:srgbClr val="2B4A5E"/>
              </a:buClr>
              <a:buFont typeface="Georgia" pitchFamily="18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Wordt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bij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klantofferte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beschikbaarheid</a:t>
            </a:r>
            <a:r>
              <a:rPr lang="en-US" sz="2800" dirty="0">
                <a:solidFill>
                  <a:schemeClr val="tx1"/>
                </a:solidFill>
              </a:rPr>
              <a:t> van de </a:t>
            </a:r>
            <a:r>
              <a:rPr lang="en-US" sz="2800" dirty="0" err="1">
                <a:solidFill>
                  <a:schemeClr val="tx1"/>
                </a:solidFill>
              </a:rPr>
              <a:t>goederen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gecontroleerd</a:t>
            </a:r>
            <a:r>
              <a:rPr lang="en-US" sz="2800" dirty="0">
                <a:solidFill>
                  <a:schemeClr val="tx1"/>
                </a:solidFill>
              </a:rPr>
              <a:t>?</a:t>
            </a:r>
          </a:p>
          <a:p>
            <a:pPr marL="109537" indent="0">
              <a:buNone/>
            </a:pPr>
            <a:endParaRPr lang="nl-BE" dirty="0"/>
          </a:p>
          <a:p>
            <a:r>
              <a:rPr lang="nl-BE" dirty="0"/>
              <a:t>Hoe wordt het offertetotaal berekend wanneer er alternatieve artikels opgenomen zijn in de offerte?</a:t>
            </a:r>
            <a:br>
              <a:rPr lang="nl-BE" dirty="0"/>
            </a:br>
            <a:endParaRPr lang="nl-BE" dirty="0"/>
          </a:p>
          <a:p>
            <a:pPr marL="109537" indent="0">
              <a:buNone/>
            </a:pPr>
            <a:br>
              <a:rPr lang="nl-BE" dirty="0"/>
            </a:b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Klantofferte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8AA0F-7E17-41F0-8F39-5CA63A40AAD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0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Georgia" pitchFamily="18" charset="0"/>
              <a:buNone/>
            </a:pPr>
            <a:r>
              <a:rPr lang="en-US" dirty="0" err="1">
                <a:latin typeface="Verdana" pitchFamily="34" charset="0"/>
              </a:rPr>
              <a:t>Detailgedeelte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sz="3000" dirty="0" err="1">
                <a:latin typeface="Verdana" pitchFamily="34" charset="0"/>
              </a:rPr>
              <a:t>tabblad</a:t>
            </a:r>
            <a:r>
              <a:rPr lang="en-US" sz="3000" dirty="0">
                <a:latin typeface="Verdana" pitchFamily="34" charset="0"/>
              </a:rPr>
              <a:t> </a:t>
            </a:r>
            <a:r>
              <a:rPr lang="en-US" sz="3000" dirty="0" err="1">
                <a:latin typeface="Verdana" pitchFamily="34" charset="0"/>
              </a:rPr>
              <a:t>Logistiek</a:t>
            </a:r>
            <a:r>
              <a:rPr lang="en-US" sz="3000" dirty="0">
                <a:latin typeface="Verdana" pitchFamily="34" charset="0"/>
              </a:rPr>
              <a:t>: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sz="3000" dirty="0" err="1">
                <a:latin typeface="Verdana" pitchFamily="34" charset="0"/>
              </a:rPr>
              <a:t>Transportinfo</a:t>
            </a:r>
            <a:endParaRPr lang="en-US" sz="3000" dirty="0">
              <a:latin typeface="Verdana" pitchFamily="34" charset="0"/>
            </a:endParaRPr>
          </a:p>
          <a:p>
            <a:pPr lvl="1" eaLnBrk="1" hangingPunct="1"/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Gegevens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worden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overgenomen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uit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masterdata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MAAR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kunnen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aangepast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worden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.</a:t>
            </a:r>
          </a:p>
          <a:p>
            <a:pPr lvl="1" eaLnBrk="1" hangingPunct="1"/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Wanneer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je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meerdere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adressen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hebt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ingevoerd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kan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je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hier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via de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combobox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een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alternatief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adres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selecteren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.</a:t>
            </a:r>
            <a:br>
              <a:rPr lang="en-US" sz="2400" dirty="0">
                <a:latin typeface="Verdana" pitchFamily="34" charset="0"/>
              </a:rPr>
            </a:br>
            <a:r>
              <a:rPr lang="en-US" dirty="0">
                <a:latin typeface="Verdana" pitchFamily="34" charset="0"/>
              </a:rPr>
              <a:t> </a:t>
            </a:r>
            <a:br>
              <a:rPr lang="en-US" dirty="0">
                <a:latin typeface="Verdana" pitchFamily="34" charset="0"/>
              </a:rPr>
            </a:br>
            <a:endParaRPr lang="en-US" dirty="0">
              <a:latin typeface="Verdana" pitchFamily="34" charset="0"/>
            </a:endParaRPr>
          </a:p>
          <a:p>
            <a:pPr lvl="2" eaLnBrk="1" hangingPunct="1">
              <a:buFont typeface="Wingdings 2" pitchFamily="18" charset="2"/>
              <a:buNone/>
            </a:pPr>
            <a:endParaRPr lang="en-US" dirty="0">
              <a:latin typeface="Verdana" pitchFamily="34" charset="0"/>
            </a:endParaRPr>
          </a:p>
          <a:p>
            <a:pPr lvl="2" eaLnBrk="1" hangingPunct="1">
              <a:buFont typeface="Wingdings 2" pitchFamily="18" charset="2"/>
              <a:buNone/>
            </a:pPr>
            <a:endParaRPr lang="en-US" dirty="0">
              <a:latin typeface="Verdana" pitchFamily="34" charset="0"/>
            </a:endParaRPr>
          </a:p>
          <a:p>
            <a:pPr lvl="1" eaLnBrk="1" hangingPunct="1"/>
            <a:endParaRPr lang="en-US" dirty="0">
              <a:latin typeface="Verdana" pitchFamily="34" charset="0"/>
            </a:endParaRPr>
          </a:p>
          <a:p>
            <a:pPr lvl="1" eaLnBrk="1" hangingPunct="1"/>
            <a:endParaRPr lang="en-US" dirty="0">
              <a:latin typeface="Verdana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Klantofferte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80119F-6434-41F7-9278-8C269FA32D09}" type="slidenum">
              <a:rPr lang="nl-NL"/>
              <a:pPr>
                <a:defRPr/>
              </a:pPr>
              <a:t>16</a:t>
            </a:fld>
            <a:endParaRPr lang="nl-NL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149080"/>
            <a:ext cx="42672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0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Georgia" pitchFamily="18" charset="0"/>
              <a:buNone/>
            </a:pPr>
            <a:r>
              <a:rPr lang="en-US" dirty="0" err="1">
                <a:latin typeface="Verdana" pitchFamily="34" charset="0"/>
              </a:rPr>
              <a:t>Detailgedeelte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tabblad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Boekhouding</a:t>
            </a:r>
            <a:r>
              <a:rPr lang="en-US" sz="2800" dirty="0">
                <a:latin typeface="Verdana" pitchFamily="34" charset="0"/>
              </a:rPr>
              <a:t>: </a:t>
            </a:r>
          </a:p>
          <a:p>
            <a:pPr lvl="1" eaLnBrk="1" hangingPunct="1"/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voorbereiding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van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latere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boekingen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en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betalingen</a:t>
            </a:r>
            <a:endParaRPr lang="en-US" sz="2800" dirty="0">
              <a:solidFill>
                <a:schemeClr val="tx1"/>
              </a:solidFill>
              <a:latin typeface="Verdana" pitchFamily="34" charset="0"/>
            </a:endParaRPr>
          </a:p>
          <a:p>
            <a:pPr lvl="1" eaLnBrk="1" hangingPunct="1"/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Gegevens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worden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overgenomen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uit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masterdata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MAAR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kunnen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aangepast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worden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. </a:t>
            </a:r>
            <a:br>
              <a:rPr lang="en-US" dirty="0">
                <a:latin typeface="Verdana" pitchFamily="34" charset="0"/>
              </a:rPr>
            </a:br>
            <a:endParaRPr lang="en-US" dirty="0">
              <a:latin typeface="Verdana" pitchFamily="34" charset="0"/>
            </a:endParaRPr>
          </a:p>
          <a:p>
            <a:pPr lvl="2" eaLnBrk="1" hangingPunct="1">
              <a:buFont typeface="Wingdings 2" pitchFamily="18" charset="2"/>
              <a:buNone/>
            </a:pPr>
            <a:endParaRPr lang="en-US" dirty="0">
              <a:latin typeface="Verdana" pitchFamily="34" charset="0"/>
            </a:endParaRPr>
          </a:p>
          <a:p>
            <a:pPr lvl="2" eaLnBrk="1" hangingPunct="1">
              <a:buFont typeface="Wingdings 2" pitchFamily="18" charset="2"/>
              <a:buNone/>
            </a:pPr>
            <a:endParaRPr lang="en-US" dirty="0">
              <a:latin typeface="Verdana" pitchFamily="34" charset="0"/>
            </a:endParaRPr>
          </a:p>
          <a:p>
            <a:pPr lvl="1" eaLnBrk="1" hangingPunct="1"/>
            <a:endParaRPr lang="en-US" dirty="0">
              <a:latin typeface="Verdana" pitchFamily="34" charset="0"/>
            </a:endParaRPr>
          </a:p>
          <a:p>
            <a:pPr lvl="1" eaLnBrk="1" hangingPunct="1"/>
            <a:endParaRPr lang="en-US" dirty="0">
              <a:latin typeface="Verdana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Klantofferte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12ACEC-8E64-4A58-A341-2FAF6535E9D6}" type="slidenum">
              <a:rPr lang="nl-NL"/>
              <a:pPr>
                <a:defRPr/>
              </a:pPr>
              <a:t>17</a:t>
            </a:fld>
            <a:endParaRPr lang="nl-NL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21088"/>
            <a:ext cx="6866578" cy="2164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72484"/>
            <a:ext cx="6719094" cy="188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Georgia" pitchFamily="18" charset="0"/>
              <a:buNone/>
            </a:pPr>
            <a:r>
              <a:rPr lang="en-US" dirty="0" err="1">
                <a:latin typeface="Verdana" pitchFamily="34" charset="0"/>
              </a:rPr>
              <a:t>Slotdeel</a:t>
            </a:r>
            <a:r>
              <a:rPr lang="en-US" dirty="0">
                <a:latin typeface="Verdana" pitchFamily="34" charset="0"/>
              </a:rPr>
              <a:t> met </a:t>
            </a:r>
            <a:r>
              <a:rPr lang="en-US" dirty="0" err="1">
                <a:latin typeface="Verdana" pitchFamily="34" charset="0"/>
              </a:rPr>
              <a:t>informatie</a:t>
            </a:r>
            <a:r>
              <a:rPr lang="en-US" dirty="0">
                <a:latin typeface="Verdana" pitchFamily="34" charset="0"/>
              </a:rPr>
              <a:t> over </a:t>
            </a:r>
            <a:r>
              <a:rPr lang="en-US" dirty="0" err="1">
                <a:latin typeface="Verdana" pitchFamily="34" charset="0"/>
              </a:rPr>
              <a:t>hele</a:t>
            </a:r>
            <a:r>
              <a:rPr lang="en-US" dirty="0">
                <a:latin typeface="Verdana" pitchFamily="34" charset="0"/>
              </a:rPr>
              <a:t> document</a:t>
            </a:r>
          </a:p>
          <a:p>
            <a:pPr lvl="1" eaLnBrk="1" hangingPunct="1"/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Totaalbedrag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exclusief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en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inclusief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BTW,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algemene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opmerkingen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, …</a:t>
            </a:r>
            <a:br>
              <a:rPr lang="en-US" dirty="0">
                <a:latin typeface="Verdana" pitchFamily="34" charset="0"/>
              </a:rPr>
            </a:br>
            <a:br>
              <a:rPr lang="en-US" dirty="0">
                <a:latin typeface="Verdana" pitchFamily="34" charset="0"/>
              </a:rPr>
            </a:br>
            <a:br>
              <a:rPr lang="en-US" dirty="0">
                <a:latin typeface="Verdana" pitchFamily="34" charset="0"/>
              </a:rPr>
            </a:br>
            <a:br>
              <a:rPr lang="en-US" dirty="0">
                <a:latin typeface="Verdana" pitchFamily="34" charset="0"/>
              </a:rPr>
            </a:br>
            <a:br>
              <a:rPr lang="en-US" dirty="0">
                <a:latin typeface="Verdana" pitchFamily="34" charset="0"/>
              </a:rPr>
            </a:br>
            <a:endParaRPr lang="en-US" dirty="0">
              <a:latin typeface="Verdana" pitchFamily="34" charset="0"/>
            </a:endParaRPr>
          </a:p>
          <a:p>
            <a:pPr lvl="1" eaLnBrk="1" hangingPunct="1"/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Info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uit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offerte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, order, levering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kan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telkens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gekopieerd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worden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naar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een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volgend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documentniveau</a:t>
            </a:r>
            <a:endParaRPr lang="en-US" dirty="0">
              <a:solidFill>
                <a:schemeClr val="tx1"/>
              </a:solidFill>
              <a:latin typeface="Verdana" pitchFamily="34" charset="0"/>
            </a:endParaRPr>
          </a:p>
          <a:p>
            <a:pPr eaLnBrk="1" hangingPunct="1"/>
            <a:endParaRPr lang="en-US" dirty="0">
              <a:latin typeface="Verdana" pitchFamily="34" charset="0"/>
            </a:endParaRPr>
          </a:p>
          <a:p>
            <a:pPr eaLnBrk="1" hangingPunct="1">
              <a:buFont typeface="Georgia" pitchFamily="18" charset="0"/>
              <a:buNone/>
            </a:pPr>
            <a:endParaRPr lang="en-US" dirty="0">
              <a:latin typeface="Verdana" pitchFamily="34" charset="0"/>
            </a:endParaRPr>
          </a:p>
          <a:p>
            <a:pPr eaLnBrk="1" hangingPunct="1">
              <a:buFont typeface="Georgia" pitchFamily="18" charset="0"/>
              <a:buNone/>
            </a:pPr>
            <a:endParaRPr lang="en-US" dirty="0">
              <a:latin typeface="Verdana" pitchFamily="34" charset="0"/>
            </a:endParaRPr>
          </a:p>
          <a:p>
            <a:pPr eaLnBrk="1" hangingPunct="1">
              <a:buFont typeface="Georgia" pitchFamily="18" charset="0"/>
              <a:buNone/>
            </a:pPr>
            <a:endParaRPr lang="en-US" dirty="0">
              <a:latin typeface="Verdana" pitchFamily="34" charset="0"/>
            </a:endParaRPr>
          </a:p>
          <a:p>
            <a:pPr eaLnBrk="1" hangingPunct="1">
              <a:buFont typeface="Georgia" pitchFamily="18" charset="0"/>
              <a:buNone/>
            </a:pPr>
            <a:endParaRPr lang="en-US" dirty="0">
              <a:latin typeface="Verdana" pitchFamily="34" charset="0"/>
            </a:endParaRPr>
          </a:p>
          <a:p>
            <a:pPr eaLnBrk="1" hangingPunct="1">
              <a:buFont typeface="Georgia" pitchFamily="18" charset="0"/>
              <a:buNone/>
            </a:pPr>
            <a:endParaRPr lang="en-US" dirty="0">
              <a:latin typeface="Verdana" pitchFamily="34" charset="0"/>
            </a:endParaRPr>
          </a:p>
          <a:p>
            <a:pPr lvl="1" eaLnBrk="1" hangingPunct="1">
              <a:buFont typeface="Georgia" pitchFamily="18" charset="0"/>
              <a:buNone/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Klantofferte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CB77B3-1D94-401C-BF3B-18454D440270}" type="slidenum">
              <a:rPr lang="nl-NL"/>
              <a:pPr>
                <a:defRPr/>
              </a:pPr>
              <a:t>18</a:t>
            </a:fld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6732240" y="4221087"/>
            <a:ext cx="1283593" cy="4937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Voorraad na offerte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8AA0F-7E17-41F0-8F39-5CA63A40AAD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4074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64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3887" indent="-514350">
              <a:buFont typeface="+mj-lt"/>
              <a:buAutoNum type="arabicPeriod"/>
            </a:pPr>
            <a:r>
              <a:rPr lang="nl-BE" dirty="0"/>
              <a:t>Verkoopproces in SAP B1</a:t>
            </a:r>
          </a:p>
          <a:p>
            <a:pPr marL="623887" indent="-514350">
              <a:buFont typeface="+mj-lt"/>
              <a:buAutoNum type="arabicPeriod"/>
            </a:pPr>
            <a:r>
              <a:rPr lang="nl-BE" dirty="0"/>
              <a:t>Documentenstroom bij verkoop </a:t>
            </a:r>
          </a:p>
          <a:p>
            <a:pPr marL="623887" indent="-514350">
              <a:buFont typeface="+mj-lt"/>
              <a:buAutoNum type="arabicPeriod"/>
            </a:pPr>
            <a:r>
              <a:rPr lang="nl-BE" dirty="0"/>
              <a:t>Klantofferte</a:t>
            </a:r>
          </a:p>
          <a:p>
            <a:pPr marL="623887" indent="-514350">
              <a:buFont typeface="+mj-lt"/>
              <a:buAutoNum type="arabicPeriod"/>
            </a:pPr>
            <a:r>
              <a:rPr lang="nl-BE" dirty="0"/>
              <a:t>Klantorder</a:t>
            </a:r>
          </a:p>
          <a:p>
            <a:pPr marL="623887" indent="-514350">
              <a:buFont typeface="+mj-lt"/>
              <a:buAutoNum type="arabicPeriod"/>
            </a:pPr>
            <a:r>
              <a:rPr lang="nl-BE" dirty="0"/>
              <a:t>Levering</a:t>
            </a:r>
          </a:p>
          <a:p>
            <a:pPr marL="623887" indent="-514350">
              <a:buFont typeface="+mj-lt"/>
              <a:buAutoNum type="arabicPeriod"/>
            </a:pPr>
            <a:r>
              <a:rPr lang="nl-BE" dirty="0"/>
              <a:t>Uitgaande factuur</a:t>
            </a:r>
          </a:p>
          <a:p>
            <a:pPr marL="623887" indent="-514350">
              <a:buFont typeface="+mj-lt"/>
              <a:buAutoNum type="arabicPeriod"/>
            </a:pPr>
            <a:r>
              <a:rPr lang="nl-BE" dirty="0"/>
              <a:t>Inkomende betaling</a:t>
            </a:r>
          </a:p>
          <a:p>
            <a:pPr marL="623887" indent="-514350">
              <a:buFont typeface="+mj-lt"/>
              <a:buAutoNum type="arabicPeriod"/>
            </a:pPr>
            <a:r>
              <a:rPr lang="nl-BE" dirty="0" err="1"/>
              <a:t>Retouren</a:t>
            </a:r>
            <a:r>
              <a:rPr lang="nl-BE" dirty="0"/>
              <a:t> en uitgaande creditnota</a:t>
            </a:r>
          </a:p>
          <a:p>
            <a:pPr marL="623887" indent="-514350">
              <a:buFont typeface="+mj-lt"/>
              <a:buAutoNum type="arabicPeriod"/>
            </a:pPr>
            <a:r>
              <a:rPr lang="nl-BE" dirty="0"/>
              <a:t>BI-rapportering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8AA0F-7E17-41F0-8F39-5CA63A40AAD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Info uit offerte wordt gekopieerd. </a:t>
            </a:r>
          </a:p>
          <a:p>
            <a:r>
              <a:rPr lang="nl-BE" dirty="0"/>
              <a:t>Wanneer je vertrekt vanuit de offerte worden alleen de normale artikellijnen gekopieerd.  </a:t>
            </a:r>
          </a:p>
          <a:p>
            <a:r>
              <a:rPr lang="nl-BE" dirty="0"/>
              <a:t>Wanneer je vertrekt vanuit een nieuwe order wordt gevraagd of de alternatieve artikelen al dan niet moeten worden gekopieerd: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Klantorder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8AA0F-7E17-41F0-8F39-5CA63A40AAD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560" y="4986069"/>
            <a:ext cx="5688632" cy="181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Heeft </a:t>
            </a:r>
            <a:r>
              <a:rPr lang="nl-BE" dirty="0" err="1"/>
              <a:t>indentieke</a:t>
            </a:r>
            <a:r>
              <a:rPr lang="nl-BE" dirty="0"/>
              <a:t> opbouw als offerte maar b</a:t>
            </a:r>
            <a:r>
              <a:rPr lang="en-US" dirty="0" err="1">
                <a:latin typeface="Verdana" pitchFamily="34" charset="0"/>
              </a:rPr>
              <a:t>ij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een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offerte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wordt</a:t>
            </a:r>
            <a:r>
              <a:rPr lang="en-US" dirty="0">
                <a:latin typeface="Verdana" pitchFamily="34" charset="0"/>
              </a:rPr>
              <a:t> de </a:t>
            </a:r>
            <a:r>
              <a:rPr lang="en-US" dirty="0" err="1">
                <a:latin typeface="Verdana" pitchFamily="34" charset="0"/>
              </a:rPr>
              <a:t>beschikbaarheid</a:t>
            </a:r>
            <a:r>
              <a:rPr lang="en-US" dirty="0">
                <a:latin typeface="Verdana" pitchFamily="34" charset="0"/>
              </a:rPr>
              <a:t> van de </a:t>
            </a:r>
            <a:r>
              <a:rPr lang="en-US" dirty="0" err="1">
                <a:latin typeface="Verdana" pitchFamily="34" charset="0"/>
              </a:rPr>
              <a:t>goederen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niet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gecontroleerd</a:t>
            </a:r>
            <a:r>
              <a:rPr lang="en-US" dirty="0">
                <a:latin typeface="Verdana" pitchFamily="34" charset="0"/>
              </a:rPr>
              <a:t>, </a:t>
            </a:r>
            <a:r>
              <a:rPr lang="en-US" dirty="0" err="1">
                <a:latin typeface="Verdana" pitchFamily="34" charset="0"/>
              </a:rPr>
              <a:t>bij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een</a:t>
            </a:r>
            <a:r>
              <a:rPr lang="en-US" dirty="0">
                <a:latin typeface="Verdana" pitchFamily="34" charset="0"/>
              </a:rPr>
              <a:t> order </a:t>
            </a:r>
            <a:r>
              <a:rPr lang="en-US" dirty="0" err="1">
                <a:latin typeface="Verdana" pitchFamily="34" charset="0"/>
              </a:rPr>
              <a:t>wel</a:t>
            </a:r>
            <a:r>
              <a:rPr lang="en-US" dirty="0">
                <a:latin typeface="Verdana" pitchFamily="34" charset="0"/>
              </a:rPr>
              <a:t>!</a:t>
            </a:r>
            <a:br>
              <a:rPr lang="en-US" dirty="0">
                <a:latin typeface="Verdana" pitchFamily="34" charset="0"/>
              </a:rPr>
            </a:br>
            <a:endParaRPr lang="en-US" dirty="0">
              <a:latin typeface="Verdana" pitchFamily="34" charset="0"/>
            </a:endParaRPr>
          </a:p>
          <a:p>
            <a:r>
              <a:rPr lang="en-US" dirty="0" err="1">
                <a:latin typeface="Verdana" pitchFamily="34" charset="0"/>
              </a:rPr>
              <a:t>Mogelijke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acties</a:t>
            </a:r>
            <a:r>
              <a:rPr lang="en-US" dirty="0">
                <a:latin typeface="Verdana" pitchFamily="34" charset="0"/>
              </a:rPr>
              <a:t>:</a:t>
            </a:r>
            <a:endParaRPr lang="en-US" sz="2000" dirty="0">
              <a:latin typeface="Verdana" pitchFamily="34" charset="0"/>
            </a:endParaRPr>
          </a:p>
          <a:p>
            <a:pPr lvl="1" eaLnBrk="1" hangingPunct="1"/>
            <a:r>
              <a:rPr lang="en-US" sz="2200" dirty="0">
                <a:solidFill>
                  <a:schemeClr val="tx1"/>
                </a:solidFill>
                <a:latin typeface="Verdana" pitchFamily="34" charset="0"/>
              </a:rPr>
              <a:t>Bottleneck </a:t>
            </a:r>
            <a:r>
              <a:rPr lang="en-US" sz="2200" dirty="0" err="1">
                <a:solidFill>
                  <a:schemeClr val="tx1"/>
                </a:solidFill>
                <a:latin typeface="Verdana" pitchFamily="34" charset="0"/>
              </a:rPr>
              <a:t>negeren</a:t>
            </a:r>
            <a:r>
              <a:rPr lang="en-US" sz="2200" dirty="0">
                <a:solidFill>
                  <a:schemeClr val="tx1"/>
                </a:solidFill>
                <a:latin typeface="Verdana" pitchFamily="34" charset="0"/>
              </a:rPr>
              <a:t> en </a:t>
            </a:r>
            <a:r>
              <a:rPr lang="en-US" sz="2200" dirty="0" err="1">
                <a:solidFill>
                  <a:schemeClr val="tx1"/>
                </a:solidFill>
                <a:latin typeface="Verdana" pitchFamily="34" charset="0"/>
              </a:rPr>
              <a:t>doorgaan</a:t>
            </a:r>
            <a:endParaRPr lang="en-US" sz="2200" dirty="0">
              <a:solidFill>
                <a:schemeClr val="tx1"/>
              </a:solidFill>
              <a:latin typeface="Verdana" pitchFamily="34" charset="0"/>
            </a:endParaRPr>
          </a:p>
          <a:p>
            <a:pPr lvl="1" eaLnBrk="1" hangingPunct="1"/>
            <a:r>
              <a:rPr lang="en-US" sz="2200" dirty="0" err="1">
                <a:solidFill>
                  <a:schemeClr val="tx1"/>
                </a:solidFill>
                <a:latin typeface="Verdana" pitchFamily="34" charset="0"/>
              </a:rPr>
              <a:t>Hoeveelheid</a:t>
            </a:r>
            <a:r>
              <a:rPr lang="en-US" sz="22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Verdana" pitchFamily="34" charset="0"/>
              </a:rPr>
              <a:t>wijzigen</a:t>
            </a:r>
            <a:r>
              <a:rPr lang="en-US" sz="2200" dirty="0">
                <a:solidFill>
                  <a:schemeClr val="tx1"/>
                </a:solidFill>
                <a:latin typeface="Verdana" pitchFamily="34" charset="0"/>
              </a:rPr>
              <a:t> in </a:t>
            </a:r>
            <a:r>
              <a:rPr lang="en-US" sz="2200" dirty="0" err="1">
                <a:solidFill>
                  <a:schemeClr val="tx1"/>
                </a:solidFill>
                <a:latin typeface="Verdana" pitchFamily="34" charset="0"/>
              </a:rPr>
              <a:t>beschikbare</a:t>
            </a:r>
            <a:r>
              <a:rPr lang="en-US" sz="22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Verdana" pitchFamily="34" charset="0"/>
              </a:rPr>
              <a:t>hoeveelheid</a:t>
            </a:r>
            <a:r>
              <a:rPr lang="en-US" sz="2200" dirty="0">
                <a:solidFill>
                  <a:schemeClr val="tx1"/>
                </a:solidFill>
                <a:latin typeface="Verdana" pitchFamily="34" charset="0"/>
              </a:rPr>
              <a:t> (</a:t>
            </a:r>
            <a:r>
              <a:rPr lang="en-US" sz="2200" dirty="0" err="1">
                <a:solidFill>
                  <a:schemeClr val="tx1"/>
                </a:solidFill>
                <a:latin typeface="Verdana" pitchFamily="34" charset="0"/>
              </a:rPr>
              <a:t>eventueel</a:t>
            </a:r>
            <a:r>
              <a:rPr lang="en-US" sz="22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Verdana" pitchFamily="34" charset="0"/>
              </a:rPr>
              <a:t>na</a:t>
            </a:r>
            <a:r>
              <a:rPr lang="en-US" sz="22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Verdana" pitchFamily="34" charset="0"/>
              </a:rPr>
              <a:t>checken</a:t>
            </a:r>
            <a:r>
              <a:rPr lang="en-US" sz="22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Verdana" pitchFamily="34" charset="0"/>
              </a:rPr>
              <a:t>voorraad</a:t>
            </a:r>
            <a:r>
              <a:rPr lang="en-US" sz="2200" dirty="0">
                <a:solidFill>
                  <a:schemeClr val="tx1"/>
                </a:solidFill>
                <a:latin typeface="Verdana" pitchFamily="34" charset="0"/>
              </a:rPr>
              <a:t> in </a:t>
            </a:r>
            <a:r>
              <a:rPr lang="en-US" sz="2200" dirty="0" err="1">
                <a:solidFill>
                  <a:schemeClr val="tx1"/>
                </a:solidFill>
                <a:latin typeface="Verdana" pitchFamily="34" charset="0"/>
              </a:rPr>
              <a:t>andere</a:t>
            </a:r>
            <a:r>
              <a:rPr lang="en-US" sz="22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Verdana" pitchFamily="34" charset="0"/>
              </a:rPr>
              <a:t>magazijnen</a:t>
            </a:r>
            <a:r>
              <a:rPr lang="en-US" sz="2200" dirty="0">
                <a:solidFill>
                  <a:schemeClr val="tx1"/>
                </a:solidFill>
                <a:latin typeface="Verdana" pitchFamily="34" charset="0"/>
              </a:rPr>
              <a:t>)</a:t>
            </a:r>
          </a:p>
          <a:p>
            <a:pPr lvl="1" eaLnBrk="1" hangingPunct="1"/>
            <a:r>
              <a:rPr lang="en-US" sz="2200" dirty="0" err="1">
                <a:solidFill>
                  <a:schemeClr val="tx1"/>
                </a:solidFill>
                <a:latin typeface="Verdana" pitchFamily="34" charset="0"/>
              </a:rPr>
              <a:t>Alternatief</a:t>
            </a:r>
            <a:r>
              <a:rPr lang="en-US" sz="2200" dirty="0">
                <a:solidFill>
                  <a:schemeClr val="tx1"/>
                </a:solidFill>
                <a:latin typeface="Verdana" pitchFamily="34" charset="0"/>
              </a:rPr>
              <a:t> product </a:t>
            </a:r>
            <a:r>
              <a:rPr lang="en-US" sz="2200" dirty="0" err="1">
                <a:solidFill>
                  <a:schemeClr val="tx1"/>
                </a:solidFill>
                <a:latin typeface="Verdana" pitchFamily="34" charset="0"/>
              </a:rPr>
              <a:t>voorstellen</a:t>
            </a:r>
            <a:r>
              <a:rPr lang="en-US" sz="2200" dirty="0">
                <a:solidFill>
                  <a:schemeClr val="tx1"/>
                </a:solidFill>
                <a:latin typeface="Verdana" pitchFamily="34" charset="0"/>
              </a:rPr>
              <a:t> en </a:t>
            </a:r>
            <a:r>
              <a:rPr lang="en-US" sz="2200" dirty="0" err="1">
                <a:solidFill>
                  <a:schemeClr val="tx1"/>
                </a:solidFill>
                <a:latin typeface="Verdana" pitchFamily="34" charset="0"/>
              </a:rPr>
              <a:t>opnemen</a:t>
            </a:r>
            <a:r>
              <a:rPr lang="en-US" sz="2200" dirty="0">
                <a:solidFill>
                  <a:schemeClr val="tx1"/>
                </a:solidFill>
                <a:latin typeface="Verdana" pitchFamily="34" charset="0"/>
              </a:rPr>
              <a:t> in order</a:t>
            </a:r>
          </a:p>
          <a:p>
            <a:pPr lvl="1" eaLnBrk="1" hangingPunct="1"/>
            <a:r>
              <a:rPr lang="en-US" sz="2200" dirty="0" err="1">
                <a:solidFill>
                  <a:schemeClr val="tx1"/>
                </a:solidFill>
                <a:latin typeface="Verdana" pitchFamily="34" charset="0"/>
              </a:rPr>
              <a:t>Bestellijn</a:t>
            </a:r>
            <a:r>
              <a:rPr lang="en-US" sz="22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Verdana" pitchFamily="34" charset="0"/>
              </a:rPr>
              <a:t>niet</a:t>
            </a:r>
            <a:r>
              <a:rPr lang="en-US" sz="22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Verdana" pitchFamily="34" charset="0"/>
              </a:rPr>
              <a:t>opnemen</a:t>
            </a:r>
            <a:r>
              <a:rPr lang="en-US" sz="2200" dirty="0">
                <a:solidFill>
                  <a:schemeClr val="tx1"/>
                </a:solidFill>
                <a:latin typeface="Verdana" pitchFamily="34" charset="0"/>
              </a:rPr>
              <a:t> in order</a:t>
            </a:r>
          </a:p>
          <a:p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Klantorder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8AA0F-7E17-41F0-8F39-5CA63A40AAD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pitchFamily="34" charset="0"/>
              </a:rPr>
              <a:t>Effect </a:t>
            </a:r>
            <a:r>
              <a:rPr lang="en-US" dirty="0" err="1">
                <a:latin typeface="Verdana" pitchFamily="34" charset="0"/>
              </a:rPr>
              <a:t>verkoop</a:t>
            </a:r>
            <a:r>
              <a:rPr lang="en-US" dirty="0">
                <a:latin typeface="Verdana" pitchFamily="34" charset="0"/>
              </a:rPr>
              <a:t> op </a:t>
            </a:r>
            <a:r>
              <a:rPr lang="en-US" dirty="0" err="1">
                <a:latin typeface="Verdana" pitchFamily="34" charset="0"/>
              </a:rPr>
              <a:t>voorrraad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bij</a:t>
            </a:r>
            <a:r>
              <a:rPr lang="en-US" dirty="0">
                <a:latin typeface="Verdana" pitchFamily="34" charset="0"/>
              </a:rPr>
              <a:t> push</a:t>
            </a:r>
          </a:p>
        </p:txBody>
      </p:sp>
      <p:sp>
        <p:nvSpPr>
          <p:cNvPr id="31" name="Titel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Klantorder</a:t>
            </a:r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95A4B1-D870-474E-92D6-BA1AB71B75EA}" type="slidenum">
              <a:rPr lang="nl-NL"/>
              <a:pPr>
                <a:defRPr/>
              </a:pPr>
              <a:t>22</a:t>
            </a:fld>
            <a:endParaRPr lang="nl-NL"/>
          </a:p>
        </p:txBody>
      </p:sp>
      <p:sp>
        <p:nvSpPr>
          <p:cNvPr id="17420" name="Tekstvak 12"/>
          <p:cNvSpPr txBox="1">
            <a:spLocks noChangeArrowheads="1"/>
          </p:cNvSpPr>
          <p:nvPr/>
        </p:nvSpPr>
        <p:spPr bwMode="auto">
          <a:xfrm>
            <a:off x="142875" y="2487613"/>
            <a:ext cx="1428750" cy="3698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Geen effect</a:t>
            </a:r>
          </a:p>
        </p:txBody>
      </p:sp>
      <p:sp>
        <p:nvSpPr>
          <p:cNvPr id="17421" name="Tekstvak 13"/>
          <p:cNvSpPr txBox="1">
            <a:spLocks noChangeArrowheads="1"/>
          </p:cNvSpPr>
          <p:nvPr/>
        </p:nvSpPr>
        <p:spPr bwMode="auto">
          <a:xfrm>
            <a:off x="6858000" y="2559050"/>
            <a:ext cx="1428750" cy="3698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FF3300"/>
                </a:solidFill>
              </a:rPr>
              <a:t>Geen effect</a:t>
            </a:r>
          </a:p>
        </p:txBody>
      </p:sp>
      <p:sp>
        <p:nvSpPr>
          <p:cNvPr id="17422" name="Tekstvak 14"/>
          <p:cNvSpPr txBox="1">
            <a:spLocks noChangeArrowheads="1"/>
          </p:cNvSpPr>
          <p:nvPr/>
        </p:nvSpPr>
        <p:spPr bwMode="auto">
          <a:xfrm>
            <a:off x="1500197" y="4009946"/>
            <a:ext cx="1584864" cy="9239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B050"/>
                </a:solidFill>
              </a:rPr>
              <a:t>Beschikbare hoeveelheid daalt </a:t>
            </a:r>
          </a:p>
        </p:txBody>
      </p:sp>
      <p:sp>
        <p:nvSpPr>
          <p:cNvPr id="17423" name="Tekstvak 19"/>
          <p:cNvSpPr txBox="1">
            <a:spLocks noChangeArrowheads="1"/>
          </p:cNvSpPr>
          <p:nvPr/>
        </p:nvSpPr>
        <p:spPr bwMode="auto">
          <a:xfrm>
            <a:off x="3214678" y="2249487"/>
            <a:ext cx="1214438" cy="646113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 dirty="0" err="1">
                <a:solidFill>
                  <a:srgbClr val="7030A0"/>
                </a:solidFill>
              </a:rPr>
              <a:t>Voorrraad</a:t>
            </a:r>
            <a:r>
              <a:rPr lang="nl-BE" dirty="0">
                <a:solidFill>
                  <a:srgbClr val="7030A0"/>
                </a:solidFill>
              </a:rPr>
              <a:t> daalt </a:t>
            </a:r>
          </a:p>
        </p:txBody>
      </p:sp>
      <p:sp>
        <p:nvSpPr>
          <p:cNvPr id="17424" name="Tekstvak 25"/>
          <p:cNvSpPr txBox="1">
            <a:spLocks noChangeArrowheads="1"/>
          </p:cNvSpPr>
          <p:nvPr/>
        </p:nvSpPr>
        <p:spPr bwMode="auto">
          <a:xfrm>
            <a:off x="3214678" y="5643578"/>
            <a:ext cx="1214438" cy="646112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 dirty="0" err="1">
                <a:solidFill>
                  <a:srgbClr val="7030A0"/>
                </a:solidFill>
              </a:rPr>
              <a:t>Voorrraad</a:t>
            </a:r>
            <a:r>
              <a:rPr lang="nl-BE" dirty="0">
                <a:solidFill>
                  <a:srgbClr val="7030A0"/>
                </a:solidFill>
              </a:rPr>
              <a:t> stijgt</a:t>
            </a:r>
          </a:p>
        </p:txBody>
      </p:sp>
      <p:sp>
        <p:nvSpPr>
          <p:cNvPr id="17425" name="Tekstvak 27"/>
          <p:cNvSpPr txBox="1">
            <a:spLocks noChangeArrowheads="1"/>
          </p:cNvSpPr>
          <p:nvPr/>
        </p:nvSpPr>
        <p:spPr bwMode="auto">
          <a:xfrm>
            <a:off x="5143504" y="5643578"/>
            <a:ext cx="2000264" cy="1200329"/>
          </a:xfrm>
          <a:prstGeom prst="rect">
            <a:avLst/>
          </a:prstGeom>
          <a:noFill/>
          <a:ln w="9525">
            <a:solidFill>
              <a:srgbClr val="3619E7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3619E7"/>
                </a:solidFill>
              </a:rPr>
              <a:t>Voorrraad</a:t>
            </a:r>
            <a:r>
              <a:rPr lang="nl-BE" dirty="0">
                <a:solidFill>
                  <a:srgbClr val="3619E7"/>
                </a:solidFill>
              </a:rPr>
              <a:t> stijgt als niet voorafgegaan door retour</a:t>
            </a:r>
          </a:p>
        </p:txBody>
      </p:sp>
      <p:sp>
        <p:nvSpPr>
          <p:cNvPr id="17426" name="Tekstvak 28"/>
          <p:cNvSpPr txBox="1">
            <a:spLocks noChangeArrowheads="1"/>
          </p:cNvSpPr>
          <p:nvPr/>
        </p:nvSpPr>
        <p:spPr bwMode="auto">
          <a:xfrm>
            <a:off x="5072063" y="3871745"/>
            <a:ext cx="1928829" cy="1200329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3619E7"/>
                </a:solidFill>
              </a:rPr>
              <a:t>Voorrraad</a:t>
            </a:r>
            <a:r>
              <a:rPr lang="nl-BE" dirty="0">
                <a:solidFill>
                  <a:srgbClr val="3619E7"/>
                </a:solidFill>
              </a:rPr>
              <a:t> daalt als niet voorafgegaan door levering</a:t>
            </a:r>
          </a:p>
        </p:txBody>
      </p:sp>
      <p:sp>
        <p:nvSpPr>
          <p:cNvPr id="19" name="PIJL-RECHTS 18"/>
          <p:cNvSpPr/>
          <p:nvPr/>
        </p:nvSpPr>
        <p:spPr>
          <a:xfrm>
            <a:off x="142874" y="3000372"/>
            <a:ext cx="1357323" cy="928694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/>
              <a:t>Offerte</a:t>
            </a:r>
          </a:p>
        </p:txBody>
      </p:sp>
      <p:sp>
        <p:nvSpPr>
          <p:cNvPr id="20" name="PIJL-RECHTS 19"/>
          <p:cNvSpPr/>
          <p:nvPr/>
        </p:nvSpPr>
        <p:spPr>
          <a:xfrm rot="10800000">
            <a:off x="1571604" y="3000372"/>
            <a:ext cx="1500198" cy="928694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1" name="Tekstvak 20"/>
          <p:cNvSpPr txBox="1"/>
          <p:nvPr/>
        </p:nvSpPr>
        <p:spPr>
          <a:xfrm>
            <a:off x="1691680" y="328612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Klantorder</a:t>
            </a:r>
          </a:p>
        </p:txBody>
      </p:sp>
      <p:sp>
        <p:nvSpPr>
          <p:cNvPr id="22" name="PIJL-RECHTS 21"/>
          <p:cNvSpPr/>
          <p:nvPr/>
        </p:nvSpPr>
        <p:spPr>
          <a:xfrm>
            <a:off x="3214678" y="2928934"/>
            <a:ext cx="1785950" cy="107157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>
                <a:solidFill>
                  <a:schemeClr val="tx1"/>
                </a:solidFill>
              </a:rPr>
              <a:t>Levering goederen</a:t>
            </a:r>
          </a:p>
        </p:txBody>
      </p:sp>
      <p:sp>
        <p:nvSpPr>
          <p:cNvPr id="23" name="PIJL-RECHTS 22"/>
          <p:cNvSpPr/>
          <p:nvPr/>
        </p:nvSpPr>
        <p:spPr>
          <a:xfrm>
            <a:off x="5072066" y="3000372"/>
            <a:ext cx="1500198" cy="928694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4" name="Tekstvak 23"/>
          <p:cNvSpPr txBox="1"/>
          <p:nvPr/>
        </p:nvSpPr>
        <p:spPr>
          <a:xfrm>
            <a:off x="5143504" y="3143248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Uitgaande factuur</a:t>
            </a:r>
          </a:p>
        </p:txBody>
      </p:sp>
      <p:sp>
        <p:nvSpPr>
          <p:cNvPr id="25" name="PIJL-RECHTS 24"/>
          <p:cNvSpPr/>
          <p:nvPr/>
        </p:nvSpPr>
        <p:spPr>
          <a:xfrm rot="10800000">
            <a:off x="6715140" y="3000372"/>
            <a:ext cx="1500198" cy="928694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7000892" y="3286124"/>
            <a:ext cx="1143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00B0F0"/>
                </a:solidFill>
              </a:rPr>
              <a:t>Inning</a:t>
            </a:r>
          </a:p>
        </p:txBody>
      </p:sp>
      <p:sp>
        <p:nvSpPr>
          <p:cNvPr id="27" name="Gestreepte PIJL-RECHTS 26"/>
          <p:cNvSpPr/>
          <p:nvPr/>
        </p:nvSpPr>
        <p:spPr>
          <a:xfrm rot="10800000">
            <a:off x="3000364" y="5000636"/>
            <a:ext cx="1714512" cy="500066"/>
          </a:xfrm>
          <a:prstGeom prst="stripedRightArrow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Tekstvak 27"/>
          <p:cNvSpPr txBox="1"/>
          <p:nvPr/>
        </p:nvSpPr>
        <p:spPr>
          <a:xfrm>
            <a:off x="3071802" y="5072074"/>
            <a:ext cx="18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/>
              <a:t>Inkomend retour</a:t>
            </a:r>
          </a:p>
        </p:txBody>
      </p:sp>
      <p:sp>
        <p:nvSpPr>
          <p:cNvPr id="29" name="Gestreepte PIJL-RECHTS 28"/>
          <p:cNvSpPr/>
          <p:nvPr/>
        </p:nvSpPr>
        <p:spPr>
          <a:xfrm>
            <a:off x="5143504" y="5000636"/>
            <a:ext cx="1500198" cy="500066"/>
          </a:xfrm>
          <a:prstGeom prst="stripedRightArrow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Tekstvak 29"/>
          <p:cNvSpPr txBox="1"/>
          <p:nvPr/>
        </p:nvSpPr>
        <p:spPr>
          <a:xfrm>
            <a:off x="5143504" y="5072074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>
                <a:solidFill>
                  <a:srgbClr val="00B0F0"/>
                </a:solidFill>
              </a:rPr>
              <a:t>Terugstorting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0" grpId="0" animBg="1"/>
      <p:bldP spid="17421" grpId="0" animBg="1"/>
      <p:bldP spid="17422" grpId="0" animBg="1"/>
      <p:bldP spid="17423" grpId="0" animBg="1"/>
      <p:bldP spid="17424" grpId="0" animBg="1"/>
      <p:bldP spid="17425" grpId="0" animBg="1"/>
      <p:bldP spid="174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jdelijke aanduiding voor inhoud 2"/>
          <p:cNvSpPr>
            <a:spLocks noGrp="1"/>
          </p:cNvSpPr>
          <p:nvPr>
            <p:ph idx="1"/>
          </p:nvPr>
        </p:nvSpPr>
        <p:spPr>
          <a:xfrm>
            <a:off x="428625" y="2000250"/>
            <a:ext cx="8229600" cy="4324350"/>
          </a:xfrm>
        </p:spPr>
        <p:txBody>
          <a:bodyPr/>
          <a:lstStyle/>
          <a:p>
            <a:r>
              <a:rPr lang="nl-BE" dirty="0"/>
              <a:t>Effect verkoopdocument op voorraad uiteraard alleen voor artikelen waarbij in masterdata is aangevinkt dat het magazijnartikelen zijn.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Klantorder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2EFC2B-72B2-4818-8FFB-8D1F8C0253C1}" type="slidenum">
              <a:rPr lang="nl-NL" smtClean="0"/>
              <a:pPr>
                <a:defRPr/>
              </a:pPr>
              <a:t>23</a:t>
            </a:fld>
            <a:endParaRPr lang="nl-NL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248427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Voorraad na klantorder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8AA0F-7E17-41F0-8F39-5CA63A40AAD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484784"/>
            <a:ext cx="84201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530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596" y="1428736"/>
            <a:ext cx="8535892" cy="5000660"/>
          </a:xfrm>
        </p:spPr>
        <p:txBody>
          <a:bodyPr/>
          <a:lstStyle/>
          <a:p>
            <a:r>
              <a:rPr lang="nl-BE" dirty="0"/>
              <a:t>Rekening houdend met welke documenten leiden tot een voorraadaanpassing, kan je dan besluiten welke documenten verplicht moeten ingevoerd worden om een verkoop naar een klant te registeren?</a:t>
            </a:r>
            <a:br>
              <a:rPr lang="nl-BE" dirty="0"/>
            </a:br>
            <a:endParaRPr lang="nl-BE" dirty="0"/>
          </a:p>
          <a:p>
            <a:pPr lvl="3">
              <a:buFont typeface="Wingdings" pitchFamily="2" charset="2"/>
              <a:buChar char="q"/>
            </a:pPr>
            <a:r>
              <a:rPr lang="nl-BE" dirty="0"/>
              <a:t> 	Klantofferte – Klantorder – Levering - Factuur</a:t>
            </a:r>
          </a:p>
          <a:p>
            <a:pPr lvl="3">
              <a:buFont typeface="Wingdings" pitchFamily="2" charset="2"/>
              <a:buChar char="q"/>
            </a:pPr>
            <a:r>
              <a:rPr lang="nl-BE" dirty="0"/>
              <a:t>	Klantorder – Levering - Factuur </a:t>
            </a:r>
          </a:p>
          <a:p>
            <a:pPr lvl="3">
              <a:buFont typeface="Wingdings" pitchFamily="2" charset="2"/>
              <a:buChar char="q"/>
            </a:pPr>
            <a:r>
              <a:rPr lang="nl-BE" dirty="0"/>
              <a:t>  	Levering – Factuur</a:t>
            </a:r>
          </a:p>
          <a:p>
            <a:pPr lvl="3">
              <a:buFont typeface="Wingdings" pitchFamily="2" charset="2"/>
              <a:buChar char="q"/>
            </a:pPr>
            <a:r>
              <a:rPr lang="nl-BE" dirty="0"/>
              <a:t>	Klantorder - Factuur</a:t>
            </a:r>
          </a:p>
          <a:p>
            <a:pPr lvl="3">
              <a:buFont typeface="Wingdings" pitchFamily="2" charset="2"/>
              <a:buChar char="q"/>
            </a:pPr>
            <a:r>
              <a:rPr lang="nl-BE" dirty="0"/>
              <a:t>	Factuur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Klantorder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8AA0F-7E17-41F0-8F39-5CA63A40AAD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Levering zorgt voor daling van de voorraad.  </a:t>
            </a:r>
          </a:p>
          <a:p>
            <a:r>
              <a:rPr lang="nl-BE" dirty="0"/>
              <a:t>Bij producten die beheerd worden in batches (</a:t>
            </a:r>
            <a:r>
              <a:rPr lang="nl-BE" dirty="0" err="1"/>
              <a:t>vb</a:t>
            </a:r>
            <a:r>
              <a:rPr lang="nl-BE" dirty="0"/>
              <a:t> artikel B10000 Printer Label) moet aangegeven worden uit welke batch de geleverde producten gehaald worden:</a:t>
            </a:r>
            <a:br>
              <a:rPr lang="nl-BE" dirty="0"/>
            </a:br>
            <a:br>
              <a:rPr lang="nl-BE" dirty="0"/>
            </a:br>
            <a:r>
              <a:rPr lang="nl-BE" dirty="0">
                <a:sym typeface="Wingdings" pitchFamily="2" charset="2"/>
              </a:rPr>
              <a:t> Tracking en </a:t>
            </a:r>
            <a:r>
              <a:rPr lang="nl-BE" dirty="0" err="1">
                <a:sym typeface="Wingdings" pitchFamily="2" charset="2"/>
              </a:rPr>
              <a:t>Tracing</a:t>
            </a:r>
            <a:endParaRPr lang="nl-BE" dirty="0"/>
          </a:p>
          <a:p>
            <a:pPr marL="411162" lvl="1" indent="0">
              <a:buNone/>
            </a:pPr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Levering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8AA0F-7E17-41F0-8F39-5CA63A40AAD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67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790" y="1428750"/>
            <a:ext cx="6999269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Levering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8AA0F-7E17-41F0-8F39-5CA63A40AAD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Rechthoek 5"/>
          <p:cNvSpPr/>
          <p:nvPr/>
        </p:nvSpPr>
        <p:spPr>
          <a:xfrm>
            <a:off x="3491880" y="1844824"/>
            <a:ext cx="823342" cy="5760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5364088" y="4149080"/>
            <a:ext cx="1872208" cy="12961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654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Voorraad na levering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DC0A1C-0799-4875-811C-5B96FB888E6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52" y="1412776"/>
            <a:ext cx="83502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9048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Verdana" pitchFamily="34" charset="0"/>
              </a:rPr>
              <a:t>Partiële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leveringen</a:t>
            </a:r>
            <a:r>
              <a:rPr lang="en-US" dirty="0">
                <a:latin typeface="Verdana" pitchFamily="34" charset="0"/>
              </a:rPr>
              <a:t>: </a:t>
            </a:r>
            <a:r>
              <a:rPr lang="en-US" dirty="0" err="1">
                <a:latin typeface="Verdana" pitchFamily="34" charset="0"/>
              </a:rPr>
              <a:t>geen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probleem</a:t>
            </a:r>
            <a:endParaRPr lang="en-US" dirty="0">
              <a:latin typeface="Verdana" pitchFamily="34" charset="0"/>
            </a:endParaRPr>
          </a:p>
          <a:p>
            <a:pPr lvl="1" eaLnBrk="1" hangingPunct="1">
              <a:defRPr/>
            </a:pP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Basisdocument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blijft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‘open’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voor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de rest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Verdana" pitchFamily="34" charset="0"/>
              </a:rPr>
              <a:t>‘Open’ 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Welke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delen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van de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verkooporder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zijn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nog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niet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geleverd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?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dirty="0">
                <a:latin typeface="Verdana" pitchFamily="34" charset="0"/>
              </a:rPr>
              <a:t>= </a:t>
            </a:r>
            <a:r>
              <a:rPr lang="en-US" dirty="0" err="1">
                <a:latin typeface="Verdana" pitchFamily="34" charset="0"/>
              </a:rPr>
              <a:t>documentrij</a:t>
            </a:r>
            <a:r>
              <a:rPr lang="en-US" dirty="0">
                <a:latin typeface="Verdana" pitchFamily="34" charset="0"/>
              </a:rPr>
              <a:t>(en) open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Welke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facturen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zijn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nog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niet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betaald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? 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dirty="0">
                <a:latin typeface="Verdana" pitchFamily="34" charset="0"/>
              </a:rPr>
              <a:t>= document open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Welk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deel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van de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verkooporder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werd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teruggestuurd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leverbon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en is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daarvoor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al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een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creditnota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vertrokken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? 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(document open)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dirty="0">
                <a:latin typeface="Verdana" pitchFamily="34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Georgia" pitchFamily="18" charset="0"/>
              <a:buNone/>
              <a:defRPr/>
            </a:pPr>
            <a:endParaRPr lang="en-US" dirty="0">
              <a:latin typeface="Verdana" pitchFamily="34" charset="0"/>
            </a:endParaRPr>
          </a:p>
          <a:p>
            <a:pPr lvl="1" eaLnBrk="1" hangingPunct="1">
              <a:defRPr/>
            </a:pPr>
            <a:endParaRPr lang="en-US" dirty="0">
              <a:latin typeface="Verdana" pitchFamily="34" charset="0"/>
            </a:endParaRPr>
          </a:p>
          <a:p>
            <a:pPr lvl="1" eaLnBrk="1" hangingPunct="1">
              <a:defRPr/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Levering</a:t>
            </a:r>
            <a:endParaRPr lang="nl-NL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8E17D-BE53-4187-A6A0-21E44E7B7269}" type="slidenum">
              <a:rPr lang="nl-NL"/>
              <a:pPr>
                <a:defRPr/>
              </a:pPr>
              <a:t>29</a:t>
            </a:fld>
            <a:endParaRPr lang="nl-N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 slides in de presentatie zijn op basis van de demodatabank </a:t>
            </a:r>
            <a:r>
              <a:rPr lang="nl-BE" dirty="0">
                <a:solidFill>
                  <a:srgbClr val="C00000"/>
                </a:solidFill>
              </a:rPr>
              <a:t>OEC Computers </a:t>
            </a:r>
            <a:r>
              <a:rPr lang="nl-BE" dirty="0"/>
              <a:t>Belgium.</a:t>
            </a:r>
          </a:p>
          <a:p>
            <a:endParaRPr lang="nl-BE" dirty="0"/>
          </a:p>
          <a:p>
            <a:r>
              <a:rPr lang="nl-BE" dirty="0"/>
              <a:t>Het is aangewezen om deze presentatie eerst door te nemen en zelf ook te experimenteren in de demodatabank OEC Computers alvorens je de PE-opdracht uitvoert in je ECOBOS databank.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Ter info</a:t>
            </a:r>
          </a:p>
        </p:txBody>
      </p:sp>
    </p:spTree>
    <p:extLst>
      <p:ext uri="{BB962C8B-B14F-4D97-AF65-F5344CB8AC3E}">
        <p14:creationId xmlns:p14="http://schemas.microsoft.com/office/powerpoint/2010/main" val="1779312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‘Open’?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Alle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documenten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 die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niet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als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 basis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voor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een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vervolgdocument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zijn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gebruikt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 en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ook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niet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manueel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geannuleerd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 of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gesloten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werden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Verdana" pitchFamily="34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Overzicht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‘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Open’-documenten</a:t>
            </a:r>
            <a:endParaRPr lang="en-US" dirty="0">
              <a:solidFill>
                <a:schemeClr val="tx1"/>
              </a:solidFill>
              <a:latin typeface="Verdana" pitchFamily="34" charset="0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Zie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Verkoop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 –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Omzetverslagen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 – Open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Documenten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Verdana" pitchFamily="34" charset="0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Vb.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offertes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 die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niet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omgezet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zijn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een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verkoop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Verdana" pitchFamily="34" charset="0"/>
            </a:endParaRPr>
          </a:p>
          <a:p>
            <a:pPr lvl="1" eaLnBrk="1" hangingPunct="1">
              <a:lnSpc>
                <a:spcPct val="90000"/>
              </a:lnSpc>
              <a:buFont typeface="Georgia" pitchFamily="18" charset="0"/>
              <a:buNone/>
              <a:defRPr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Verdana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Levering</a:t>
            </a:r>
            <a:endParaRPr lang="nl-NL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7B4C65-39D0-494B-BC25-6D6FD1F22305}" type="slidenum">
              <a:rPr lang="nl-NL"/>
              <a:pPr>
                <a:defRPr/>
              </a:pPr>
              <a:t>30</a:t>
            </a:fld>
            <a:endParaRPr lang="nl-NL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365104"/>
            <a:ext cx="4108698" cy="211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643570" y="1428736"/>
            <a:ext cx="3286148" cy="5000660"/>
          </a:xfrm>
        </p:spPr>
        <p:txBody>
          <a:bodyPr/>
          <a:lstStyle/>
          <a:p>
            <a:r>
              <a:rPr lang="nl-BE" dirty="0"/>
              <a:t>Bekijk de velden in het slotgedeelte!</a:t>
            </a:r>
            <a:br>
              <a:rPr lang="nl-BE" dirty="0"/>
            </a:br>
            <a:endParaRPr lang="nl-BE" dirty="0"/>
          </a:p>
          <a:p>
            <a:r>
              <a:rPr lang="nl-BE" dirty="0"/>
              <a:t>Hoe ontstaat er een verschil tussen gebruikt  bedrag en uitstaand saldo?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6. Uitgaande factuur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8AA0F-7E17-41F0-8F39-5CA63A40AAD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3" y="1419225"/>
            <a:ext cx="546815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Gebruikt bedrag is som van:</a:t>
            </a:r>
          </a:p>
          <a:p>
            <a:pPr lvl="1"/>
            <a:r>
              <a:rPr lang="nl-BE" dirty="0">
                <a:solidFill>
                  <a:schemeClr val="tx1"/>
                </a:solidFill>
              </a:rPr>
              <a:t>het bedrag dat reeds is doorgegeven naar een betalingsdocument</a:t>
            </a:r>
          </a:p>
          <a:p>
            <a:pPr lvl="1"/>
            <a:r>
              <a:rPr lang="nl-BE" dirty="0">
                <a:solidFill>
                  <a:schemeClr val="tx1"/>
                </a:solidFill>
              </a:rPr>
              <a:t>het bedrag dat kwijtgescholden werd door een creditnota</a:t>
            </a:r>
          </a:p>
          <a:p>
            <a:r>
              <a:rPr lang="nl-BE" dirty="0"/>
              <a:t>Uitstaand saldo is :</a:t>
            </a:r>
          </a:p>
          <a:p>
            <a:pPr lvl="1"/>
            <a:r>
              <a:rPr lang="nl-BE" dirty="0">
                <a:solidFill>
                  <a:schemeClr val="tx1"/>
                </a:solidFill>
              </a:rPr>
              <a:t>nog te ontvangen bedrag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6. Uitgaande factuur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8AA0F-7E17-41F0-8F39-5CA63A40AAD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97868" y="4293096"/>
            <a:ext cx="8532440" cy="2063152"/>
          </a:xfrm>
        </p:spPr>
        <p:txBody>
          <a:bodyPr/>
          <a:lstStyle/>
          <a:p>
            <a:r>
              <a:rPr lang="nl-BE" sz="2400" dirty="0"/>
              <a:t>Lijst met alle openstaande facturen klant</a:t>
            </a:r>
          </a:p>
          <a:p>
            <a:r>
              <a:rPr lang="nl-BE" sz="2400" dirty="0"/>
              <a:t>Na vervaldatum worden facturen rood gemerkt</a:t>
            </a:r>
          </a:p>
          <a:p>
            <a:r>
              <a:rPr lang="nl-BE" sz="2400" dirty="0"/>
              <a:t>Selecteer de facturen waarvoor betaling binnenkomt</a:t>
            </a:r>
            <a:endParaRPr lang="nl-NL" sz="2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7. Inkomende betaling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8AA0F-7E17-41F0-8F39-5CA63A40AAD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657225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hoek 4"/>
          <p:cNvSpPr/>
          <p:nvPr/>
        </p:nvSpPr>
        <p:spPr>
          <a:xfrm>
            <a:off x="6444208" y="3140968"/>
            <a:ext cx="864096" cy="10636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Je bevestigt de betaling door de betalingswijze te registreren.</a:t>
            </a:r>
          </a:p>
          <a:p>
            <a:pPr lvl="1"/>
            <a:r>
              <a:rPr lang="nl-BE" dirty="0">
                <a:solidFill>
                  <a:schemeClr val="tx1"/>
                </a:solidFill>
              </a:rPr>
              <a:t>Rechtermuisknop ‘Betaalwijze’  </a:t>
            </a:r>
          </a:p>
          <a:p>
            <a:pPr lvl="1"/>
            <a:r>
              <a:rPr lang="nl-BE" dirty="0" err="1">
                <a:solidFill>
                  <a:schemeClr val="tx1"/>
                </a:solidFill>
              </a:rPr>
              <a:t>vb</a:t>
            </a:r>
            <a:r>
              <a:rPr lang="nl-BE" dirty="0">
                <a:solidFill>
                  <a:schemeClr val="tx1"/>
                </a:solidFill>
              </a:rPr>
              <a:t>: Contant</a:t>
            </a:r>
            <a:br>
              <a:rPr lang="nl-BE" dirty="0"/>
            </a:b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7. Inkomende betalingen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8AA0F-7E17-41F0-8F39-5CA63A40AAD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852936"/>
            <a:ext cx="4373736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Foutieve goederen, goederen die niet aan de kwaliteitsnorm voldoen en herbruikbaar verpakkingsmateriaal worden teruggestuurd.</a:t>
            </a:r>
            <a:br>
              <a:rPr lang="nl-BE" dirty="0"/>
            </a:br>
            <a:endParaRPr lang="nl-BE" dirty="0"/>
          </a:p>
          <a:p>
            <a:r>
              <a:rPr lang="nl-BE" dirty="0"/>
              <a:t>De registratie gebeurt via </a:t>
            </a:r>
            <a:r>
              <a:rPr lang="nl-BE" dirty="0" err="1"/>
              <a:t>form</a:t>
            </a:r>
            <a:r>
              <a:rPr lang="nl-BE" dirty="0"/>
              <a:t> </a:t>
            </a:r>
            <a:r>
              <a:rPr lang="nl-BE" dirty="0" err="1"/>
              <a:t>Retouren</a:t>
            </a:r>
            <a:r>
              <a:rPr lang="nl-BE" dirty="0"/>
              <a:t>.</a:t>
            </a:r>
          </a:p>
          <a:p>
            <a:pPr>
              <a:buNone/>
            </a:pPr>
            <a:endParaRPr lang="nl-BE" dirty="0"/>
          </a:p>
          <a:p>
            <a:r>
              <a:rPr lang="nl-BE" dirty="0"/>
              <a:t>Mocht de factuur reeds verstuurd zijn dan registreert men via Uitgaande </a:t>
            </a:r>
            <a:r>
              <a:rPr lang="nl-BE" dirty="0" err="1"/>
              <a:t>CreditNota</a:t>
            </a:r>
            <a:r>
              <a:rPr lang="nl-BE" dirty="0"/>
              <a:t> de correctie op het factuurbedrag.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8.  </a:t>
            </a:r>
            <a:r>
              <a:rPr lang="nl-BE" dirty="0" err="1"/>
              <a:t>Retouren</a:t>
            </a:r>
            <a:r>
              <a:rPr lang="nl-BE" dirty="0"/>
              <a:t> en Creditnota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8AA0F-7E17-41F0-8F39-5CA63A40AAD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6265352" cy="414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jdelijke aanduiding voor inhoud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400" dirty="0"/>
              <a:t>Verkoop&gt;Omzetverslagen&gt;Verkoopanalyse</a:t>
            </a:r>
            <a:endParaRPr lang="nl-NL" sz="2400" dirty="0"/>
          </a:p>
          <a:p>
            <a:endParaRPr lang="nl-NL" sz="2400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1214414" y="214290"/>
            <a:ext cx="7715304" cy="1066800"/>
          </a:xfrm>
        </p:spPr>
        <p:txBody>
          <a:bodyPr/>
          <a:lstStyle/>
          <a:p>
            <a:r>
              <a:rPr lang="en-US" dirty="0">
                <a:latin typeface="Verdana" pitchFamily="34" charset="0"/>
              </a:rPr>
              <a:t>9. BI-</a:t>
            </a:r>
            <a:r>
              <a:rPr lang="en-US" dirty="0" err="1">
                <a:latin typeface="Verdana" pitchFamily="34" charset="0"/>
              </a:rPr>
              <a:t>rapporteringen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verkoop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C38C80-A5A5-443D-A65B-4CBC881AF570}" type="slidenum">
              <a:rPr lang="nl-NL"/>
              <a:pPr>
                <a:defRPr/>
              </a:pPr>
              <a:t>36</a:t>
            </a:fld>
            <a:endParaRPr lang="nl-NL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jdelijke aanduiding voor inhoud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Verkoop&gt;Omzetverslagen&gt;Backorder</a:t>
            </a:r>
            <a:endParaRPr lang="nl-NL" dirty="0"/>
          </a:p>
          <a:p>
            <a:pPr>
              <a:buNone/>
            </a:pPr>
            <a:endParaRPr lang="nl-BE" dirty="0"/>
          </a:p>
          <a:p>
            <a:r>
              <a:rPr lang="nl-BE" dirty="0"/>
              <a:t>Geeft per artikel per order overzicht niet geleverde hoeveelheid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214414" y="214290"/>
            <a:ext cx="7929586" cy="1066800"/>
          </a:xfrm>
        </p:spPr>
        <p:txBody>
          <a:bodyPr/>
          <a:lstStyle/>
          <a:p>
            <a:r>
              <a:rPr lang="en-US" dirty="0">
                <a:latin typeface="Verdana" pitchFamily="34" charset="0"/>
              </a:rPr>
              <a:t>9. BI-</a:t>
            </a:r>
            <a:r>
              <a:rPr lang="en-US" dirty="0" err="1">
                <a:latin typeface="Verdana" pitchFamily="34" charset="0"/>
              </a:rPr>
              <a:t>rapporteringen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verkoop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210B4F-7098-43CD-BC5B-DEE5CA050CF0}" type="slidenum">
              <a:rPr lang="nl-NL" smtClean="0"/>
              <a:pPr>
                <a:defRPr/>
              </a:pPr>
              <a:t>37</a:t>
            </a:fld>
            <a:endParaRPr lang="nl-NL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6569745" cy="334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hoek 1"/>
          <p:cNvSpPr/>
          <p:nvPr/>
        </p:nvSpPr>
        <p:spPr>
          <a:xfrm>
            <a:off x="4932040" y="3933056"/>
            <a:ext cx="1944216" cy="43204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PE-Opdracht</a:t>
            </a:r>
            <a:r>
              <a:rPr lang="nl-BE" dirty="0"/>
              <a:t> </a:t>
            </a:r>
            <a:r>
              <a:rPr lang="nl-BE" dirty="0" err="1"/>
              <a:t>Ecobos</a:t>
            </a:r>
            <a:r>
              <a:rPr lang="nl-BE" dirty="0"/>
              <a:t>:</a:t>
            </a:r>
            <a:br>
              <a:rPr lang="nl-BE" dirty="0"/>
            </a:br>
            <a:endParaRPr lang="nl-BE" dirty="0"/>
          </a:p>
          <a:p>
            <a:pPr marL="703263" lvl="2" indent="0">
              <a:buNone/>
            </a:pPr>
            <a:r>
              <a:rPr lang="nl-BE"/>
              <a:t>Deelopdracht 4 Inkopen-Verkopen: 10 punten</a:t>
            </a:r>
          </a:p>
          <a:p>
            <a:pPr marL="703263" lvl="2" indent="0">
              <a:buNone/>
            </a:pPr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 de slag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8AA0F-7E17-41F0-8F39-5CA63A40AAD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estreepte PIJL-RECHTS 39"/>
          <p:cNvSpPr/>
          <p:nvPr/>
        </p:nvSpPr>
        <p:spPr>
          <a:xfrm rot="10800000">
            <a:off x="6134790" y="3691595"/>
            <a:ext cx="1143008" cy="428628"/>
          </a:xfrm>
          <a:prstGeom prst="stripedRightArrow">
            <a:avLst/>
          </a:prstGeom>
          <a:noFill/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dk1"/>
              </a:solidFill>
            </a:endParaRPr>
          </a:p>
        </p:txBody>
      </p:sp>
      <p:sp>
        <p:nvSpPr>
          <p:cNvPr id="59394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Stromen van </a:t>
            </a:r>
            <a:r>
              <a:rPr lang="nl-BE" b="1" dirty="0">
                <a:solidFill>
                  <a:srgbClr val="00B0F0"/>
                </a:solidFill>
              </a:rPr>
              <a:t>geld</a:t>
            </a:r>
            <a:r>
              <a:rPr lang="nl-BE" b="1" dirty="0"/>
              <a:t>, </a:t>
            </a:r>
            <a:r>
              <a:rPr lang="nl-BE" b="1" dirty="0">
                <a:solidFill>
                  <a:srgbClr val="92D050"/>
                </a:solidFill>
              </a:rPr>
              <a:t>goederen</a:t>
            </a:r>
            <a:r>
              <a:rPr lang="nl-BE" b="1" dirty="0"/>
              <a:t> en </a:t>
            </a:r>
            <a:r>
              <a:rPr lang="nl-BE" b="1" dirty="0">
                <a:solidFill>
                  <a:srgbClr val="C00000"/>
                </a:solidFill>
              </a:rPr>
              <a:t>documenten</a:t>
            </a:r>
            <a:r>
              <a:rPr lang="nl-BE" b="1" dirty="0"/>
              <a:t> </a:t>
            </a:r>
            <a:r>
              <a:rPr lang="nl-BE" dirty="0"/>
              <a:t>bij verkopen</a:t>
            </a:r>
          </a:p>
        </p:txBody>
      </p:sp>
      <p:sp>
        <p:nvSpPr>
          <p:cNvPr id="36" name="Titel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Verkoopproces</a:t>
            </a:r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87B85-EDB6-447B-9441-7D6C7E72C4AE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12" name="PIJL-RECHTS 11"/>
          <p:cNvSpPr/>
          <p:nvPr/>
        </p:nvSpPr>
        <p:spPr>
          <a:xfrm>
            <a:off x="269744" y="2428868"/>
            <a:ext cx="1373298" cy="92869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269744" y="2708549"/>
            <a:ext cx="14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C00000"/>
                </a:solidFill>
              </a:rPr>
              <a:t>Klantofferte</a:t>
            </a:r>
          </a:p>
        </p:txBody>
      </p:sp>
      <p:sp>
        <p:nvSpPr>
          <p:cNvPr id="14" name="PIJL-RECHTS 13"/>
          <p:cNvSpPr/>
          <p:nvPr/>
        </p:nvSpPr>
        <p:spPr>
          <a:xfrm rot="10800000">
            <a:off x="587751" y="3199531"/>
            <a:ext cx="1500198" cy="92869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792945" y="3485283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C00000"/>
                </a:solidFill>
              </a:rPr>
              <a:t>Klantorder</a:t>
            </a:r>
          </a:p>
        </p:txBody>
      </p:sp>
      <p:sp>
        <p:nvSpPr>
          <p:cNvPr id="16" name="PIJL-RECHTS 15"/>
          <p:cNvSpPr/>
          <p:nvPr/>
        </p:nvSpPr>
        <p:spPr>
          <a:xfrm>
            <a:off x="2916623" y="2863468"/>
            <a:ext cx="1715749" cy="107157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3155650" y="3091614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92D050"/>
                </a:solidFill>
              </a:rPr>
              <a:t>Levering goederen</a:t>
            </a:r>
          </a:p>
        </p:txBody>
      </p:sp>
      <p:sp>
        <p:nvSpPr>
          <p:cNvPr id="19" name="PIJL-RECHTS 18"/>
          <p:cNvSpPr/>
          <p:nvPr/>
        </p:nvSpPr>
        <p:spPr>
          <a:xfrm>
            <a:off x="2922264" y="3677611"/>
            <a:ext cx="1087009" cy="42862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3027382" y="371759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C00000"/>
                </a:solidFill>
              </a:rPr>
              <a:t>Leverbon</a:t>
            </a:r>
          </a:p>
        </p:txBody>
      </p:sp>
      <p:sp>
        <p:nvSpPr>
          <p:cNvPr id="21" name="Gestreepte PIJL-RECHTS 20"/>
          <p:cNvSpPr/>
          <p:nvPr/>
        </p:nvSpPr>
        <p:spPr>
          <a:xfrm rot="10800000">
            <a:off x="5538438" y="2828468"/>
            <a:ext cx="1755805" cy="1099466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5755498" y="3086265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92D050"/>
                </a:solidFill>
              </a:rPr>
              <a:t>Inkomend </a:t>
            </a:r>
            <a:br>
              <a:rPr lang="nl-BE" dirty="0">
                <a:solidFill>
                  <a:srgbClr val="92D050"/>
                </a:solidFill>
              </a:rPr>
            </a:br>
            <a:r>
              <a:rPr lang="nl-BE" dirty="0">
                <a:solidFill>
                  <a:srgbClr val="92D050"/>
                </a:solidFill>
              </a:rPr>
              <a:t>retour</a:t>
            </a:r>
          </a:p>
        </p:txBody>
      </p:sp>
      <p:sp>
        <p:nvSpPr>
          <p:cNvPr id="24" name="Tekstvak 23"/>
          <p:cNvSpPr txBox="1"/>
          <p:nvPr/>
        </p:nvSpPr>
        <p:spPr>
          <a:xfrm>
            <a:off x="6206228" y="3748519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err="1">
                <a:solidFill>
                  <a:srgbClr val="C00000"/>
                </a:solidFill>
              </a:rPr>
              <a:t>Retourbon</a:t>
            </a:r>
            <a:endParaRPr lang="nl-BE" sz="1400" dirty="0">
              <a:solidFill>
                <a:srgbClr val="C00000"/>
              </a:solidFill>
            </a:endParaRPr>
          </a:p>
        </p:txBody>
      </p:sp>
      <p:sp>
        <p:nvSpPr>
          <p:cNvPr id="25" name="PIJL-RECHTS 24"/>
          <p:cNvSpPr/>
          <p:nvPr/>
        </p:nvSpPr>
        <p:spPr>
          <a:xfrm>
            <a:off x="3006846" y="4453057"/>
            <a:ext cx="1663594" cy="105680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2916623" y="4623725"/>
            <a:ext cx="132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C00000"/>
                </a:solidFill>
              </a:rPr>
              <a:t>Uitgaande</a:t>
            </a:r>
            <a:r>
              <a:rPr lang="nl-BE" dirty="0"/>
              <a:t> </a:t>
            </a:r>
            <a:r>
              <a:rPr lang="nl-BE" dirty="0">
                <a:solidFill>
                  <a:srgbClr val="C00000"/>
                </a:solidFill>
              </a:rPr>
              <a:t>factuur</a:t>
            </a:r>
          </a:p>
        </p:txBody>
      </p:sp>
      <p:sp>
        <p:nvSpPr>
          <p:cNvPr id="27" name="Gestreepte PIJL-RECHTS 26"/>
          <p:cNvSpPr/>
          <p:nvPr/>
        </p:nvSpPr>
        <p:spPr>
          <a:xfrm>
            <a:off x="5762195" y="4245709"/>
            <a:ext cx="1848828" cy="1048928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5985087" y="4467896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C00000"/>
                </a:solidFill>
              </a:rPr>
              <a:t>Uitgaande</a:t>
            </a:r>
            <a:r>
              <a:rPr lang="nl-BE" sz="1400" dirty="0">
                <a:solidFill>
                  <a:srgbClr val="C00000"/>
                </a:solidFill>
              </a:rPr>
              <a:t> </a:t>
            </a:r>
            <a:br>
              <a:rPr lang="nl-BE" sz="1400" dirty="0">
                <a:solidFill>
                  <a:srgbClr val="C00000"/>
                </a:solidFill>
              </a:rPr>
            </a:br>
            <a:r>
              <a:rPr lang="nl-BE" dirty="0">
                <a:solidFill>
                  <a:srgbClr val="C00000"/>
                </a:solidFill>
              </a:rPr>
              <a:t>Creditnota</a:t>
            </a:r>
            <a:endParaRPr lang="nl-BE" sz="1400" dirty="0">
              <a:solidFill>
                <a:srgbClr val="C00000"/>
              </a:solidFill>
            </a:endParaRPr>
          </a:p>
        </p:txBody>
      </p:sp>
      <p:sp>
        <p:nvSpPr>
          <p:cNvPr id="29" name="PIJL-RECHTS 28"/>
          <p:cNvSpPr/>
          <p:nvPr/>
        </p:nvSpPr>
        <p:spPr>
          <a:xfrm rot="10800000">
            <a:off x="4074117" y="5397538"/>
            <a:ext cx="1263235" cy="92869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30" name="Tekstvak 29"/>
          <p:cNvSpPr txBox="1"/>
          <p:nvPr/>
        </p:nvSpPr>
        <p:spPr>
          <a:xfrm>
            <a:off x="4359869" y="561185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00B0F0"/>
                </a:solidFill>
              </a:rPr>
              <a:t>Inning</a:t>
            </a:r>
          </a:p>
        </p:txBody>
      </p:sp>
      <p:sp>
        <p:nvSpPr>
          <p:cNvPr id="31" name="Gestreepte PIJL-RECHTS 30"/>
          <p:cNvSpPr/>
          <p:nvPr/>
        </p:nvSpPr>
        <p:spPr>
          <a:xfrm>
            <a:off x="5787241" y="5334119"/>
            <a:ext cx="1849069" cy="1078610"/>
          </a:xfrm>
          <a:prstGeom prst="stripedRightArrow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Tekstvak 31"/>
          <p:cNvSpPr txBox="1"/>
          <p:nvPr/>
        </p:nvSpPr>
        <p:spPr>
          <a:xfrm>
            <a:off x="5956214" y="5656215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00B0F0"/>
                </a:solidFill>
              </a:rPr>
              <a:t>Terugstorting</a:t>
            </a:r>
          </a:p>
        </p:txBody>
      </p:sp>
      <p:sp>
        <p:nvSpPr>
          <p:cNvPr id="38" name="Tekstvak 37"/>
          <p:cNvSpPr txBox="1"/>
          <p:nvPr/>
        </p:nvSpPr>
        <p:spPr>
          <a:xfrm rot="5400000">
            <a:off x="-934929" y="3894357"/>
            <a:ext cx="2123658" cy="2538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nl-BE" dirty="0"/>
              <a:t>BEDRIJF</a:t>
            </a:r>
            <a:endParaRPr lang="nl-NL" dirty="0"/>
          </a:p>
        </p:txBody>
      </p:sp>
      <p:sp>
        <p:nvSpPr>
          <p:cNvPr id="39" name="Tekstvak 38"/>
          <p:cNvSpPr txBox="1"/>
          <p:nvPr/>
        </p:nvSpPr>
        <p:spPr>
          <a:xfrm rot="5400000">
            <a:off x="8215373" y="3947038"/>
            <a:ext cx="1569660" cy="2538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nl-BE" dirty="0"/>
              <a:t>KLANT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8" grpId="0" build="allAtOnce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Begrip creditnota:</a:t>
            </a:r>
          </a:p>
          <a:p>
            <a:endParaRPr lang="nl-BE" dirty="0"/>
          </a:p>
          <a:p>
            <a:pPr lvl="1"/>
            <a:r>
              <a:rPr lang="nl-BE" dirty="0">
                <a:solidFill>
                  <a:schemeClr val="tx1"/>
                </a:solidFill>
              </a:rPr>
              <a:t>Een creditnota is telkens verbonden met een factuur en dient om deze factuur boekhoudkundig te corrigeren</a:t>
            </a:r>
            <a:br>
              <a:rPr lang="nl-BE" dirty="0">
                <a:solidFill>
                  <a:schemeClr val="tx1"/>
                </a:solidFill>
              </a:rPr>
            </a:br>
            <a:endParaRPr lang="nl-BE" dirty="0">
              <a:solidFill>
                <a:schemeClr val="tx1"/>
              </a:solidFill>
            </a:endParaRPr>
          </a:p>
          <a:p>
            <a:pPr lvl="1"/>
            <a:r>
              <a:rPr lang="nl-BE" dirty="0">
                <a:solidFill>
                  <a:schemeClr val="tx1"/>
                </a:solidFill>
              </a:rPr>
              <a:t>Wordt in hoofdzaak door bedrijf opgemaakt naar aanleiding van terugzendingen (goederen of verpakkingsmateriaal)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Verkoopproces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8AA0F-7E17-41F0-8F39-5CA63A40AAD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‘Push forward’ </a:t>
            </a:r>
            <a:r>
              <a:rPr lang="en-US" dirty="0" err="1"/>
              <a:t>principe</a:t>
            </a:r>
            <a:r>
              <a:rPr lang="en-US" dirty="0"/>
              <a:t>: de </a:t>
            </a:r>
            <a:r>
              <a:rPr lang="en-US" dirty="0" err="1"/>
              <a:t>regel</a:t>
            </a:r>
            <a:br>
              <a:rPr lang="en-US" dirty="0"/>
            </a:br>
            <a:r>
              <a:rPr lang="en-US" dirty="0"/>
              <a:t>MAAR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documenten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gecreëerd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pPr marL="109537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34" name="Titel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Verkoopproces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8AA0F-7E17-41F0-8F39-5CA63A40AAD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6391" name="AutoShape 9"/>
          <p:cNvSpPr>
            <a:spLocks noChangeArrowheads="1"/>
          </p:cNvSpPr>
          <p:nvPr/>
        </p:nvSpPr>
        <p:spPr bwMode="auto">
          <a:xfrm>
            <a:off x="1357344" y="3214700"/>
            <a:ext cx="2286000" cy="381000"/>
          </a:xfrm>
          <a:prstGeom prst="curvedDownArrow">
            <a:avLst>
              <a:gd name="adj1" fmla="val 120000"/>
              <a:gd name="adj2" fmla="val 240000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6393" name="AutoShape 11"/>
          <p:cNvSpPr>
            <a:spLocks noChangeArrowheads="1"/>
          </p:cNvSpPr>
          <p:nvPr/>
        </p:nvSpPr>
        <p:spPr bwMode="auto">
          <a:xfrm>
            <a:off x="3643344" y="3190888"/>
            <a:ext cx="2286000" cy="381000"/>
          </a:xfrm>
          <a:prstGeom prst="curvedDownArrow">
            <a:avLst>
              <a:gd name="adj1" fmla="val 120000"/>
              <a:gd name="adj2" fmla="val 240000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6395" name="AutoShape 11"/>
          <p:cNvSpPr>
            <a:spLocks noChangeArrowheads="1"/>
          </p:cNvSpPr>
          <p:nvPr/>
        </p:nvSpPr>
        <p:spPr bwMode="auto">
          <a:xfrm>
            <a:off x="5786469" y="3143263"/>
            <a:ext cx="2286000" cy="381000"/>
          </a:xfrm>
          <a:prstGeom prst="curvedDownArrow">
            <a:avLst>
              <a:gd name="adj1" fmla="val 120000"/>
              <a:gd name="adj2" fmla="val 240000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6396" name="AutoShape 15"/>
          <p:cNvSpPr>
            <a:spLocks noChangeArrowheads="1"/>
          </p:cNvSpPr>
          <p:nvPr/>
        </p:nvSpPr>
        <p:spPr bwMode="auto">
          <a:xfrm>
            <a:off x="1511331" y="4764100"/>
            <a:ext cx="4132263" cy="522288"/>
          </a:xfrm>
          <a:prstGeom prst="curvedUpArrow">
            <a:avLst>
              <a:gd name="adj1" fmla="val 110143"/>
              <a:gd name="adj2" fmla="val 220250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6397" name="AutoShape 15"/>
          <p:cNvSpPr>
            <a:spLocks noChangeArrowheads="1"/>
          </p:cNvSpPr>
          <p:nvPr/>
        </p:nvSpPr>
        <p:spPr bwMode="auto">
          <a:xfrm>
            <a:off x="3143281" y="4692663"/>
            <a:ext cx="4572000" cy="593725"/>
          </a:xfrm>
          <a:prstGeom prst="curvedUpArrow">
            <a:avLst>
              <a:gd name="adj1" fmla="val 110160"/>
              <a:gd name="adj2" fmla="val 220250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23" name="PIJL-RECHTS 22"/>
          <p:cNvSpPr/>
          <p:nvPr/>
        </p:nvSpPr>
        <p:spPr>
          <a:xfrm>
            <a:off x="500033" y="3643318"/>
            <a:ext cx="1839719" cy="928694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rgbClr val="A50021"/>
                </a:solidFill>
              </a:rPr>
              <a:t>Klantofferte</a:t>
            </a:r>
          </a:p>
        </p:txBody>
      </p:sp>
      <p:sp>
        <p:nvSpPr>
          <p:cNvPr id="24" name="PIJL-RECHTS 23"/>
          <p:cNvSpPr/>
          <p:nvPr/>
        </p:nvSpPr>
        <p:spPr>
          <a:xfrm rot="10800000">
            <a:off x="2428892" y="3643318"/>
            <a:ext cx="1500198" cy="928694"/>
          </a:xfrm>
          <a:prstGeom prst="rightArrow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6" name="Tekstvak 25"/>
          <p:cNvSpPr txBox="1"/>
          <p:nvPr/>
        </p:nvSpPr>
        <p:spPr>
          <a:xfrm>
            <a:off x="2500344" y="392907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A50021"/>
                </a:solidFill>
              </a:rPr>
              <a:t>Klantorder</a:t>
            </a:r>
          </a:p>
        </p:txBody>
      </p:sp>
      <p:sp>
        <p:nvSpPr>
          <p:cNvPr id="27" name="PIJL-RECHTS 26"/>
          <p:cNvSpPr/>
          <p:nvPr/>
        </p:nvSpPr>
        <p:spPr>
          <a:xfrm>
            <a:off x="4643470" y="3643318"/>
            <a:ext cx="1714480" cy="107157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>
                <a:solidFill>
                  <a:srgbClr val="92D050"/>
                </a:solidFill>
                <a:latin typeface="Arial" charset="0"/>
              </a:rPr>
              <a:t>Levering goederen</a:t>
            </a:r>
          </a:p>
        </p:txBody>
      </p:sp>
      <p:sp>
        <p:nvSpPr>
          <p:cNvPr id="29" name="PIJL-RECHTS 28"/>
          <p:cNvSpPr/>
          <p:nvPr/>
        </p:nvSpPr>
        <p:spPr>
          <a:xfrm rot="10800000">
            <a:off x="6643734" y="3643318"/>
            <a:ext cx="1500198" cy="928694"/>
          </a:xfrm>
          <a:prstGeom prst="rightArrow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0" name="Tekstvak 29"/>
          <p:cNvSpPr txBox="1"/>
          <p:nvPr/>
        </p:nvSpPr>
        <p:spPr>
          <a:xfrm>
            <a:off x="6929486" y="392907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00B0F0"/>
                </a:solidFill>
              </a:rPr>
              <a:t>Inning</a:t>
            </a:r>
          </a:p>
        </p:txBody>
      </p:sp>
      <p:sp>
        <p:nvSpPr>
          <p:cNvPr id="39" name="Tekstvak 38"/>
          <p:cNvSpPr txBox="1"/>
          <p:nvPr/>
        </p:nvSpPr>
        <p:spPr>
          <a:xfrm rot="5400000">
            <a:off x="-792085" y="3996919"/>
            <a:ext cx="2123658" cy="2538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nl-BE" dirty="0"/>
              <a:t>BEDRIJF</a:t>
            </a:r>
            <a:endParaRPr lang="nl-NL" dirty="0"/>
          </a:p>
        </p:txBody>
      </p:sp>
      <p:sp>
        <p:nvSpPr>
          <p:cNvPr id="40" name="Tekstvak 39"/>
          <p:cNvSpPr txBox="1"/>
          <p:nvPr/>
        </p:nvSpPr>
        <p:spPr>
          <a:xfrm rot="5400000">
            <a:off x="8057471" y="3800551"/>
            <a:ext cx="1569660" cy="2538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nl-BE" dirty="0"/>
              <a:t>KLANT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‘Pull forward’ </a:t>
            </a:r>
            <a:r>
              <a:rPr lang="en-US" dirty="0" err="1"/>
              <a:t>principe</a:t>
            </a:r>
            <a:r>
              <a:rPr lang="en-US" dirty="0"/>
              <a:t>: de </a:t>
            </a:r>
            <a:r>
              <a:rPr lang="en-US" dirty="0" err="1"/>
              <a:t>uitzondering</a:t>
            </a:r>
            <a:r>
              <a:rPr lang="en-US" dirty="0"/>
              <a:t> (</a:t>
            </a:r>
            <a:r>
              <a:rPr lang="en-US" dirty="0" err="1"/>
              <a:t>bv</a:t>
            </a:r>
            <a:r>
              <a:rPr lang="en-US" dirty="0"/>
              <a:t>. </a:t>
            </a:r>
            <a:r>
              <a:rPr lang="en-US" dirty="0" err="1"/>
              <a:t>Eerst</a:t>
            </a:r>
            <a:r>
              <a:rPr lang="en-US" dirty="0"/>
              <a:t> </a:t>
            </a:r>
            <a:r>
              <a:rPr lang="en-US" dirty="0" err="1"/>
              <a:t>betalen</a:t>
            </a:r>
            <a:r>
              <a:rPr lang="en-US" dirty="0"/>
              <a:t> en </a:t>
            </a:r>
            <a:r>
              <a:rPr lang="en-US" dirty="0" err="1"/>
              <a:t>dan</a:t>
            </a:r>
            <a:r>
              <a:rPr lang="en-US" dirty="0"/>
              <a:t> pas </a:t>
            </a:r>
            <a:r>
              <a:rPr lang="en-US" dirty="0" err="1"/>
              <a:t>leveren</a:t>
            </a:r>
            <a:r>
              <a:rPr lang="en-US" dirty="0"/>
              <a:t>)</a:t>
            </a:r>
          </a:p>
        </p:txBody>
      </p:sp>
      <p:sp>
        <p:nvSpPr>
          <p:cNvPr id="34" name="Titel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Verkoopproces</a:t>
            </a:r>
            <a:endParaRPr lang="nl-NL" dirty="0"/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CB199-50AF-4E6B-B7BD-F0B006B61671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16400" name="AutoShape 9"/>
          <p:cNvSpPr>
            <a:spLocks noChangeArrowheads="1"/>
          </p:cNvSpPr>
          <p:nvPr/>
        </p:nvSpPr>
        <p:spPr bwMode="auto">
          <a:xfrm>
            <a:off x="1214438" y="3071810"/>
            <a:ext cx="1785937" cy="381000"/>
          </a:xfrm>
          <a:prstGeom prst="curvedDownArrow">
            <a:avLst>
              <a:gd name="adj1" fmla="val 119987"/>
              <a:gd name="adj2" fmla="val 239996"/>
              <a:gd name="adj3" fmla="val 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6402" name="AutoShape 11"/>
          <p:cNvSpPr>
            <a:spLocks noChangeArrowheads="1"/>
          </p:cNvSpPr>
          <p:nvPr/>
        </p:nvSpPr>
        <p:spPr bwMode="auto">
          <a:xfrm>
            <a:off x="2928938" y="2928934"/>
            <a:ext cx="5357838" cy="523865"/>
          </a:xfrm>
          <a:prstGeom prst="curvedDownArrow">
            <a:avLst>
              <a:gd name="adj1" fmla="val 119987"/>
              <a:gd name="adj2" fmla="val 239996"/>
              <a:gd name="adj3" fmla="val 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6404" name="AutoShape 11"/>
          <p:cNvSpPr>
            <a:spLocks noChangeArrowheads="1"/>
          </p:cNvSpPr>
          <p:nvPr/>
        </p:nvSpPr>
        <p:spPr bwMode="auto">
          <a:xfrm rot="10800000">
            <a:off x="5500694" y="4500570"/>
            <a:ext cx="2286000" cy="381000"/>
          </a:xfrm>
          <a:prstGeom prst="curvedDownArrow">
            <a:avLst>
              <a:gd name="adj1" fmla="val 120000"/>
              <a:gd name="adj2" fmla="val 240000"/>
              <a:gd name="adj3" fmla="val 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31" name="PIJL-RECHTS 30"/>
          <p:cNvSpPr/>
          <p:nvPr/>
        </p:nvSpPr>
        <p:spPr>
          <a:xfrm>
            <a:off x="325206" y="3483660"/>
            <a:ext cx="1782200" cy="928694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rgbClr val="A50021"/>
                </a:solidFill>
              </a:rPr>
              <a:t>Klantofferte</a:t>
            </a:r>
          </a:p>
        </p:txBody>
      </p:sp>
      <p:sp>
        <p:nvSpPr>
          <p:cNvPr id="32" name="PIJL-RECHTS 31"/>
          <p:cNvSpPr/>
          <p:nvPr/>
        </p:nvSpPr>
        <p:spPr>
          <a:xfrm rot="10800000">
            <a:off x="2232457" y="3483660"/>
            <a:ext cx="1625164" cy="928694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5" name="Tekstvak 34"/>
          <p:cNvSpPr txBox="1"/>
          <p:nvPr/>
        </p:nvSpPr>
        <p:spPr>
          <a:xfrm>
            <a:off x="2411760" y="374151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A50021"/>
                </a:solidFill>
                <a:latin typeface="+mn-lt"/>
              </a:rPr>
              <a:t>Klantorder</a:t>
            </a:r>
          </a:p>
        </p:txBody>
      </p:sp>
      <p:sp>
        <p:nvSpPr>
          <p:cNvPr id="36" name="PIJL-RECHTS 35"/>
          <p:cNvSpPr/>
          <p:nvPr/>
        </p:nvSpPr>
        <p:spPr>
          <a:xfrm rot="10800000">
            <a:off x="6803363" y="3456139"/>
            <a:ext cx="1500198" cy="928694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7" name="Tekstvak 36"/>
          <p:cNvSpPr txBox="1"/>
          <p:nvPr/>
        </p:nvSpPr>
        <p:spPr>
          <a:xfrm>
            <a:off x="7202267" y="373426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00B0F0"/>
                </a:solidFill>
              </a:rPr>
              <a:t>Inning</a:t>
            </a:r>
          </a:p>
        </p:txBody>
      </p:sp>
      <p:sp>
        <p:nvSpPr>
          <p:cNvPr id="38" name="PIJL-RECHTS 37"/>
          <p:cNvSpPr/>
          <p:nvPr/>
        </p:nvSpPr>
        <p:spPr>
          <a:xfrm>
            <a:off x="4071933" y="3357562"/>
            <a:ext cx="2500333" cy="107157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>
                <a:solidFill>
                  <a:srgbClr val="92D050"/>
                </a:solidFill>
              </a:rPr>
              <a:t>Levering goederen</a:t>
            </a:r>
          </a:p>
        </p:txBody>
      </p:sp>
      <p:sp>
        <p:nvSpPr>
          <p:cNvPr id="25" name="Tekstvak 24"/>
          <p:cNvSpPr txBox="1"/>
          <p:nvPr/>
        </p:nvSpPr>
        <p:spPr>
          <a:xfrm rot="5400000">
            <a:off x="-863523" y="3866293"/>
            <a:ext cx="2123658" cy="2538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nl-BE" dirty="0"/>
              <a:t>BEDRIJF</a:t>
            </a:r>
            <a:endParaRPr lang="nl-NL" dirty="0"/>
          </a:p>
        </p:txBody>
      </p:sp>
      <p:sp>
        <p:nvSpPr>
          <p:cNvPr id="28" name="Tekstvak 27"/>
          <p:cNvSpPr txBox="1"/>
          <p:nvPr/>
        </p:nvSpPr>
        <p:spPr>
          <a:xfrm rot="5400000">
            <a:off x="7986033" y="3800551"/>
            <a:ext cx="1569660" cy="2538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nl-BE" dirty="0"/>
              <a:t>KLANT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2938" indent="-533400" eaLnBrk="1" hangingPunct="1">
              <a:buFont typeface="Georgia" pitchFamily="18" charset="0"/>
              <a:buAutoNum type="arabicPeriod"/>
            </a:pPr>
            <a:r>
              <a:rPr lang="en-US" dirty="0" err="1">
                <a:latin typeface="Verdana" pitchFamily="34" charset="0"/>
              </a:rPr>
              <a:t>Klantofferte</a:t>
            </a:r>
            <a:endParaRPr lang="en-US" dirty="0">
              <a:latin typeface="Verdana" pitchFamily="34" charset="0"/>
            </a:endParaRPr>
          </a:p>
          <a:p>
            <a:pPr marL="642938" indent="-533400" eaLnBrk="1" hangingPunct="1">
              <a:buFont typeface="Georgia" pitchFamily="18" charset="0"/>
              <a:buAutoNum type="arabicPeriod"/>
            </a:pPr>
            <a:r>
              <a:rPr lang="en-US" dirty="0" err="1">
                <a:latin typeface="Verdana" pitchFamily="34" charset="0"/>
              </a:rPr>
              <a:t>Klantorder</a:t>
            </a:r>
            <a:endParaRPr lang="en-US" dirty="0">
              <a:latin typeface="Verdana" pitchFamily="34" charset="0"/>
            </a:endParaRPr>
          </a:p>
          <a:p>
            <a:pPr marL="642938" indent="-533400" eaLnBrk="1" hangingPunct="1">
              <a:buFont typeface="Georgia" pitchFamily="18" charset="0"/>
              <a:buAutoNum type="arabicPeriod"/>
            </a:pPr>
            <a:r>
              <a:rPr lang="en-US" dirty="0">
                <a:latin typeface="Verdana" pitchFamily="34" charset="0"/>
              </a:rPr>
              <a:t>Levering van </a:t>
            </a:r>
            <a:r>
              <a:rPr lang="en-US" dirty="0" err="1">
                <a:latin typeface="Verdana" pitchFamily="34" charset="0"/>
              </a:rPr>
              <a:t>goederen</a:t>
            </a:r>
            <a:endParaRPr lang="en-US" dirty="0">
              <a:latin typeface="Verdana" pitchFamily="34" charset="0"/>
            </a:endParaRPr>
          </a:p>
          <a:p>
            <a:pPr marL="642938" indent="-533400" eaLnBrk="1" hangingPunct="1">
              <a:buFont typeface="Georgia" pitchFamily="18" charset="0"/>
              <a:buAutoNum type="arabicPeriod"/>
            </a:pPr>
            <a:r>
              <a:rPr lang="en-US" dirty="0">
                <a:latin typeface="Verdana" pitchFamily="34" charset="0"/>
              </a:rPr>
              <a:t>(</a:t>
            </a:r>
            <a:r>
              <a:rPr lang="en-US" dirty="0" err="1">
                <a:latin typeface="Verdana" pitchFamily="34" charset="0"/>
              </a:rPr>
              <a:t>Retouren</a:t>
            </a:r>
            <a:r>
              <a:rPr lang="en-US" dirty="0">
                <a:latin typeface="Verdana" pitchFamily="34" charset="0"/>
              </a:rPr>
              <a:t>)</a:t>
            </a:r>
          </a:p>
          <a:p>
            <a:pPr marL="642938" indent="-533400" eaLnBrk="1" hangingPunct="1">
              <a:buFont typeface="Georgia" pitchFamily="18" charset="0"/>
              <a:buAutoNum type="arabicPeriod"/>
            </a:pPr>
            <a:r>
              <a:rPr lang="en-US" dirty="0" err="1">
                <a:latin typeface="Verdana" pitchFamily="34" charset="0"/>
              </a:rPr>
              <a:t>Uitgaande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factuur</a:t>
            </a:r>
            <a:endParaRPr lang="en-US" dirty="0">
              <a:latin typeface="Verdana" pitchFamily="34" charset="0"/>
            </a:endParaRPr>
          </a:p>
          <a:p>
            <a:pPr marL="642938" indent="-533400" eaLnBrk="1" hangingPunct="1">
              <a:buFont typeface="Georgia" pitchFamily="18" charset="0"/>
              <a:buAutoNum type="arabicPeriod"/>
            </a:pPr>
            <a:r>
              <a:rPr lang="en-US" dirty="0">
                <a:latin typeface="Verdana" pitchFamily="34" charset="0"/>
              </a:rPr>
              <a:t>(</a:t>
            </a:r>
            <a:r>
              <a:rPr lang="en-US" dirty="0" err="1">
                <a:latin typeface="Verdana" pitchFamily="34" charset="0"/>
              </a:rPr>
              <a:t>Uitgaande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creditnota</a:t>
            </a:r>
            <a:r>
              <a:rPr lang="en-US" dirty="0">
                <a:latin typeface="Verdana" pitchFamily="34" charset="0"/>
              </a:rPr>
              <a:t>)</a:t>
            </a:r>
          </a:p>
          <a:p>
            <a:pPr marL="642938" indent="-533400" eaLnBrk="1" hangingPunct="1">
              <a:buFont typeface="Georgia" pitchFamily="18" charset="0"/>
              <a:buAutoNum type="arabicPeriod"/>
            </a:pPr>
            <a:r>
              <a:rPr lang="en-US" dirty="0">
                <a:latin typeface="Verdana" pitchFamily="34" charset="0"/>
              </a:rPr>
              <a:t>Inning van </a:t>
            </a:r>
            <a:r>
              <a:rPr lang="en-US" dirty="0" err="1">
                <a:latin typeface="Verdana" pitchFamily="34" charset="0"/>
              </a:rPr>
              <a:t>klant</a:t>
            </a:r>
            <a:endParaRPr lang="en-US" dirty="0">
              <a:latin typeface="Verdana" pitchFamily="34" charset="0"/>
            </a:endParaRPr>
          </a:p>
          <a:p>
            <a:pPr marL="642938" indent="-533400" eaLnBrk="1" hangingPunct="1">
              <a:buFont typeface="Georgia" pitchFamily="18" charset="0"/>
              <a:buNone/>
            </a:pPr>
            <a:endParaRPr lang="en-US" dirty="0">
              <a:latin typeface="Verdana" pitchFamily="34" charset="0"/>
            </a:endParaRPr>
          </a:p>
          <a:p>
            <a:pPr marL="642938" indent="-533400" eaLnBrk="1" hangingPunct="1">
              <a:buFont typeface="Georgia" pitchFamily="18" charset="0"/>
              <a:buNone/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Verdana" pitchFamily="34" charset="0"/>
              </a:rPr>
              <a:t>2. </a:t>
            </a:r>
            <a:r>
              <a:rPr lang="en-US" sz="3200" dirty="0" err="1">
                <a:latin typeface="Verdana" pitchFamily="34" charset="0"/>
              </a:rPr>
              <a:t>Documenentenstroom</a:t>
            </a:r>
            <a:r>
              <a:rPr lang="en-US" sz="3200" dirty="0">
                <a:latin typeface="Verdana" pitchFamily="34" charset="0"/>
              </a:rPr>
              <a:t>: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80EF2C-34F5-4648-AFB5-E67CF2DAF22A}" type="slidenum">
              <a:rPr lang="nl-NL"/>
              <a:pPr>
                <a:defRPr/>
              </a:pPr>
              <a:t>8</a:t>
            </a:fld>
            <a:endParaRPr lang="nl-NL"/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769841" y="5373216"/>
            <a:ext cx="1371600" cy="660301"/>
          </a:xfrm>
          <a:prstGeom prst="rightArrow">
            <a:avLst>
              <a:gd name="adj1" fmla="val 50000"/>
              <a:gd name="adj2" fmla="val 64286"/>
            </a:avLst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2286000" y="5019675"/>
            <a:ext cx="6858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 err="1"/>
              <a:t>Gegevens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</a:t>
            </a:r>
            <a:r>
              <a:rPr lang="en-US" sz="2400" dirty="0" err="1"/>
              <a:t>éénmaal</a:t>
            </a:r>
            <a:r>
              <a:rPr lang="en-US" sz="2400" dirty="0"/>
              <a:t> </a:t>
            </a:r>
            <a:r>
              <a:rPr lang="en-US" sz="2400" dirty="0" err="1"/>
              <a:t>ingebracht</a:t>
            </a:r>
            <a:r>
              <a:rPr lang="en-US" sz="2400" dirty="0"/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 err="1"/>
              <a:t>Vervolgens</a:t>
            </a:r>
            <a:r>
              <a:rPr lang="en-US" sz="2400" dirty="0"/>
              <a:t> </a:t>
            </a:r>
            <a:r>
              <a:rPr lang="en-US" sz="2400" dirty="0" err="1"/>
              <a:t>meegenomen</a:t>
            </a:r>
            <a:r>
              <a:rPr lang="en-US" sz="2400" dirty="0"/>
              <a:t> </a:t>
            </a:r>
            <a:r>
              <a:rPr lang="en-US" sz="2400" dirty="0" err="1"/>
              <a:t>naar</a:t>
            </a:r>
            <a:r>
              <a:rPr lang="en-US" sz="2400" dirty="0"/>
              <a:t> </a:t>
            </a:r>
            <a:r>
              <a:rPr lang="en-US" sz="2400" dirty="0" err="1"/>
              <a:t>volgende</a:t>
            </a:r>
            <a:r>
              <a:rPr lang="en-US" sz="2400" dirty="0"/>
              <a:t> </a:t>
            </a:r>
            <a:r>
              <a:rPr lang="en-US" sz="2400" dirty="0" err="1"/>
              <a:t>niveau</a:t>
            </a:r>
            <a:endParaRPr lang="en-US" sz="24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/>
              <a:t>(</a:t>
            </a:r>
            <a:r>
              <a:rPr lang="en-US" sz="2400" dirty="0" err="1"/>
              <a:t>uitz</a:t>
            </a:r>
            <a:r>
              <a:rPr lang="en-US" sz="2400" dirty="0"/>
              <a:t>.) </a:t>
            </a:r>
            <a:r>
              <a:rPr lang="en-US" sz="2400" dirty="0" err="1"/>
              <a:t>bankgegevens</a:t>
            </a:r>
            <a:endParaRPr lang="en-US" sz="2400" dirty="0"/>
          </a:p>
        </p:txBody>
      </p:sp>
      <p:sp>
        <p:nvSpPr>
          <p:cNvPr id="8" name="Rechteraccolade 7"/>
          <p:cNvSpPr/>
          <p:nvPr/>
        </p:nvSpPr>
        <p:spPr>
          <a:xfrm>
            <a:off x="5715008" y="1357298"/>
            <a:ext cx="1143008" cy="2857520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6825931" y="2291513"/>
            <a:ext cx="1753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>
                <a:solidFill>
                  <a:srgbClr val="80B23E"/>
                </a:solidFill>
                <a:latin typeface="Verdana" pitchFamily="34" charset="0"/>
                <a:ea typeface="+mj-ea"/>
                <a:cs typeface="+mj-cs"/>
              </a:rPr>
              <a:t>Module</a:t>
            </a:r>
            <a:r>
              <a:rPr lang="nl-BE" sz="2000" dirty="0">
                <a:solidFill>
                  <a:srgbClr val="002060"/>
                </a:solidFill>
                <a:latin typeface="+mj-lt"/>
              </a:rPr>
              <a:t> </a:t>
            </a:r>
            <a:br>
              <a:rPr lang="nl-BE" sz="2000" dirty="0">
                <a:solidFill>
                  <a:srgbClr val="002060"/>
                </a:solidFill>
                <a:latin typeface="+mj-lt"/>
              </a:rPr>
            </a:br>
            <a:r>
              <a:rPr lang="nl-BE" sz="2000" dirty="0">
                <a:solidFill>
                  <a:srgbClr val="80B23E"/>
                </a:solidFill>
                <a:latin typeface="Verdana" pitchFamily="34" charset="0"/>
                <a:ea typeface="+mj-ea"/>
                <a:cs typeface="+mj-cs"/>
              </a:rPr>
              <a:t>Verkoop</a:t>
            </a:r>
            <a:endParaRPr lang="nl-NL" sz="2000" dirty="0">
              <a:solidFill>
                <a:srgbClr val="80B23E"/>
              </a:solidFill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11" name="Rechteraccolade 10"/>
          <p:cNvSpPr/>
          <p:nvPr/>
        </p:nvSpPr>
        <p:spPr>
          <a:xfrm>
            <a:off x="5715008" y="4214818"/>
            <a:ext cx="1143008" cy="571504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kstvak 11"/>
          <p:cNvSpPr txBox="1"/>
          <p:nvPr/>
        </p:nvSpPr>
        <p:spPr>
          <a:xfrm>
            <a:off x="6858016" y="4071942"/>
            <a:ext cx="1928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>
                <a:solidFill>
                  <a:srgbClr val="80B23E"/>
                </a:solidFill>
                <a:latin typeface="Verdana" pitchFamily="34" charset="0"/>
                <a:ea typeface="+mj-ea"/>
                <a:cs typeface="+mj-cs"/>
              </a:rPr>
              <a:t>Module Betalingen</a:t>
            </a:r>
            <a:endParaRPr lang="nl-NL" sz="2000" dirty="0">
              <a:solidFill>
                <a:srgbClr val="80B23E"/>
              </a:solidFill>
              <a:latin typeface="Verdan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uiExpand="1" build="p" autoUpdateAnimBg="0"/>
      <p:bldP spid="1029" grpId="0" build="p" autoUpdateAnimBg="0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5" y="1457021"/>
            <a:ext cx="612312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Klantofferte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9D2DA4-B31B-4FB4-BB58-F489F741CA42}" type="slidenum">
              <a:rPr lang="nl-NL"/>
              <a:pPr>
                <a:defRPr/>
              </a:pPr>
              <a:t>9</a:t>
            </a:fld>
            <a:endParaRPr lang="nl-NL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5567363" y="1403368"/>
            <a:ext cx="3505200" cy="990600"/>
          </a:xfrm>
          <a:prstGeom prst="leftArrow">
            <a:avLst>
              <a:gd name="adj1" fmla="val 50000"/>
              <a:gd name="adj2" fmla="val 88462"/>
            </a:avLst>
          </a:prstGeom>
          <a:solidFill>
            <a:schemeClr val="bg1"/>
          </a:solidFill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Hoofding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5638800" y="2914668"/>
            <a:ext cx="3505200" cy="990600"/>
          </a:xfrm>
          <a:prstGeom prst="leftArrow">
            <a:avLst>
              <a:gd name="adj1" fmla="val 50000"/>
              <a:gd name="adj2" fmla="val 88462"/>
            </a:avLst>
          </a:prstGeom>
          <a:solidFill>
            <a:schemeClr val="bg1"/>
          </a:solidFill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Detailgedeelte</a:t>
            </a: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5638800" y="4742656"/>
            <a:ext cx="3505200" cy="990600"/>
          </a:xfrm>
          <a:prstGeom prst="leftArrow">
            <a:avLst>
              <a:gd name="adj1" fmla="val 50000"/>
              <a:gd name="adj2" fmla="val 88462"/>
            </a:avLst>
          </a:prstGeom>
          <a:solidFill>
            <a:schemeClr val="bg1"/>
          </a:solidFill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Slotdeel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aBusinessProcessen">
  <a:themeElements>
    <a:clrScheme name="Grijswaarden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aBusinessProcessen" id="{9FAD7790-2A6D-4CE1-B7C3-C353F7E5953F}" vid="{94C13ED5-9EAD-43FE-B9A3-FA0105E3D9F2}"/>
    </a:ext>
  </a:ext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ThemaBusinessProcessen</Template>
  <TotalTime>1936</TotalTime>
  <Words>913</Words>
  <Application>Microsoft Office PowerPoint</Application>
  <PresentationFormat>Diavoorstelling (4:3)</PresentationFormat>
  <Paragraphs>252</Paragraphs>
  <Slides>38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38</vt:i4>
      </vt:variant>
    </vt:vector>
  </HeadingPairs>
  <TitlesOfParts>
    <vt:vector size="44" baseType="lpstr">
      <vt:lpstr>Arial</vt:lpstr>
      <vt:lpstr>Georgia</vt:lpstr>
      <vt:lpstr>Verdana</vt:lpstr>
      <vt:lpstr>Wingdings</vt:lpstr>
      <vt:lpstr>Wingdings 2</vt:lpstr>
      <vt:lpstr>ThemaBusinessProcessen</vt:lpstr>
      <vt:lpstr>Businessprocessen  </vt:lpstr>
      <vt:lpstr>Overzicht</vt:lpstr>
      <vt:lpstr>Ter info</vt:lpstr>
      <vt:lpstr>1. Verkoopproces</vt:lpstr>
      <vt:lpstr>1. Verkoopproces</vt:lpstr>
      <vt:lpstr>1. Verkoopproces</vt:lpstr>
      <vt:lpstr>1. Verkoopproces</vt:lpstr>
      <vt:lpstr>2. Documenentenstroom:</vt:lpstr>
      <vt:lpstr>3. Klantofferte</vt:lpstr>
      <vt:lpstr>3. Klantofferte</vt:lpstr>
      <vt:lpstr>3. Klantofferte</vt:lpstr>
      <vt:lpstr>3. Klantofferte</vt:lpstr>
      <vt:lpstr>3. Klantofferte</vt:lpstr>
      <vt:lpstr>3. Klantofferte</vt:lpstr>
      <vt:lpstr>3. Klantofferte</vt:lpstr>
      <vt:lpstr>3. Klantofferte</vt:lpstr>
      <vt:lpstr>3. Klantofferte</vt:lpstr>
      <vt:lpstr>3. Klantofferte</vt:lpstr>
      <vt:lpstr>Voorraad na offerte</vt:lpstr>
      <vt:lpstr>4. Klantorder</vt:lpstr>
      <vt:lpstr>4. Klantorder</vt:lpstr>
      <vt:lpstr>4. Klantorder</vt:lpstr>
      <vt:lpstr>4. Klantorder</vt:lpstr>
      <vt:lpstr>Voorraad na klantorder</vt:lpstr>
      <vt:lpstr>4. Klantorder</vt:lpstr>
      <vt:lpstr>5. Levering</vt:lpstr>
      <vt:lpstr>5. Levering</vt:lpstr>
      <vt:lpstr>Voorraad na levering</vt:lpstr>
      <vt:lpstr>5. Levering</vt:lpstr>
      <vt:lpstr>5. Levering</vt:lpstr>
      <vt:lpstr>6. Uitgaande factuur</vt:lpstr>
      <vt:lpstr>6. Uitgaande factuur</vt:lpstr>
      <vt:lpstr>7. Inkomende betaling</vt:lpstr>
      <vt:lpstr>7. Inkomende betalingen</vt:lpstr>
      <vt:lpstr>8.  Retouren en Creditnota</vt:lpstr>
      <vt:lpstr>9. BI-rapporteringen verkoop</vt:lpstr>
      <vt:lpstr>9. BI-rapporteringen verkoop</vt:lpstr>
      <vt:lpstr>Aan de slag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petejoha</dc:creator>
  <cp:lastModifiedBy>Tinne Van Echelpoel</cp:lastModifiedBy>
  <cp:revision>398</cp:revision>
  <dcterms:created xsi:type="dcterms:W3CDTF">2007-05-07T10:27:21Z</dcterms:created>
  <dcterms:modified xsi:type="dcterms:W3CDTF">2017-04-14T07:59:16Z</dcterms:modified>
</cp:coreProperties>
</file>