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3"/>
  </p:notesMasterIdLst>
  <p:sldIdLst>
    <p:sldId id="258" r:id="rId2"/>
    <p:sldId id="312" r:id="rId3"/>
    <p:sldId id="284" r:id="rId4"/>
    <p:sldId id="277" r:id="rId5"/>
    <p:sldId id="317" r:id="rId6"/>
    <p:sldId id="278" r:id="rId7"/>
    <p:sldId id="327" r:id="rId8"/>
    <p:sldId id="307" r:id="rId9"/>
    <p:sldId id="328" r:id="rId10"/>
    <p:sldId id="329" r:id="rId11"/>
    <p:sldId id="279" r:id="rId12"/>
    <p:sldId id="316" r:id="rId13"/>
    <p:sldId id="319" r:id="rId14"/>
    <p:sldId id="315" r:id="rId15"/>
    <p:sldId id="308" r:id="rId16"/>
    <p:sldId id="318" r:id="rId17"/>
    <p:sldId id="320" r:id="rId18"/>
    <p:sldId id="281" r:id="rId19"/>
    <p:sldId id="282" r:id="rId20"/>
    <p:sldId id="283" r:id="rId21"/>
    <p:sldId id="321" r:id="rId22"/>
    <p:sldId id="322" r:id="rId23"/>
    <p:sldId id="330" r:id="rId24"/>
    <p:sldId id="262" r:id="rId25"/>
    <p:sldId id="285" r:id="rId26"/>
    <p:sldId id="286" r:id="rId27"/>
    <p:sldId id="323" r:id="rId28"/>
    <p:sldId id="331" r:id="rId29"/>
    <p:sldId id="289" r:id="rId30"/>
    <p:sldId id="290" r:id="rId31"/>
    <p:sldId id="288" r:id="rId32"/>
    <p:sldId id="291" r:id="rId33"/>
    <p:sldId id="292" r:id="rId34"/>
    <p:sldId id="293" r:id="rId35"/>
    <p:sldId id="294" r:id="rId36"/>
    <p:sldId id="324" r:id="rId37"/>
    <p:sldId id="295" r:id="rId38"/>
    <p:sldId id="296" r:id="rId39"/>
    <p:sldId id="325" r:id="rId40"/>
    <p:sldId id="326" r:id="rId41"/>
    <p:sldId id="313" r:id="rId42"/>
  </p:sldIdLst>
  <p:sldSz cx="9144000" cy="6858000" type="screen4x3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 autoAdjust="0"/>
    <p:restoredTop sz="94161" autoAdjust="0"/>
  </p:normalViewPr>
  <p:slideViewPr>
    <p:cSldViewPr>
      <p:cViewPr varScale="1">
        <p:scale>
          <a:sx n="82" d="100"/>
          <a:sy n="82" d="100"/>
        </p:scale>
        <p:origin x="16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5107DEA-79DB-4BE0-8B96-4B3074790AEF}" type="datetimeFigureOut">
              <a:rPr lang="nl-NL"/>
              <a:pPr>
                <a:defRPr/>
              </a:pPr>
              <a:t>20-4-2017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0"/>
            <a:r>
              <a:rPr lang="nl-NL" noProof="0"/>
              <a:t>Tweede niveau</a:t>
            </a:r>
          </a:p>
          <a:p>
            <a:pPr lvl="0"/>
            <a:r>
              <a:rPr lang="nl-NL" noProof="0"/>
              <a:t>Derde niveau</a:t>
            </a:r>
          </a:p>
          <a:p>
            <a:pPr lvl="0"/>
            <a:r>
              <a:rPr lang="nl-NL" noProof="0"/>
              <a:t>Vierde niveau</a:t>
            </a:r>
          </a:p>
          <a:p>
            <a:pPr lv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424C1C0-3C77-4BDE-8D49-D0A6E5AA2C9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8909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nl-NL" sz="18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0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24C1C0-3C77-4BDE-8D49-D0A6E5AA2C99}" type="slidenum">
              <a:rPr lang="nl-NL" altLang="nl-NL" smtClean="0"/>
              <a:pPr>
                <a:defRPr/>
              </a:pPr>
              <a:t>3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3107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/>
          </a:p>
        </p:txBody>
      </p:sp>
      <p:sp>
        <p:nvSpPr>
          <p:cNvPr id="41988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13BB52-FB67-47E4-A834-EA5838BBDEA0}" type="slidenum">
              <a:rPr lang="nl-NL" altLang="nl-NL" smtClean="0"/>
              <a:pPr>
                <a:spcBef>
                  <a:spcPct val="0"/>
                </a:spcBef>
              </a:pPr>
              <a:t>37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3389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BE" altLang="nl-NL"/>
          </a:p>
        </p:txBody>
      </p:sp>
      <p:sp>
        <p:nvSpPr>
          <p:cNvPr id="4403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0F8813-2283-451F-BC62-A7DAA09F724E}" type="slidenum">
              <a:rPr lang="nl-NL" altLang="nl-NL" smtClean="0"/>
              <a:pPr>
                <a:spcBef>
                  <a:spcPct val="0"/>
                </a:spcBef>
              </a:pPr>
              <a:t>38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3181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16557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555776" y="1772817"/>
            <a:ext cx="6359624" cy="1584746"/>
          </a:xfrm>
          <a:solidFill>
            <a:schemeClr val="bg1"/>
          </a:solidFill>
        </p:spPr>
        <p:txBody>
          <a:bodyPr anchor="b"/>
          <a:lstStyle>
            <a:lvl1pPr>
              <a:defRPr sz="4000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755576" y="3714752"/>
            <a:ext cx="8159824" cy="1752600"/>
          </a:xfrm>
        </p:spPr>
        <p:txBody>
          <a:bodyPr/>
          <a:lstStyle>
            <a:lvl1pPr marL="64008" indent="0" algn="l">
              <a:buNone/>
              <a:defRPr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5" name="Tijdelijke aanduiding voor dianummer 28"/>
          <p:cNvSpPr>
            <a:spLocks noGrp="1"/>
          </p:cNvSpPr>
          <p:nvPr>
            <p:ph type="sldNum" sz="quarter" idx="10"/>
          </p:nvPr>
        </p:nvSpPr>
        <p:spPr>
          <a:xfrm>
            <a:off x="8320088" y="1588"/>
            <a:ext cx="747712" cy="3651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B4A5E"/>
                </a:solidFill>
              </a:defRPr>
            </a:lvl1pPr>
          </a:lstStyle>
          <a:p>
            <a:pPr>
              <a:defRPr/>
            </a:pPr>
            <a:fld id="{5A287DBE-B818-4F1B-AD75-F47BFC506C80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6185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00660"/>
          </a:xfrm>
        </p:spPr>
        <p:txBody>
          <a:bodyPr/>
          <a:lstStyle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7EC234"/>
                </a:solidFill>
              </a:defRPr>
            </a:lvl4pPr>
            <a:lvl5pPr>
              <a:defRPr>
                <a:solidFill>
                  <a:srgbClr val="EB8735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358188" y="6429375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12EE5DD-4954-4194-B96C-F12E595CC2B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9019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0"/>
          </p:nvPr>
        </p:nvSpPr>
        <p:spPr>
          <a:xfrm>
            <a:off x="8358188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8324A85-2C30-4ED1-9122-176369B6833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8807786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14290"/>
            <a:ext cx="7407518" cy="1069848"/>
          </a:xfrm>
        </p:spPr>
        <p:txBody>
          <a:bodyPr/>
          <a:lstStyle>
            <a:lvl1pPr>
              <a:defRPr sz="4000" b="0" i="0" cap="none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57158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57158" y="1963722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1963722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ianummer 26"/>
          <p:cNvSpPr>
            <a:spLocks noGrp="1"/>
          </p:cNvSpPr>
          <p:nvPr>
            <p:ph type="sldNum" sz="quarter" idx="10"/>
          </p:nvPr>
        </p:nvSpPr>
        <p:spPr>
          <a:xfrm>
            <a:off x="8382000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C45C998-66BA-4C47-8C2F-895F2B76F394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0327007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827213" y="6443663"/>
            <a:ext cx="2133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92725" y="6443663"/>
            <a:ext cx="2895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61363" y="6443663"/>
            <a:ext cx="649287" cy="277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40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Afgeronde rechthoe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4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1243013" y="214313"/>
            <a:ext cx="7400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en-US" altLang="nl-BE"/>
          </a:p>
        </p:txBody>
      </p:sp>
      <p:sp>
        <p:nvSpPr>
          <p:cNvPr id="1035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428625" y="1428750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37" name="Tekstvak 24"/>
          <p:cNvSpPr txBox="1">
            <a:spLocks noChangeArrowheads="1"/>
          </p:cNvSpPr>
          <p:nvPr/>
        </p:nvSpPr>
        <p:spPr bwMode="auto">
          <a:xfrm>
            <a:off x="323850" y="6437313"/>
            <a:ext cx="5000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BE" sz="1200" dirty="0">
                <a:solidFill>
                  <a:schemeClr val="tx2"/>
                </a:solidFill>
                <a:latin typeface="Verdana" pitchFamily="34" charset="0"/>
              </a:rPr>
              <a:t>2ITF </a:t>
            </a:r>
            <a:r>
              <a:rPr lang="fr-BE" sz="1200" dirty="0" err="1">
                <a:solidFill>
                  <a:schemeClr val="tx2"/>
                </a:solidFill>
                <a:latin typeface="Verdana" pitchFamily="34" charset="0"/>
              </a:rPr>
              <a:t>Businessprocessen</a:t>
            </a:r>
            <a:endParaRPr lang="nl-NL" sz="12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2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23863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80B23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2B4A5E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rgbClr val="80B23E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EB873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00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555875" y="1773238"/>
            <a:ext cx="6359525" cy="15843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 err="1"/>
              <a:t>Businessprocessen</a:t>
            </a:r>
            <a:endParaRPr lang="en-US" sz="2200" b="1" dirty="0">
              <a:latin typeface="Tahoma" charset="0"/>
            </a:endParaRPr>
          </a:p>
        </p:txBody>
      </p:sp>
      <p:sp>
        <p:nvSpPr>
          <p:cNvPr id="6147" name="Ondertitel 3"/>
          <p:cNvSpPr>
            <a:spLocks noGrp="1"/>
          </p:cNvSpPr>
          <p:nvPr>
            <p:ph type="subTitle" idx="1"/>
          </p:nvPr>
        </p:nvSpPr>
        <p:spPr>
          <a:xfrm>
            <a:off x="755650" y="3714750"/>
            <a:ext cx="8159750" cy="1752600"/>
          </a:xfrm>
        </p:spPr>
        <p:txBody>
          <a:bodyPr/>
          <a:lstStyle/>
          <a:p>
            <a:pPr marL="63500" eaLnBrk="1" hangingPunct="1">
              <a:defRPr/>
            </a:pPr>
            <a:r>
              <a:rPr lang="nl-BE" altLang="nl-NL" dirty="0"/>
              <a:t>Opdracht 5 Productie</a:t>
            </a:r>
            <a:br>
              <a:rPr lang="nl-BE" altLang="nl-NL" dirty="0"/>
            </a:br>
            <a:r>
              <a:rPr lang="nl-BE" altLang="nl-NL" dirty="0"/>
              <a:t>Deel 2: Productieorders en MRP</a:t>
            </a:r>
          </a:p>
        </p:txBody>
      </p:sp>
      <p:sp>
        <p:nvSpPr>
          <p:cNvPr id="8196" name="Tijdelijke aanduiding voor dianummer 28"/>
          <p:cNvSpPr>
            <a:spLocks noGrp="1"/>
          </p:cNvSpPr>
          <p:nvPr>
            <p:ph type="sldNum" sz="quarter" idx="10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1AEE3B-78C6-484C-89FC-E38236DCB6ED}" type="slidenum">
              <a:rPr lang="nl-NL" altLang="nl-NL" smtClean="0">
                <a:solidFill>
                  <a:srgbClr val="2B4A5E"/>
                </a:solidFill>
              </a:rPr>
              <a:pPr/>
              <a:t>1</a:t>
            </a:fld>
            <a:endParaRPr lang="nl-NL" altLang="nl-NL">
              <a:solidFill>
                <a:srgbClr val="2B4A5E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Artikel P10001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Controleer voorraad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EE5DD-4954-4194-B96C-F12E595CC2B1}" type="slidenum">
              <a:rPr lang="nl-NL" altLang="nl-NL" smtClean="0"/>
              <a:pPr>
                <a:defRPr/>
              </a:pPr>
              <a:t>10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4018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9" y="1281113"/>
            <a:ext cx="8811344" cy="4824211"/>
          </a:xfrm>
          <a:prstGeom prst="rect">
            <a:avLst/>
          </a:prstGeom>
        </p:spPr>
      </p:pic>
      <p:sp>
        <p:nvSpPr>
          <p:cNvPr id="16387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Productieorder: handmatig</a:t>
            </a:r>
          </a:p>
        </p:txBody>
      </p:sp>
      <p:sp>
        <p:nvSpPr>
          <p:cNvPr id="1638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54F814-9272-4A4B-8EE5-6BDCCD59843E}" type="slidenum">
              <a:rPr lang="nl-NL" altLang="nl-NL" smtClean="0"/>
              <a:pPr/>
              <a:t>11</a:t>
            </a:fld>
            <a:endParaRPr lang="nl-NL" altLang="nl-NL"/>
          </a:p>
        </p:txBody>
      </p:sp>
      <p:sp>
        <p:nvSpPr>
          <p:cNvPr id="6" name="Rechthoek 5"/>
          <p:cNvSpPr/>
          <p:nvPr/>
        </p:nvSpPr>
        <p:spPr>
          <a:xfrm>
            <a:off x="5494338" y="2420938"/>
            <a:ext cx="3221037" cy="2159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dirty="0"/>
          </a:p>
        </p:txBody>
      </p:sp>
      <p:sp>
        <p:nvSpPr>
          <p:cNvPr id="16390" name="Tekstvak 6"/>
          <p:cNvSpPr txBox="1">
            <a:spLocks noChangeArrowheads="1"/>
          </p:cNvSpPr>
          <p:nvPr/>
        </p:nvSpPr>
        <p:spPr bwMode="auto">
          <a:xfrm>
            <a:off x="3286125" y="6181725"/>
            <a:ext cx="449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BE" altLang="nl-NL" sz="2400">
                <a:solidFill>
                  <a:srgbClr val="002060"/>
                </a:solidFill>
              </a:rPr>
              <a:t>Alternatief : afkomstig van MRP</a:t>
            </a:r>
          </a:p>
        </p:txBody>
      </p:sp>
      <p:cxnSp>
        <p:nvCxnSpPr>
          <p:cNvPr id="9" name="Rechte verbindingslijn met pijl 8"/>
          <p:cNvCxnSpPr>
            <a:stCxn id="6" idx="1"/>
          </p:cNvCxnSpPr>
          <p:nvPr/>
        </p:nvCxnSpPr>
        <p:spPr>
          <a:xfrm flipH="1">
            <a:off x="4427538" y="2528888"/>
            <a:ext cx="1066800" cy="3779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411163" y="3789362"/>
            <a:ext cx="3873500" cy="215991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dirty="0"/>
          </a:p>
        </p:txBody>
      </p:sp>
      <p:sp>
        <p:nvSpPr>
          <p:cNvPr id="12" name="Rechthoek 11"/>
          <p:cNvSpPr/>
          <p:nvPr/>
        </p:nvSpPr>
        <p:spPr>
          <a:xfrm>
            <a:off x="5494338" y="2636838"/>
            <a:ext cx="3221037" cy="431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dirty="0">
              <a:solidFill>
                <a:srgbClr val="92D050"/>
              </a:solidFill>
            </a:endParaRPr>
          </a:p>
        </p:txBody>
      </p:sp>
      <p:cxnSp>
        <p:nvCxnSpPr>
          <p:cNvPr id="7" name="Rechte verbindingslijn met pijl 6"/>
          <p:cNvCxnSpPr>
            <a:stCxn id="12" idx="1"/>
          </p:cNvCxnSpPr>
          <p:nvPr/>
        </p:nvCxnSpPr>
        <p:spPr>
          <a:xfrm flipH="1">
            <a:off x="4622800" y="2852738"/>
            <a:ext cx="871538" cy="2159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5" name="Tekstvak 13"/>
          <p:cNvSpPr txBox="1">
            <a:spLocks noChangeArrowheads="1"/>
          </p:cNvSpPr>
          <p:nvPr/>
        </p:nvSpPr>
        <p:spPr bwMode="auto">
          <a:xfrm>
            <a:off x="2847975" y="3068638"/>
            <a:ext cx="214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BE" altLang="nl-NL">
                <a:solidFill>
                  <a:srgbClr val="00B050"/>
                </a:solidFill>
              </a:rPr>
              <a:t>Link met klantorder</a:t>
            </a:r>
          </a:p>
        </p:txBody>
      </p:sp>
      <p:sp>
        <p:nvSpPr>
          <p:cNvPr id="16396" name="Tekstvak 14"/>
          <p:cNvSpPr txBox="1">
            <a:spLocks noChangeArrowheads="1"/>
          </p:cNvSpPr>
          <p:nvPr/>
        </p:nvSpPr>
        <p:spPr bwMode="auto">
          <a:xfrm>
            <a:off x="2771800" y="4586981"/>
            <a:ext cx="792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BE" altLang="nl-NL" dirty="0">
                <a:solidFill>
                  <a:srgbClr val="00B0F0"/>
                </a:solidFill>
              </a:rPr>
              <a:t>BOM</a:t>
            </a:r>
          </a:p>
        </p:txBody>
      </p:sp>
      <p:sp>
        <p:nvSpPr>
          <p:cNvPr id="16" name="Rechthoek 15"/>
          <p:cNvSpPr/>
          <p:nvPr/>
        </p:nvSpPr>
        <p:spPr>
          <a:xfrm>
            <a:off x="225425" y="1772940"/>
            <a:ext cx="3168650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nl-BE" dirty="0"/>
              <a:t>Hoe worden onderdelen opgehaald</a:t>
            </a:r>
            <a:br>
              <a:rPr lang="nl-BE" dirty="0"/>
            </a:br>
            <a:r>
              <a:rPr lang="nl-BE" dirty="0"/>
              <a:t>uit magazijn?  2 methoden</a:t>
            </a:r>
          </a:p>
          <a:p>
            <a:pPr eaLnBrk="1" hangingPunct="1">
              <a:defRPr/>
            </a:pPr>
            <a:r>
              <a:rPr lang="nl-BE" dirty="0"/>
              <a:t>Handmatig:</a:t>
            </a:r>
          </a:p>
          <a:p>
            <a:pPr lvl="1" eaLnBrk="1" hangingPunct="1">
              <a:defRPr/>
            </a:pPr>
            <a:r>
              <a:rPr lang="de-DE" sz="2000" dirty="0">
                <a:solidFill>
                  <a:schemeClr val="tx1"/>
                </a:solidFill>
              </a:rPr>
              <a:t>je </a:t>
            </a:r>
            <a:r>
              <a:rPr lang="de-DE" sz="2000" dirty="0" err="1">
                <a:solidFill>
                  <a:schemeClr val="tx1"/>
                </a:solidFill>
              </a:rPr>
              <a:t>geeft</a:t>
            </a:r>
            <a:r>
              <a:rPr lang="de-DE" sz="2000" dirty="0">
                <a:solidFill>
                  <a:schemeClr val="tx1"/>
                </a:solidFill>
              </a:rPr>
              <a:t> de </a:t>
            </a:r>
            <a:r>
              <a:rPr lang="de-DE" sz="2000" dirty="0" err="1">
                <a:solidFill>
                  <a:schemeClr val="tx1"/>
                </a:solidFill>
              </a:rPr>
              <a:t>afzonderlijke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componentartikelen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vrij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aan</a:t>
            </a:r>
            <a:r>
              <a:rPr lang="de-DE" sz="2000" dirty="0">
                <a:solidFill>
                  <a:schemeClr val="tx1"/>
                </a:solidFill>
              </a:rPr>
              <a:t> de </a:t>
            </a:r>
            <a:r>
              <a:rPr lang="de-DE" sz="2000" dirty="0" err="1">
                <a:solidFill>
                  <a:schemeClr val="tx1"/>
                </a:solidFill>
              </a:rPr>
              <a:t>productieorder</a:t>
            </a:r>
            <a:r>
              <a:rPr lang="de-DE" sz="2000" dirty="0">
                <a:solidFill>
                  <a:schemeClr val="tx1"/>
                </a:solidFill>
              </a:rPr>
              <a:t>. </a:t>
            </a:r>
            <a:r>
              <a:rPr lang="de-DE" sz="2000" dirty="0" err="1">
                <a:solidFill>
                  <a:schemeClr val="tx1"/>
                </a:solidFill>
              </a:rPr>
              <a:t>Hierdoor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kan</a:t>
            </a:r>
            <a:r>
              <a:rPr lang="de-DE" sz="2000" dirty="0">
                <a:solidFill>
                  <a:schemeClr val="tx1"/>
                </a:solidFill>
              </a:rPr>
              <a:t> je </a:t>
            </a:r>
            <a:r>
              <a:rPr lang="de-DE" sz="2000" dirty="0" err="1">
                <a:solidFill>
                  <a:schemeClr val="tx1"/>
                </a:solidFill>
              </a:rPr>
              <a:t>componenten</a:t>
            </a:r>
            <a:r>
              <a:rPr lang="de-DE" sz="2000" dirty="0">
                <a:solidFill>
                  <a:schemeClr val="tx1"/>
                </a:solidFill>
              </a:rPr>
              <a:t> die </a:t>
            </a:r>
            <a:r>
              <a:rPr lang="de-DE" sz="2000" dirty="0" err="1">
                <a:solidFill>
                  <a:schemeClr val="tx1"/>
                </a:solidFill>
              </a:rPr>
              <a:t>zijn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vrijgegeven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aan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een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productieorder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boeken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op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het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exacte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moment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dat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deze</a:t>
            </a:r>
            <a:r>
              <a:rPr lang="de-DE" sz="2000" dirty="0">
                <a:solidFill>
                  <a:schemeClr val="tx1"/>
                </a:solidFill>
              </a:rPr>
              <a:t> vereist </a:t>
            </a:r>
            <a:r>
              <a:rPr lang="de-DE" sz="2000" dirty="0" err="1">
                <a:solidFill>
                  <a:schemeClr val="tx1"/>
                </a:solidFill>
              </a:rPr>
              <a:t>zijn</a:t>
            </a:r>
            <a:r>
              <a:rPr lang="de-DE" sz="2000" dirty="0">
                <a:solidFill>
                  <a:schemeClr val="tx1"/>
                </a:solidFill>
              </a:rPr>
              <a:t> in </a:t>
            </a:r>
            <a:r>
              <a:rPr lang="de-DE" sz="2000" dirty="0" err="1">
                <a:solidFill>
                  <a:schemeClr val="tx1"/>
                </a:solidFill>
              </a:rPr>
              <a:t>het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productieproces</a:t>
            </a:r>
            <a:endParaRPr lang="nl-BE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nl-BE" dirty="0"/>
              <a:t>Backflushing:</a:t>
            </a:r>
          </a:p>
          <a:p>
            <a:pPr lvl="1" eaLnBrk="1" hangingPunct="1">
              <a:defRPr/>
            </a:pPr>
            <a:r>
              <a:rPr lang="de-DE" sz="2000" dirty="0" err="1">
                <a:solidFill>
                  <a:schemeClr val="tx1"/>
                </a:solidFill>
              </a:rPr>
              <a:t>artikeltransacties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voor</a:t>
            </a:r>
            <a:r>
              <a:rPr lang="de-DE" sz="2000" dirty="0">
                <a:solidFill>
                  <a:schemeClr val="tx1"/>
                </a:solidFill>
              </a:rPr>
              <a:t> de </a:t>
            </a:r>
            <a:r>
              <a:rPr lang="de-DE" sz="2000" dirty="0" err="1">
                <a:solidFill>
                  <a:schemeClr val="tx1"/>
                </a:solidFill>
              </a:rPr>
              <a:t>benodigde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componentartikelen</a:t>
            </a:r>
            <a:r>
              <a:rPr lang="de-DE" sz="2000" dirty="0">
                <a:solidFill>
                  <a:schemeClr val="tx1"/>
                </a:solidFill>
              </a:rPr>
              <a:t> worden automatisch </a:t>
            </a:r>
            <a:r>
              <a:rPr lang="de-DE" sz="2000" dirty="0" err="1">
                <a:solidFill>
                  <a:schemeClr val="tx1"/>
                </a:solidFill>
              </a:rPr>
              <a:t>vrijgegeven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op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het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moment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dat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het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product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voltooid</a:t>
            </a:r>
            <a:endParaRPr lang="nl-BE" sz="20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endParaRPr lang="nl-BE" dirty="0"/>
          </a:p>
        </p:txBody>
      </p:sp>
      <p:sp>
        <p:nvSpPr>
          <p:cNvPr id="1741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sz="3600"/>
              <a:t>Productieorder: afgiftemethode</a:t>
            </a:r>
          </a:p>
        </p:txBody>
      </p:sp>
      <p:sp>
        <p:nvSpPr>
          <p:cNvPr id="1741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9F22C95-CDC9-4616-BB28-A372BC70ED39}" type="slidenum">
              <a:rPr lang="nl-NL" altLang="nl-NL" smtClean="0"/>
              <a:pPr/>
              <a:t>12</a:t>
            </a:fld>
            <a:endParaRPr lang="nl-NL" altLang="nl-NL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125538"/>
            <a:ext cx="1655763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Wijzig afgiftemethode van artikel C00001 naar handmatig</a:t>
            </a: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br>
              <a:rPr lang="nl-BE" altLang="nl-NL"/>
            </a:br>
            <a:r>
              <a:rPr lang="nl-BE" altLang="nl-NL" sz="1600"/>
              <a:t>   </a:t>
            </a:r>
            <a:br>
              <a:rPr lang="nl-BE" altLang="nl-NL" sz="3600"/>
            </a:br>
            <a:r>
              <a:rPr lang="nl-BE" altLang="nl-NL" sz="2400"/>
              <a:t>Bekijk de voorraad in artikelstamgegevens</a:t>
            </a:r>
          </a:p>
        </p:txBody>
      </p:sp>
      <p:sp>
        <p:nvSpPr>
          <p:cNvPr id="1843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 </a:t>
            </a:r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7F40360-6FD5-41F9-9E67-B5C4B0220A0D}" type="slidenum">
              <a:rPr lang="nl-NL" altLang="nl-NL" smtClean="0"/>
              <a:pPr/>
              <a:t>13</a:t>
            </a:fld>
            <a:endParaRPr lang="nl-NL" altLang="nl-NL"/>
          </a:p>
        </p:txBody>
      </p:sp>
      <p:cxnSp>
        <p:nvCxnSpPr>
          <p:cNvPr id="10" name="Gebogen verbindingslijn 9"/>
          <p:cNvCxnSpPr/>
          <p:nvPr/>
        </p:nvCxnSpPr>
        <p:spPr>
          <a:xfrm rot="5400000">
            <a:off x="-253206" y="4018756"/>
            <a:ext cx="1590675" cy="4763"/>
          </a:xfrm>
          <a:prstGeom prst="bentConnector4">
            <a:avLst>
              <a:gd name="adj1" fmla="val -1245"/>
              <a:gd name="adj2" fmla="val 4924821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bogen verbindingslijn 19"/>
          <p:cNvCxnSpPr/>
          <p:nvPr/>
        </p:nvCxnSpPr>
        <p:spPr>
          <a:xfrm rot="16200000" flipH="1">
            <a:off x="8194675" y="3419476"/>
            <a:ext cx="458787" cy="360362"/>
          </a:xfrm>
          <a:prstGeom prst="bentConnector3">
            <a:avLst>
              <a:gd name="adj1" fmla="val -5248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3517900"/>
            <a:ext cx="3299073" cy="247704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01" y="3544371"/>
            <a:ext cx="3117468" cy="2424101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b="17422"/>
          <a:stretch/>
        </p:blipFill>
        <p:spPr>
          <a:xfrm>
            <a:off x="714315" y="2349255"/>
            <a:ext cx="7507785" cy="10210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 dirty="0"/>
              <a:t>ERP creëert productieorders maar bepaalt niet wanneer de orders effectief worden uitgevoerd (MES).</a:t>
            </a:r>
          </a:p>
          <a:p>
            <a:pPr eaLnBrk="1" hangingPunct="1"/>
            <a:endParaRPr lang="nl-BE" altLang="nl-NL" dirty="0"/>
          </a:p>
          <a:p>
            <a:pPr eaLnBrk="1" hangingPunct="1"/>
            <a:r>
              <a:rPr lang="nl-BE" altLang="nl-NL" dirty="0"/>
              <a:t>ERP wacht op signaal van MES dat aangeeft dat status order moet wijzigen van “Gepland” naar “Vrijgegeven”</a:t>
            </a:r>
          </a:p>
          <a:p>
            <a:pPr lvl="1" eaLnBrk="1" hangingPunct="1"/>
            <a:r>
              <a:rPr lang="nl-BE" altLang="nl-NL" dirty="0">
                <a:solidFill>
                  <a:schemeClr val="tx1"/>
                </a:solidFill>
              </a:rPr>
              <a:t>TO DO: </a:t>
            </a:r>
            <a:r>
              <a:rPr lang="fr-BE" altLang="nl-NL" dirty="0" err="1">
                <a:solidFill>
                  <a:schemeClr val="tx1"/>
                </a:solidFill>
              </a:rPr>
              <a:t>Wijzig</a:t>
            </a:r>
            <a:r>
              <a:rPr lang="fr-BE" altLang="nl-NL" dirty="0">
                <a:solidFill>
                  <a:schemeClr val="tx1"/>
                </a:solidFill>
              </a:rPr>
              <a:t> de </a:t>
            </a:r>
            <a:r>
              <a:rPr lang="fr-BE" altLang="nl-NL" dirty="0" err="1">
                <a:solidFill>
                  <a:schemeClr val="tx1"/>
                </a:solidFill>
              </a:rPr>
              <a:t>status</a:t>
            </a:r>
            <a:r>
              <a:rPr lang="fr-BE" altLang="nl-NL" dirty="0">
                <a:solidFill>
                  <a:schemeClr val="tx1"/>
                </a:solidFill>
              </a:rPr>
              <a:t> </a:t>
            </a:r>
            <a:br>
              <a:rPr lang="fr-BE" altLang="nl-NL" dirty="0">
                <a:solidFill>
                  <a:schemeClr val="tx1"/>
                </a:solidFill>
              </a:rPr>
            </a:br>
            <a:r>
              <a:rPr lang="fr-BE" altLang="nl-NL" dirty="0" err="1">
                <a:solidFill>
                  <a:schemeClr val="tx1"/>
                </a:solidFill>
              </a:rPr>
              <a:t>productieorder</a:t>
            </a:r>
            <a:r>
              <a:rPr lang="fr-BE" altLang="nl-NL" dirty="0">
                <a:solidFill>
                  <a:schemeClr val="tx1"/>
                </a:solidFill>
              </a:rPr>
              <a:t> van </a:t>
            </a:r>
            <a:br>
              <a:rPr lang="fr-BE" altLang="nl-NL" dirty="0">
                <a:solidFill>
                  <a:schemeClr val="tx1"/>
                </a:solidFill>
              </a:rPr>
            </a:br>
            <a:r>
              <a:rPr lang="fr-BE" altLang="nl-NL" dirty="0">
                <a:solidFill>
                  <a:schemeClr val="tx1"/>
                </a:solidFill>
              </a:rPr>
              <a:t>« </a:t>
            </a:r>
            <a:r>
              <a:rPr lang="fr-BE" altLang="nl-NL" dirty="0" err="1">
                <a:solidFill>
                  <a:schemeClr val="tx1"/>
                </a:solidFill>
              </a:rPr>
              <a:t>Gepland</a:t>
            </a:r>
            <a:r>
              <a:rPr lang="fr-BE" altLang="nl-NL" dirty="0">
                <a:solidFill>
                  <a:schemeClr val="tx1"/>
                </a:solidFill>
              </a:rPr>
              <a:t> » </a:t>
            </a:r>
            <a:r>
              <a:rPr lang="fr-BE" altLang="nl-NL" dirty="0" err="1">
                <a:solidFill>
                  <a:schemeClr val="tx1"/>
                </a:solidFill>
              </a:rPr>
              <a:t>naar</a:t>
            </a:r>
            <a:r>
              <a:rPr lang="fr-BE" altLang="nl-NL" dirty="0">
                <a:solidFill>
                  <a:schemeClr val="tx1"/>
                </a:solidFill>
              </a:rPr>
              <a:t> </a:t>
            </a:r>
            <a:br>
              <a:rPr lang="fr-BE" altLang="nl-NL" dirty="0">
                <a:solidFill>
                  <a:schemeClr val="tx1"/>
                </a:solidFill>
              </a:rPr>
            </a:br>
            <a:r>
              <a:rPr lang="fr-BE" altLang="nl-NL" dirty="0">
                <a:solidFill>
                  <a:schemeClr val="tx1"/>
                </a:solidFill>
              </a:rPr>
              <a:t>« </a:t>
            </a:r>
            <a:r>
              <a:rPr lang="fr-BE" altLang="nl-NL" dirty="0" err="1">
                <a:solidFill>
                  <a:schemeClr val="tx1"/>
                </a:solidFill>
              </a:rPr>
              <a:t>Vrijgegeven</a:t>
            </a:r>
            <a:r>
              <a:rPr lang="fr-BE" altLang="nl-NL" dirty="0">
                <a:solidFill>
                  <a:schemeClr val="tx1"/>
                </a:solidFill>
              </a:rPr>
              <a:t> »</a:t>
            </a:r>
          </a:p>
          <a:p>
            <a:pPr lvl="1" eaLnBrk="1" hangingPunct="1"/>
            <a:endParaRPr lang="nl-BE" altLang="nl-NL" dirty="0"/>
          </a:p>
        </p:txBody>
      </p:sp>
      <p:sp>
        <p:nvSpPr>
          <p:cNvPr id="1945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sz="3200"/>
              <a:t>Stappen productieorder uitvoeren</a:t>
            </a:r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5EEAA6-AAA6-4B1B-A5E3-9068158052A1}" type="slidenum">
              <a:rPr lang="nl-NL" altLang="nl-NL" smtClean="0"/>
              <a:pPr/>
              <a:t>14</a:t>
            </a:fld>
            <a:endParaRPr lang="nl-NL" altLang="nl-NL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941888"/>
            <a:ext cx="31146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fr-BE" altLang="nl-NL"/>
              <a:t>Bij onderdelen met afgiftemethode ‘handmatig’ haal je vervolgens de benodigde materialen op vanuit de magazijnen via scherm « Afgifte voor productie »</a:t>
            </a:r>
            <a:br>
              <a:rPr lang="fr-BE" altLang="nl-NL"/>
            </a:br>
            <a:endParaRPr lang="fr-BE" altLang="nl-NL"/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fr-BE" altLang="nl-NL"/>
              <a:t>…. Productieproces wordt doorlopen …..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fr-BE" altLang="nl-NL"/>
          </a:p>
          <a:p>
            <a:pPr eaLnBrk="1" hangingPunct="1">
              <a:buFont typeface="Georgia" panose="02040502050405020303" pitchFamily="18" charset="0"/>
              <a:buNone/>
            </a:pPr>
            <a:br>
              <a:rPr lang="fr-BE" altLang="nl-NL"/>
            </a:br>
            <a:br>
              <a:rPr lang="fr-BE" altLang="nl-NL"/>
            </a:br>
            <a:endParaRPr lang="fr-BE" altLang="nl-NL"/>
          </a:p>
          <a:p>
            <a:pPr eaLnBrk="1" hangingPunct="1">
              <a:buFont typeface="Georgia" panose="02040502050405020303" pitchFamily="18" charset="0"/>
              <a:buNone/>
            </a:pPr>
            <a:endParaRPr lang="fr-BE" altLang="nl-NL"/>
          </a:p>
          <a:p>
            <a:pPr eaLnBrk="1" hangingPunct="1">
              <a:buFont typeface="Georgia" panose="02040502050405020303" pitchFamily="18" charset="0"/>
              <a:buNone/>
            </a:pPr>
            <a:br>
              <a:rPr lang="fr-BE" altLang="nl-NL"/>
            </a:br>
            <a:endParaRPr lang="fr-BE" altLang="nl-NL"/>
          </a:p>
          <a:p>
            <a:pPr eaLnBrk="1" hangingPunct="1">
              <a:buFont typeface="Georgia" panose="02040502050405020303" pitchFamily="18" charset="0"/>
              <a:buNone/>
            </a:pPr>
            <a:endParaRPr lang="nl-NL" altLang="nl-NL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fr-BE" altLang="nl-NL" sz="3200"/>
              <a:t>Stappen productieorder uitvoeren</a:t>
            </a:r>
            <a:endParaRPr lang="nl-NL" altLang="nl-NL" sz="3200"/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DD2028-D63D-4E0D-957E-2D194C09C3DA}" type="slidenum">
              <a:rPr lang="nl-NL" altLang="nl-NL" smtClean="0"/>
              <a:pPr/>
              <a:t>15</a:t>
            </a:fld>
            <a:endParaRPr lang="nl-NL" alt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fr-BE" altLang="nl-NL"/>
              <a:t>Geef via scherm ‘Ontvangst uit productie’ door dat de goederen gereed zijn en naar het magazijn kunnen.</a:t>
            </a:r>
          </a:p>
          <a:p>
            <a:pPr eaLnBrk="1" hangingPunct="1"/>
            <a:endParaRPr lang="nl-BE" altLang="nl-NL"/>
          </a:p>
          <a:p>
            <a:pPr eaLnBrk="1" hangingPunct="1"/>
            <a:r>
              <a:rPr lang="nl-BE" altLang="nl-NL"/>
              <a:t>Bij afgiftemethode ‘Backflushing’ worden nu de voorraden van de onderliggende componenten aangepast.</a:t>
            </a:r>
          </a:p>
        </p:txBody>
      </p:sp>
      <p:sp>
        <p:nvSpPr>
          <p:cNvPr id="21507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fr-BE" altLang="nl-NL" sz="3200"/>
              <a:t>Stappen productieorder uitvoeren</a:t>
            </a:r>
            <a:endParaRPr lang="nl-BE" altLang="nl-NL" sz="3200"/>
          </a:p>
        </p:txBody>
      </p:sp>
      <p:sp>
        <p:nvSpPr>
          <p:cNvPr id="2150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C232CC-615E-4F04-A0AD-CD2525BF177C}" type="slidenum">
              <a:rPr lang="nl-NL" altLang="nl-NL" smtClean="0"/>
              <a:pPr/>
              <a:t>16</a:t>
            </a:fld>
            <a:endParaRPr lang="nl-NL" altLang="nl-N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nl-BE" dirty="0"/>
              <a:t>Scherm goederenafgifte heeft nog geen automatische documentnummering gekregen.</a:t>
            </a:r>
          </a:p>
          <a:p>
            <a:pPr eaLnBrk="1" hangingPunct="1">
              <a:defRPr/>
            </a:pPr>
            <a:endParaRPr lang="nl-BE" dirty="0"/>
          </a:p>
          <a:p>
            <a:pPr eaLnBrk="1" hangingPunct="1">
              <a:defRPr/>
            </a:pPr>
            <a:r>
              <a:rPr lang="nl-BE" dirty="0"/>
              <a:t>Koppel via Beheer/Systeeminstelling de serie ‘General’ aan het document Goederenafgifte</a:t>
            </a:r>
          </a:p>
          <a:p>
            <a:pPr eaLnBrk="1" hangingPunct="1">
              <a:defRPr/>
            </a:pPr>
            <a:endParaRPr lang="nl-BE" dirty="0"/>
          </a:p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endParaRPr lang="nl-BE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OEC Computers</a:t>
            </a:r>
          </a:p>
        </p:txBody>
      </p:sp>
      <p:sp>
        <p:nvSpPr>
          <p:cNvPr id="2253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F188D0F-3D5A-4C2D-A758-7DF6D6AEA457}" type="slidenum">
              <a:rPr lang="nl-NL" altLang="nl-NL" smtClean="0"/>
              <a:pPr/>
              <a:t>17</a:t>
            </a:fld>
            <a:endParaRPr lang="nl-NL" altLang="nl-NL"/>
          </a:p>
        </p:txBody>
      </p:sp>
      <p:grpSp>
        <p:nvGrpSpPr>
          <p:cNvPr id="22533" name="Groep 5"/>
          <p:cNvGrpSpPr>
            <a:grpSpLocks/>
          </p:cNvGrpSpPr>
          <p:nvPr/>
        </p:nvGrpSpPr>
        <p:grpSpPr bwMode="auto">
          <a:xfrm>
            <a:off x="4543425" y="4484688"/>
            <a:ext cx="3524250" cy="1915566"/>
            <a:chOff x="3995936" y="4293095"/>
            <a:chExt cx="3524250" cy="1915566"/>
          </a:xfrm>
        </p:grpSpPr>
        <p:pic>
          <p:nvPicPr>
            <p:cNvPr id="225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4293095"/>
              <a:ext cx="3524250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hthoek 4"/>
            <p:cNvSpPr/>
            <p:nvPr/>
          </p:nvSpPr>
          <p:spPr>
            <a:xfrm>
              <a:off x="4140399" y="5973711"/>
              <a:ext cx="3379787" cy="23495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nl-BE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Alleen voor die onderdelen waarvan de afgiftemethode is ingesteld op handmatig</a:t>
            </a:r>
          </a:p>
          <a:p>
            <a:pPr eaLnBrk="1" hangingPunct="1"/>
            <a:r>
              <a:rPr lang="nl-BE" altLang="nl-NL"/>
              <a:t>Afgifte activeren via scherm ‘Afgifte voor productie’</a:t>
            </a: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Vrijgave voor productie: handmatig</a:t>
            </a:r>
          </a:p>
        </p:txBody>
      </p:sp>
      <p:sp>
        <p:nvSpPr>
          <p:cNvPr id="2355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E8DDFEC-68F4-4988-9F31-C6A69A6DC9D9}" type="slidenum">
              <a:rPr lang="nl-NL" altLang="nl-NL" smtClean="0"/>
              <a:pPr/>
              <a:t>18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09" y="2996952"/>
            <a:ext cx="6260579" cy="3729468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6339682" y="571337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Kopiëren van productieorder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inhoud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Kolom “Afgegeven” wordt opgevuld</a:t>
            </a:r>
          </a:p>
          <a:p>
            <a:pPr eaLnBrk="1" hangingPunct="1"/>
            <a:r>
              <a:rPr lang="nl-BE" altLang="nl-NL"/>
              <a:t>Beschikbare voorraad daalt</a:t>
            </a:r>
            <a:endParaRPr lang="nl-NL" altLang="nl-NL"/>
          </a:p>
        </p:txBody>
      </p:sp>
      <p:sp>
        <p:nvSpPr>
          <p:cNvPr id="2457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 na boeken afgifte</a:t>
            </a:r>
          </a:p>
        </p:txBody>
      </p:sp>
      <p:sp>
        <p:nvSpPr>
          <p:cNvPr id="2458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7B05B9-F46C-4F18-929D-84767DF437A3}" type="slidenum">
              <a:rPr lang="nl-NL" altLang="nl-NL" smtClean="0"/>
              <a:pPr/>
              <a:t>19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36912"/>
            <a:ext cx="8667328" cy="29252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 dirty="0">
                <a:solidFill>
                  <a:srgbClr val="92D050"/>
                </a:solidFill>
              </a:rPr>
              <a:t>Deel 2a: </a:t>
            </a:r>
            <a:br>
              <a:rPr lang="nl-BE" altLang="nl-NL" dirty="0"/>
            </a:br>
            <a:r>
              <a:rPr lang="nl-BE" altLang="nl-NL" dirty="0"/>
              <a:t>Handmatig creëren en beheren van productieorders</a:t>
            </a:r>
            <a:br>
              <a:rPr lang="nl-BE" altLang="nl-NL" dirty="0"/>
            </a:br>
            <a:endParaRPr lang="nl-BE" altLang="nl-NL" dirty="0"/>
          </a:p>
          <a:p>
            <a:pPr eaLnBrk="1" hangingPunct="1"/>
            <a:r>
              <a:rPr lang="nl-BE" altLang="nl-NL" dirty="0">
                <a:solidFill>
                  <a:srgbClr val="92D050"/>
                </a:solidFill>
              </a:rPr>
              <a:t>Deel 2b: </a:t>
            </a:r>
            <a:br>
              <a:rPr lang="nl-BE" altLang="nl-NL" dirty="0"/>
            </a:br>
            <a:r>
              <a:rPr lang="nl-BE" altLang="nl-NL" dirty="0"/>
              <a:t>via MRP-run creëren van productieorders en aankooporders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endParaRPr lang="nl-BE" altLang="nl-NL" dirty="0"/>
          </a:p>
          <a:p>
            <a:pPr lvl="1" eaLnBrk="1" hangingPunct="1"/>
            <a:endParaRPr lang="nl-BE" altLang="nl-NL" dirty="0"/>
          </a:p>
        </p:txBody>
      </p:sp>
      <p:sp>
        <p:nvSpPr>
          <p:cNvPr id="1024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dirty="0"/>
              <a:t>Opdracht 5: Deel 2</a:t>
            </a:r>
            <a:endParaRPr lang="nl-NL" altLang="nl-NL" dirty="0"/>
          </a:p>
        </p:txBody>
      </p:sp>
      <p:sp>
        <p:nvSpPr>
          <p:cNvPr id="1024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EE97390-E3B2-43D0-A4C3-AC1FEC6BD551}" type="slidenum">
              <a:rPr lang="nl-NL" altLang="nl-NL" smtClean="0"/>
              <a:pPr/>
              <a:t>2</a:t>
            </a:fld>
            <a:endParaRPr lang="nl-NL" alt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50" y="3846443"/>
            <a:ext cx="8476526" cy="2069387"/>
          </a:xfrm>
          <a:prstGeom prst="rect">
            <a:avLst/>
          </a:prstGeom>
        </p:spPr>
      </p:pic>
      <p:sp>
        <p:nvSpPr>
          <p:cNvPr id="25603" name="Tijdelijke aanduiding voor inhoud 2"/>
          <p:cNvSpPr>
            <a:spLocks noGrp="1"/>
          </p:cNvSpPr>
          <p:nvPr>
            <p:ph idx="1"/>
          </p:nvPr>
        </p:nvSpPr>
        <p:spPr>
          <a:xfrm>
            <a:off x="344850" y="1346130"/>
            <a:ext cx="8229600" cy="5000625"/>
          </a:xfrm>
        </p:spPr>
        <p:txBody>
          <a:bodyPr/>
          <a:lstStyle/>
          <a:p>
            <a:pPr eaLnBrk="1" hangingPunct="1"/>
            <a:r>
              <a:rPr lang="nl-NL" altLang="nl-NL" sz="2400" dirty="0"/>
              <a:t>In dit venster meldt u de voltooiing van het productieorder: </a:t>
            </a:r>
            <a:r>
              <a:rPr lang="nl-NL" altLang="nl-NL" sz="2400" b="1" dirty="0"/>
              <a:t>10</a:t>
            </a:r>
            <a:r>
              <a:rPr lang="nl-NL" altLang="nl-NL" sz="2400" dirty="0"/>
              <a:t> artikels P10001 zijn klaar.</a:t>
            </a:r>
            <a:endParaRPr lang="en-US" altLang="nl-NL" sz="2400" dirty="0"/>
          </a:p>
          <a:p>
            <a:pPr eaLnBrk="1" hangingPunct="1"/>
            <a:r>
              <a:rPr lang="nl-NL" altLang="nl-NL" sz="2400" dirty="0"/>
              <a:t>Voor standaard- en speciale productieorders boekt u het voltooide product naar de voorraad.</a:t>
            </a:r>
            <a:endParaRPr lang="en-US" altLang="nl-NL" sz="2400" dirty="0"/>
          </a:p>
          <a:p>
            <a:pPr eaLnBrk="1" hangingPunct="1"/>
            <a:r>
              <a:rPr lang="nl-NL" altLang="nl-NL" sz="2400" dirty="0"/>
              <a:t>Voor demontageorders  gaan componenten terug naar de voorraad grondstoffen.</a:t>
            </a:r>
          </a:p>
        </p:txBody>
      </p:sp>
      <p:sp>
        <p:nvSpPr>
          <p:cNvPr id="25604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Ontvangst uit productie</a:t>
            </a:r>
          </a:p>
        </p:txBody>
      </p:sp>
      <p:sp>
        <p:nvSpPr>
          <p:cNvPr id="25605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E2444F-3615-417A-9727-A16010040B30}" type="slidenum">
              <a:rPr lang="nl-NL" altLang="nl-NL" smtClean="0"/>
              <a:pPr/>
              <a:t>20</a:t>
            </a:fld>
            <a:endParaRPr lang="nl-NL" altLang="nl-NL"/>
          </a:p>
        </p:txBody>
      </p:sp>
      <p:sp>
        <p:nvSpPr>
          <p:cNvPr id="8" name="Rechthoek 7"/>
          <p:cNvSpPr/>
          <p:nvPr/>
        </p:nvSpPr>
        <p:spPr>
          <a:xfrm>
            <a:off x="4932040" y="5359698"/>
            <a:ext cx="576064" cy="5561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inhoud 2"/>
          <p:cNvSpPr>
            <a:spLocks noGrp="1"/>
          </p:cNvSpPr>
          <p:nvPr>
            <p:ph idx="1"/>
          </p:nvPr>
        </p:nvSpPr>
        <p:spPr>
          <a:xfrm>
            <a:off x="414338" y="1342035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Door backflushing is nu ook de beschikbare voorraad van de overige onderdelen aangepast.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31751"/>
            <a:ext cx="6967711" cy="3697624"/>
          </a:xfrm>
          <a:prstGeom prst="rect">
            <a:avLst/>
          </a:prstGeom>
        </p:spPr>
      </p:pic>
      <p:sp>
        <p:nvSpPr>
          <p:cNvPr id="26627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 na ontvangst</a:t>
            </a:r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BD7042F-CBD0-413C-9694-91B67A516044}" type="slidenum">
              <a:rPr lang="nl-NL" altLang="nl-NL" smtClean="0"/>
              <a:pPr/>
              <a:t>21</a:t>
            </a:fld>
            <a:endParaRPr lang="nl-NL" altLang="nl-NL"/>
          </a:p>
        </p:txBody>
      </p:sp>
      <p:sp>
        <p:nvSpPr>
          <p:cNvPr id="3" name="Rechthoek 2"/>
          <p:cNvSpPr/>
          <p:nvPr/>
        </p:nvSpPr>
        <p:spPr>
          <a:xfrm>
            <a:off x="4355976" y="4653136"/>
            <a:ext cx="792088" cy="151216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Magazijnvoorraad van artikel P10001 is toegenomen</a:t>
            </a:r>
            <a:br>
              <a:rPr lang="nl-BE" altLang="nl-NL"/>
            </a:br>
            <a:endParaRPr lang="nl-BE" altLang="nl-NL"/>
          </a:p>
          <a:p>
            <a:pPr eaLnBrk="1" hangingPunct="1"/>
            <a:endParaRPr lang="nl-BE" altLang="nl-NL"/>
          </a:p>
          <a:p>
            <a:pPr eaLnBrk="1" hangingPunct="1"/>
            <a:endParaRPr lang="nl-BE" altLang="nl-NL"/>
          </a:p>
          <a:p>
            <a:pPr eaLnBrk="1" hangingPunct="1"/>
            <a:endParaRPr lang="nl-BE" altLang="nl-NL"/>
          </a:p>
          <a:p>
            <a:pPr eaLnBrk="1" hangingPunct="1"/>
            <a:r>
              <a:rPr lang="nl-BE" altLang="nl-NL"/>
              <a:t>Status productieorder kan manueel omgezet worden van ‘vrijgegeven’ naar ‘afgesloten’</a:t>
            </a:r>
          </a:p>
        </p:txBody>
      </p:sp>
      <p:sp>
        <p:nvSpPr>
          <p:cNvPr id="2765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Ontvangst uit productie</a:t>
            </a:r>
          </a:p>
        </p:txBody>
      </p:sp>
      <p:sp>
        <p:nvSpPr>
          <p:cNvPr id="2765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27B4D6B-72C2-4C39-9B01-32D29B25A419}" type="slidenum">
              <a:rPr lang="nl-NL" altLang="nl-NL" smtClean="0"/>
              <a:pPr/>
              <a:t>22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r="37247"/>
          <a:stretch/>
        </p:blipFill>
        <p:spPr>
          <a:xfrm>
            <a:off x="827584" y="2492896"/>
            <a:ext cx="6377732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Productieorder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EE5DD-4954-4194-B96C-F12E595CC2B1}" type="slidenum">
              <a:rPr lang="nl-NL" altLang="nl-NL" smtClean="0"/>
              <a:pPr>
                <a:defRPr/>
              </a:pPr>
              <a:t>23</a:t>
            </a:fld>
            <a:endParaRPr lang="nl-NL" altLang="nl-NL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4" y="1428736"/>
            <a:ext cx="8921303" cy="22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3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marL="450850" indent="-285750" eaLnBrk="1" hangingPunct="1">
              <a:spcBef>
                <a:spcPct val="20000"/>
              </a:spcBef>
              <a:defRPr/>
            </a:pPr>
            <a:r>
              <a:rPr lang="nl-NL" sz="2400" dirty="0"/>
              <a:t>Met de functie MRP kunt u plannen hoeveel materiaal benodigd is voor complexe productieprocessen. </a:t>
            </a:r>
          </a:p>
          <a:p>
            <a:pPr marL="450850" indent="-285750" eaLnBrk="1" hangingPunct="1">
              <a:spcBef>
                <a:spcPct val="20000"/>
              </a:spcBef>
              <a:defRPr/>
            </a:pPr>
            <a:r>
              <a:rPr lang="nl-NL" sz="2400" dirty="0"/>
              <a:t>U gebruikt de </a:t>
            </a:r>
            <a:r>
              <a:rPr lang="nl-NL" sz="2400" dirty="0" err="1"/>
              <a:t>planningswizard</a:t>
            </a:r>
            <a:r>
              <a:rPr lang="nl-NL" sz="2400" dirty="0"/>
              <a:t> om planningsscenario’s te creëren en uit te voeren. De </a:t>
            </a:r>
            <a:r>
              <a:rPr lang="nl-NL" sz="2400" dirty="0" err="1"/>
              <a:t>planningswizard</a:t>
            </a:r>
            <a:r>
              <a:rPr lang="nl-NL" sz="2400" dirty="0"/>
              <a:t> genereert aanbevelingen voor de productie- en inkooporders die vereist zijn om het eindproduct op tijd en in de gewenste hoeveelheid te produceren. </a:t>
            </a:r>
          </a:p>
          <a:p>
            <a:pPr marL="450850" indent="-285750" eaLnBrk="1" hangingPunct="1">
              <a:spcBef>
                <a:spcPct val="20000"/>
              </a:spcBef>
              <a:defRPr/>
            </a:pPr>
            <a:r>
              <a:rPr lang="nl-NL" sz="2400" dirty="0"/>
              <a:t>Vervolgens gebruik je deze aanbevelingen om in het </a:t>
            </a:r>
            <a:r>
              <a:rPr lang="nl-NL" sz="2400" dirty="0" err="1"/>
              <a:t>orderaanbevelingsverslag</a:t>
            </a:r>
            <a:r>
              <a:rPr lang="nl-NL" sz="2400" dirty="0"/>
              <a:t> productieorders en bestellingen te creëren.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-"/>
              <a:defRPr/>
            </a:pPr>
            <a:endParaRPr lang="en-US" sz="2000" dirty="0">
              <a:solidFill>
                <a:srgbClr val="002060"/>
              </a:solidFill>
            </a:endParaRPr>
          </a:p>
          <a:p>
            <a:pPr eaLnBrk="1" hangingPunct="1">
              <a:buFont typeface="Georgia" panose="02040502050405020303" pitchFamily="18" charset="0"/>
              <a:buNone/>
              <a:defRPr/>
            </a:pPr>
            <a:endParaRPr lang="nl-BE" sz="2400" dirty="0">
              <a:solidFill>
                <a:srgbClr val="002060"/>
              </a:solidFill>
            </a:endParaRPr>
          </a:p>
        </p:txBody>
      </p:sp>
      <p:sp>
        <p:nvSpPr>
          <p:cNvPr id="2867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Deel 2b: MRP</a:t>
            </a:r>
          </a:p>
        </p:txBody>
      </p:sp>
      <p:sp>
        <p:nvSpPr>
          <p:cNvPr id="2867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A19139-DAAE-4887-A771-BBC4B0B1B8AA}" type="slidenum">
              <a:rPr lang="nl-NL" altLang="nl-NL" smtClean="0"/>
              <a:pPr/>
              <a:t>24</a:t>
            </a:fld>
            <a:endParaRPr lang="nl-NL" altLang="nl-NL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inhoud 9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endParaRPr lang="nl-BE" altLang="nl-NL"/>
          </a:p>
        </p:txBody>
      </p:sp>
      <p:sp>
        <p:nvSpPr>
          <p:cNvPr id="2969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MRP-stroomschema</a:t>
            </a:r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CF1098-FF62-456B-BD38-EFFDB216C079}" type="slidenum">
              <a:rPr lang="nl-NL" altLang="nl-NL" smtClean="0"/>
              <a:pPr/>
              <a:t>25</a:t>
            </a:fld>
            <a:endParaRPr lang="nl-NL" altLang="nl-NL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857375"/>
            <a:ext cx="6715125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Tekstvak 5"/>
          <p:cNvSpPr txBox="1">
            <a:spLocks noChangeArrowheads="1"/>
          </p:cNvSpPr>
          <p:nvPr/>
        </p:nvSpPr>
        <p:spPr bwMode="auto">
          <a:xfrm>
            <a:off x="6500813" y="3487738"/>
            <a:ext cx="250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nl-BE" altLang="nl-NL" b="1"/>
              <a:t>Artikelstamgegevens</a:t>
            </a:r>
          </a:p>
        </p:txBody>
      </p:sp>
      <p:sp>
        <p:nvSpPr>
          <p:cNvPr id="7" name="Rechteraccolade 6"/>
          <p:cNvSpPr/>
          <p:nvPr/>
        </p:nvSpPr>
        <p:spPr>
          <a:xfrm>
            <a:off x="6143625" y="3429000"/>
            <a:ext cx="285750" cy="571500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643063" y="5286375"/>
            <a:ext cx="785812" cy="1428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  <p:sp>
        <p:nvSpPr>
          <p:cNvPr id="9" name="Rechthoek 8"/>
          <p:cNvSpPr/>
          <p:nvPr/>
        </p:nvSpPr>
        <p:spPr>
          <a:xfrm>
            <a:off x="1643063" y="5143500"/>
            <a:ext cx="785812" cy="15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Bekijk tabblad planningsgegevens voor alle artikels die deel uitmaken van een stuklijst. </a:t>
            </a:r>
          </a:p>
        </p:txBody>
      </p:sp>
      <p:sp>
        <p:nvSpPr>
          <p:cNvPr id="3072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Basis MRP = Stuklijst</a:t>
            </a:r>
          </a:p>
        </p:txBody>
      </p:sp>
      <p:sp>
        <p:nvSpPr>
          <p:cNvPr id="3072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650D30-BFB8-4ABB-A331-E5436DDDE572}" type="slidenum">
              <a:rPr lang="nl-NL" altLang="nl-NL" smtClean="0"/>
              <a:pPr/>
              <a:t>26</a:t>
            </a:fld>
            <a:endParaRPr lang="nl-NL" altLang="nl-NL"/>
          </a:p>
        </p:txBody>
      </p:sp>
      <p:grpSp>
        <p:nvGrpSpPr>
          <p:cNvPr id="30725" name="Groep 2"/>
          <p:cNvGrpSpPr>
            <a:grpSpLocks/>
          </p:cNvGrpSpPr>
          <p:nvPr/>
        </p:nvGrpSpPr>
        <p:grpSpPr bwMode="auto">
          <a:xfrm>
            <a:off x="862013" y="3022600"/>
            <a:ext cx="3759200" cy="2432050"/>
            <a:chOff x="812911" y="3029910"/>
            <a:chExt cx="4037062" cy="2431124"/>
          </a:xfrm>
        </p:grpSpPr>
        <p:pic>
          <p:nvPicPr>
            <p:cNvPr id="3072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911" y="3029910"/>
              <a:ext cx="4037062" cy="243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>
            <a:xfrm>
              <a:off x="847008" y="4588241"/>
              <a:ext cx="2501000" cy="85692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nl-BE"/>
            </a:p>
          </p:txBody>
        </p:sp>
      </p:grpSp>
      <p:grpSp>
        <p:nvGrpSpPr>
          <p:cNvPr id="30726" name="Groep 3"/>
          <p:cNvGrpSpPr>
            <a:grpSpLocks/>
          </p:cNvGrpSpPr>
          <p:nvPr/>
        </p:nvGrpSpPr>
        <p:grpSpPr bwMode="auto">
          <a:xfrm>
            <a:off x="4787900" y="3051175"/>
            <a:ext cx="3802063" cy="2414588"/>
            <a:chOff x="4788024" y="3050738"/>
            <a:chExt cx="3801769" cy="2415315"/>
          </a:xfrm>
        </p:grpSpPr>
        <p:pic>
          <p:nvPicPr>
            <p:cNvPr id="307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3050738"/>
              <a:ext cx="3801769" cy="241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hthoek 10"/>
            <p:cNvSpPr/>
            <p:nvPr/>
          </p:nvSpPr>
          <p:spPr>
            <a:xfrm>
              <a:off x="4894379" y="4518030"/>
              <a:ext cx="2330270" cy="85750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nl-BE" dirty="0"/>
                <a:t>   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marL="109537" indent="0" eaLnBrk="1" hangingPunct="1">
              <a:buFont typeface="Georgia" panose="02040502050405020303" pitchFamily="18" charset="0"/>
              <a:buNone/>
              <a:defRPr/>
            </a:pPr>
            <a:r>
              <a:rPr lang="nl-BE" dirty="0"/>
              <a:t>Tabblad planningsgegevens:</a:t>
            </a:r>
          </a:p>
          <a:p>
            <a:pPr eaLnBrk="1" hangingPunct="1">
              <a:defRPr/>
            </a:pPr>
            <a:r>
              <a:rPr lang="nl-BE" dirty="0"/>
              <a:t>Verwervingsmethode: creëren</a:t>
            </a:r>
          </a:p>
          <a:p>
            <a:pPr lvl="1" eaLnBrk="1" hangingPunct="1">
              <a:defRPr/>
            </a:pPr>
            <a:r>
              <a:rPr lang="nl-BE" dirty="0">
                <a:solidFill>
                  <a:schemeClr val="tx1"/>
                </a:solidFill>
              </a:rPr>
              <a:t>MRP-run genereert productieorders</a:t>
            </a:r>
          </a:p>
          <a:p>
            <a:pPr lvl="1" eaLnBrk="1" hangingPunct="1">
              <a:defRPr/>
            </a:pPr>
            <a:endParaRPr lang="nl-BE" dirty="0"/>
          </a:p>
          <a:p>
            <a:pPr eaLnBrk="1" hangingPunct="1">
              <a:defRPr/>
            </a:pPr>
            <a:r>
              <a:rPr lang="nl-BE" dirty="0"/>
              <a:t>Verwervingsmethode: kopen</a:t>
            </a:r>
          </a:p>
          <a:p>
            <a:pPr lvl="1" eaLnBrk="1" hangingPunct="1">
              <a:defRPr/>
            </a:pPr>
            <a:r>
              <a:rPr lang="nl-BE" dirty="0">
                <a:solidFill>
                  <a:schemeClr val="tx1"/>
                </a:solidFill>
              </a:rPr>
              <a:t>MRP-run genereert aankooporders</a:t>
            </a:r>
          </a:p>
          <a:p>
            <a:pPr lvl="1" eaLnBrk="1" hangingPunct="1">
              <a:defRPr/>
            </a:pPr>
            <a:endParaRPr lang="nl-BE" dirty="0"/>
          </a:p>
        </p:txBody>
      </p:sp>
      <p:sp>
        <p:nvSpPr>
          <p:cNvPr id="31747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Basis MRP = Stuklijst</a:t>
            </a:r>
          </a:p>
        </p:txBody>
      </p:sp>
      <p:sp>
        <p:nvSpPr>
          <p:cNvPr id="3174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3A2AE93-4A12-43A0-89AD-610534729FD9}" type="slidenum">
              <a:rPr lang="nl-NL" altLang="nl-NL" smtClean="0"/>
              <a:pPr/>
              <a:t>27</a:t>
            </a:fld>
            <a:endParaRPr lang="nl-NL" altLang="nl-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25" y="1824037"/>
            <a:ext cx="5410200" cy="42100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Voorraad P10001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EE5DD-4954-4194-B96C-F12E595CC2B1}" type="slidenum">
              <a:rPr lang="nl-NL" altLang="nl-NL" smtClean="0"/>
              <a:pPr>
                <a:defRPr/>
              </a:pPr>
              <a:t>28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76700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 dirty="0"/>
              <a:t>Bestel 50 stuks P10001 met leverdatum 27 mei voor klant C23900</a:t>
            </a:r>
          </a:p>
        </p:txBody>
      </p:sp>
      <p:sp>
        <p:nvSpPr>
          <p:cNvPr id="3277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Klantorder</a:t>
            </a:r>
          </a:p>
        </p:txBody>
      </p:sp>
      <p:sp>
        <p:nvSpPr>
          <p:cNvPr id="3277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5D97A05-8744-4A71-BF8A-64331616F560}" type="slidenum">
              <a:rPr lang="nl-NL" altLang="nl-NL" smtClean="0"/>
              <a:pPr/>
              <a:t>29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7813699" cy="30778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44550"/>
            <a:ext cx="4643437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el 1"/>
          <p:cNvSpPr>
            <a:spLocks noGrp="1"/>
          </p:cNvSpPr>
          <p:nvPr>
            <p:ph type="title"/>
          </p:nvPr>
        </p:nvSpPr>
        <p:spPr>
          <a:xfrm>
            <a:off x="1214438" y="214313"/>
            <a:ext cx="77152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Productie-order skeelers: proces</a:t>
            </a:r>
          </a:p>
        </p:txBody>
      </p:sp>
      <p:sp>
        <p:nvSpPr>
          <p:cNvPr id="1126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3C062C-03B6-4E4B-892B-BA5E58CD66C2}" type="slidenum">
              <a:rPr lang="nl-NL" altLang="nl-NL" smtClean="0"/>
              <a:pPr/>
              <a:t>3</a:t>
            </a:fld>
            <a:endParaRPr lang="nl-NL" alt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Niet voldoende voorraad dus controle. </a:t>
            </a:r>
          </a:p>
          <a:p>
            <a:pPr eaLnBrk="1" hangingPunct="1"/>
            <a:r>
              <a:rPr lang="nl-BE" altLang="nl-NL"/>
              <a:t>We ondernemen geen actie. </a:t>
            </a:r>
          </a:p>
        </p:txBody>
      </p:sp>
      <p:sp>
        <p:nvSpPr>
          <p:cNvPr id="3379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Verkooporder</a:t>
            </a:r>
          </a:p>
        </p:txBody>
      </p:sp>
      <p:sp>
        <p:nvSpPr>
          <p:cNvPr id="3379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1EB3B3-954C-4AF0-8C59-C289E5932BE2}" type="slidenum">
              <a:rPr lang="nl-NL" altLang="nl-NL" smtClean="0"/>
              <a:pPr/>
              <a:t>30</a:t>
            </a:fld>
            <a:endParaRPr lang="nl-NL" altLang="nl-NL"/>
          </a:p>
        </p:txBody>
      </p:sp>
      <p:pic>
        <p:nvPicPr>
          <p:cNvPr id="10" name="Tijdelijke aanduiding voor inhou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3608" y="2564904"/>
            <a:ext cx="6822529" cy="347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MRP kan indien gewenst rekening houden met verkoopprognoses</a:t>
            </a:r>
          </a:p>
          <a:p>
            <a:pPr eaLnBrk="1" hangingPunct="1"/>
            <a:r>
              <a:rPr lang="nl-BE" altLang="nl-NL"/>
              <a:t>Voorbeeld prognose verkoop P10001 voor maand mei wekelijks 5 stuks</a:t>
            </a:r>
          </a:p>
        </p:txBody>
      </p:sp>
      <p:sp>
        <p:nvSpPr>
          <p:cNvPr id="3481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dirty="0"/>
              <a:t>MRP/Prognoses definiëren</a:t>
            </a:r>
          </a:p>
        </p:txBody>
      </p:sp>
      <p:sp>
        <p:nvSpPr>
          <p:cNvPr id="3482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575DD42-3224-47CD-9F3B-82AACFFE0D00}" type="slidenum">
              <a:rPr lang="nl-NL" altLang="nl-NL" smtClean="0"/>
              <a:pPr/>
              <a:t>31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3" y="3429000"/>
            <a:ext cx="8912869" cy="251756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MRP opstarten via wizard</a:t>
            </a:r>
          </a:p>
        </p:txBody>
      </p:sp>
      <p:sp>
        <p:nvSpPr>
          <p:cNvPr id="35843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66FC7D3-4B1E-4268-9C6A-F06010A53322}" type="slidenum">
              <a:rPr lang="nl-NL" altLang="nl-NL" smtClean="0"/>
              <a:pPr/>
              <a:t>32</a:t>
            </a:fld>
            <a:endParaRPr lang="nl-NL" altLang="nl-NL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3573463"/>
            <a:ext cx="79629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70013"/>
            <a:ext cx="4391025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hoek 2"/>
          <p:cNvSpPr/>
          <p:nvPr/>
        </p:nvSpPr>
        <p:spPr>
          <a:xfrm>
            <a:off x="584200" y="2781300"/>
            <a:ext cx="4132263" cy="28733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inhoud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endParaRPr lang="nl-BE" altLang="nl-NL"/>
          </a:p>
        </p:txBody>
      </p:sp>
      <p:sp>
        <p:nvSpPr>
          <p:cNvPr id="36867" name="Titel 1"/>
          <p:cNvSpPr>
            <a:spLocks noGrp="1"/>
          </p:cNvSpPr>
          <p:nvPr>
            <p:ph type="title"/>
          </p:nvPr>
        </p:nvSpPr>
        <p:spPr>
          <a:xfrm>
            <a:off x="1500188" y="214313"/>
            <a:ext cx="7443787" cy="1066800"/>
          </a:xfrm>
        </p:spPr>
        <p:txBody>
          <a:bodyPr/>
          <a:lstStyle/>
          <a:p>
            <a:pPr eaLnBrk="1" hangingPunct="1"/>
            <a:r>
              <a:rPr lang="nl-BE" altLang="nl-NL" sz="3600"/>
              <a:t>Stap 1: </a:t>
            </a:r>
            <a:br>
              <a:rPr lang="nl-BE" altLang="nl-NL" sz="3600"/>
            </a:br>
            <a:r>
              <a:rPr lang="nl-BE" altLang="nl-NL" sz="3600"/>
              <a:t>scenario maken of selecteren</a:t>
            </a:r>
          </a:p>
        </p:txBody>
      </p:sp>
      <p:sp>
        <p:nvSpPr>
          <p:cNvPr id="3686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68C2F1-97AA-4532-A2F7-A1EB243535E9}" type="slidenum">
              <a:rPr lang="nl-NL" altLang="nl-NL" smtClean="0"/>
              <a:pPr/>
              <a:t>33</a:t>
            </a:fld>
            <a:endParaRPr lang="nl-NL" altLang="nl-NL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60575"/>
            <a:ext cx="71818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jdelijke aanduiding voor inhoud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endParaRPr lang="nl-BE" altLang="nl-NL"/>
          </a:p>
        </p:txBody>
      </p:sp>
      <p:sp>
        <p:nvSpPr>
          <p:cNvPr id="3789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Stap 2: scenario instellen</a:t>
            </a:r>
          </a:p>
        </p:txBody>
      </p:sp>
      <p:sp>
        <p:nvSpPr>
          <p:cNvPr id="3789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2A65E3D-D75B-4546-A4BB-B4028EF514ED}" type="slidenum">
              <a:rPr lang="nl-NL" altLang="nl-NL" smtClean="0"/>
              <a:pPr/>
              <a:t>34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8750"/>
            <a:ext cx="7683400" cy="457122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7888288" cy="5000625"/>
          </a:xfrm>
        </p:spPr>
        <p:txBody>
          <a:bodyPr/>
          <a:lstStyle/>
          <a:p>
            <a:pPr marL="107950" indent="0" eaLnBrk="1" hangingPunct="1">
              <a:buFont typeface="Georgia" panose="02040502050405020303" pitchFamily="18" charset="0"/>
              <a:buNone/>
            </a:pPr>
            <a:endParaRPr lang="nl-BE" altLang="nl-NL"/>
          </a:p>
        </p:txBody>
      </p:sp>
      <p:sp>
        <p:nvSpPr>
          <p:cNvPr id="3891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Stap 3: waar rekening meehouden?</a:t>
            </a:r>
          </a:p>
        </p:txBody>
      </p:sp>
      <p:sp>
        <p:nvSpPr>
          <p:cNvPr id="3891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18BAE9-17C5-4E00-9236-7E905DB27E0F}" type="slidenum">
              <a:rPr lang="nl-NL" altLang="nl-NL" smtClean="0"/>
              <a:pPr/>
              <a:t>35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348537"/>
            <a:ext cx="7851229" cy="51610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2" y="1404052"/>
            <a:ext cx="8211269" cy="5374788"/>
          </a:xfrm>
          <a:prstGeom prst="rect">
            <a:avLst/>
          </a:prstGeom>
        </p:spPr>
      </p:pic>
      <p:sp>
        <p:nvSpPr>
          <p:cNvPr id="3993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Stap 4: uitvoeren</a:t>
            </a: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078C1FF-7E47-4D28-A3CE-1747C2430E87}" type="slidenum">
              <a:rPr lang="nl-NL" altLang="nl-NL" smtClean="0"/>
              <a:pPr/>
              <a:t>36</a:t>
            </a:fld>
            <a:endParaRPr lang="nl-NL" altLang="nl-NL"/>
          </a:p>
        </p:txBody>
      </p:sp>
      <p:sp>
        <p:nvSpPr>
          <p:cNvPr id="5" name="Rechthoek 4"/>
          <p:cNvSpPr/>
          <p:nvPr/>
        </p:nvSpPr>
        <p:spPr>
          <a:xfrm>
            <a:off x="1907704" y="5632558"/>
            <a:ext cx="2016125" cy="647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inhoud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Op basis van prognose en klantorder dienen volgende productieorders ingepland te worden.</a:t>
            </a:r>
          </a:p>
          <a:p>
            <a:pPr eaLnBrk="1" hangingPunct="1"/>
            <a:r>
              <a:rPr lang="nl-BE" altLang="nl-NL"/>
              <a:t>Alle onderliggende componenten zijn in voorraad dus aankooporders zijn niet nodig.</a:t>
            </a:r>
          </a:p>
        </p:txBody>
      </p:sp>
      <p:sp>
        <p:nvSpPr>
          <p:cNvPr id="4096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Stap 4: uitvoeren</a:t>
            </a:r>
          </a:p>
        </p:txBody>
      </p:sp>
      <p:sp>
        <p:nvSpPr>
          <p:cNvPr id="4096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145EEAD-1B93-44FC-BBCA-4BB2BEE973AA}" type="slidenum">
              <a:rPr lang="nl-NL" altLang="nl-NL" smtClean="0"/>
              <a:pPr/>
              <a:t>37</a:t>
            </a:fld>
            <a:endParaRPr lang="nl-NL" altLang="nl-NL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365104"/>
            <a:ext cx="7400131" cy="163909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inhoud 5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Klik op “Aanbevelingen opslaan”</a:t>
            </a:r>
          </a:p>
          <a:p>
            <a:pPr eaLnBrk="1" hangingPunct="1"/>
            <a:r>
              <a:rPr lang="nl-BE" altLang="nl-NL"/>
              <a:t>Open MRP - Orderaanbevelingen</a:t>
            </a:r>
          </a:p>
        </p:txBody>
      </p:sp>
      <p:sp>
        <p:nvSpPr>
          <p:cNvPr id="4301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sz="3200"/>
              <a:t>Stap 5: aanbevelingen uitvoeren</a:t>
            </a: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0BACF6-9FD1-4496-980A-F7A6363E56C4}" type="slidenum">
              <a:rPr lang="nl-NL" altLang="nl-NL" smtClean="0"/>
              <a:pPr/>
              <a:t>38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63938"/>
            <a:ext cx="4722093" cy="39654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inhoud 2"/>
          <p:cNvSpPr>
            <a:spLocks noGrp="1"/>
          </p:cNvSpPr>
          <p:nvPr>
            <p:ph idx="1"/>
          </p:nvPr>
        </p:nvSpPr>
        <p:spPr>
          <a:xfrm>
            <a:off x="539750" y="3860800"/>
            <a:ext cx="8229600" cy="2136775"/>
          </a:xfrm>
        </p:spPr>
        <p:txBody>
          <a:bodyPr/>
          <a:lstStyle/>
          <a:p>
            <a:pPr eaLnBrk="1" hangingPunct="1"/>
            <a:r>
              <a:rPr lang="nl-BE" altLang="nl-NL"/>
              <a:t>Na aanvinken optie “Creëren” worden de productieorders ingepland.</a:t>
            </a:r>
          </a:p>
        </p:txBody>
      </p:sp>
      <p:sp>
        <p:nvSpPr>
          <p:cNvPr id="4505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sz="3200"/>
              <a:t>Stap 5: aanbevelingen uitvoeren</a:t>
            </a:r>
          </a:p>
        </p:txBody>
      </p:sp>
      <p:sp>
        <p:nvSpPr>
          <p:cNvPr id="4506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5FA9DE-89F7-419A-A467-72CAC462DA07}" type="slidenum">
              <a:rPr lang="nl-NL" altLang="nl-NL" smtClean="0"/>
              <a:pPr/>
              <a:t>39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6" y="1484784"/>
            <a:ext cx="8618504" cy="167275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78" y="4929187"/>
            <a:ext cx="811530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BE" altLang="nl-NL"/>
              <a:t>Open scherm productieorder.</a:t>
            </a:r>
          </a:p>
          <a:p>
            <a:pPr eaLnBrk="1" hangingPunct="1"/>
            <a:r>
              <a:rPr lang="nl-BE" altLang="nl-NL"/>
              <a:t>3 types: standaard, demontage, speciaal</a:t>
            </a:r>
          </a:p>
          <a:p>
            <a:pPr lvl="1" eaLnBrk="1" hangingPunct="1"/>
            <a:r>
              <a:rPr lang="nl-NL" altLang="nl-NL"/>
              <a:t>Bij een standaard productieorder of demontageorder selecteert u een product met een bestaande productiestuklijst.</a:t>
            </a:r>
          </a:p>
          <a:p>
            <a:pPr lvl="1" eaLnBrk="1" hangingPunct="1"/>
            <a:r>
              <a:rPr lang="nl-NL" altLang="nl-NL"/>
              <a:t>Bij een speciale productieorder definieert u de componenten en de hoeveelheden die nodig zijn om het product te maken op het moment dat u de productieorder creëert. Je vertrekt dus niet van een BOM.</a:t>
            </a:r>
          </a:p>
          <a:p>
            <a:pPr eaLnBrk="1" hangingPunct="1"/>
            <a:endParaRPr lang="nl-BE" altLang="nl-NL"/>
          </a:p>
        </p:txBody>
      </p:sp>
      <p:sp>
        <p:nvSpPr>
          <p:cNvPr id="12291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Productieorder: 3 types</a:t>
            </a:r>
          </a:p>
        </p:txBody>
      </p:sp>
      <p:sp>
        <p:nvSpPr>
          <p:cNvPr id="12292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86A1A3-E60C-466B-80AA-B665597B3337}" type="slidenum">
              <a:rPr lang="nl-NL" altLang="nl-NL" smtClean="0"/>
              <a:pPr/>
              <a:t>4</a:t>
            </a:fld>
            <a:endParaRPr lang="nl-NL" alt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8" y="5681663"/>
            <a:ext cx="384810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" y="1715232"/>
            <a:ext cx="8229600" cy="4427660"/>
          </a:xfrm>
          <a:prstGeom prst="rect">
            <a:avLst/>
          </a:prstGeom>
        </p:spPr>
      </p:pic>
      <p:sp>
        <p:nvSpPr>
          <p:cNvPr id="4608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Resultaat</a:t>
            </a:r>
          </a:p>
        </p:txBody>
      </p:sp>
      <p:sp>
        <p:nvSpPr>
          <p:cNvPr id="4608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8460678-B8BE-4DE0-897A-DF529D9FC44F}" type="slidenum">
              <a:rPr lang="nl-NL" altLang="nl-NL" smtClean="0"/>
              <a:pPr/>
              <a:t>40</a:t>
            </a:fld>
            <a:endParaRPr lang="nl-NL" altLang="nl-NL"/>
          </a:p>
        </p:txBody>
      </p:sp>
      <p:sp>
        <p:nvSpPr>
          <p:cNvPr id="5" name="Rechthoek 4"/>
          <p:cNvSpPr/>
          <p:nvPr/>
        </p:nvSpPr>
        <p:spPr>
          <a:xfrm>
            <a:off x="5310188" y="2708920"/>
            <a:ext cx="3048000" cy="2153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>
              <a:defRPr/>
            </a:pPr>
            <a:r>
              <a:rPr lang="nl-BE" dirty="0"/>
              <a:t>Opdracht 5 PE </a:t>
            </a:r>
            <a:r>
              <a:rPr lang="nl-BE" dirty="0" err="1"/>
              <a:t>Ecobos</a:t>
            </a:r>
            <a:r>
              <a:rPr lang="nl-BE" dirty="0"/>
              <a:t>:</a:t>
            </a:r>
          </a:p>
          <a:p>
            <a:pPr lvl="1" eaLnBrk="1" hangingPunct="1">
              <a:defRPr/>
            </a:pPr>
            <a:r>
              <a:rPr lang="nl-BE" b="1" dirty="0">
                <a:solidFill>
                  <a:srgbClr val="92D050"/>
                </a:solidFill>
              </a:rPr>
              <a:t>Onderdeel 3: Productie en MRP</a:t>
            </a:r>
            <a:endParaRPr lang="nl-NL" b="1" dirty="0">
              <a:solidFill>
                <a:srgbClr val="92D050"/>
              </a:solidFill>
            </a:endParaRPr>
          </a:p>
          <a:p>
            <a:pPr lvl="3" eaLnBrk="1" hangingPunct="1">
              <a:buFont typeface="Wingdings 2" panose="05020102010507070707" pitchFamily="18" charset="2"/>
              <a:buNone/>
              <a:defRPr/>
            </a:pPr>
            <a:endParaRPr lang="nl-B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107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Aan de slag</a:t>
            </a:r>
            <a:endParaRPr lang="nl-NL" altLang="nl-NL"/>
          </a:p>
        </p:txBody>
      </p:sp>
      <p:sp>
        <p:nvSpPr>
          <p:cNvPr id="47108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B04FDC-1B30-4CA0-8CC9-3204C5BE3430}" type="slidenum">
              <a:rPr lang="nl-NL" altLang="nl-NL" smtClean="0"/>
              <a:pPr/>
              <a:t>41</a:t>
            </a:fld>
            <a:endParaRPr lang="nl-NL" alt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de-DE" altLang="nl-NL"/>
              <a:t>Een demontage productieorder doet net het omgekeerde als een standaardorder.</a:t>
            </a:r>
            <a:br>
              <a:rPr lang="de-DE" altLang="nl-NL"/>
            </a:br>
            <a:endParaRPr lang="de-DE" altLang="nl-NL"/>
          </a:p>
          <a:p>
            <a:pPr eaLnBrk="1" hangingPunct="1"/>
            <a:r>
              <a:rPr lang="de-DE" altLang="nl-NL"/>
              <a:t>Bij demontage wordt het product weer teruggebracht tot de afzonderlijke onderdelen, die vervolgens naar het magazijn gaan en verkocht kunnen worden. </a:t>
            </a:r>
          </a:p>
          <a:p>
            <a:pPr lvl="1" eaLnBrk="1" hangingPunct="1"/>
            <a:r>
              <a:rPr lang="de-DE" altLang="nl-NL"/>
              <a:t>U kunt bijvoorbeeld een gebruikte auto kopen, deze demonteren en de afzonderlijke onderdelen verkopen.</a:t>
            </a:r>
            <a:endParaRPr lang="nl-BE" altLang="nl-NL"/>
          </a:p>
        </p:txBody>
      </p:sp>
      <p:sp>
        <p:nvSpPr>
          <p:cNvPr id="13315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Productieorder: 3 types</a:t>
            </a:r>
          </a:p>
        </p:txBody>
      </p:sp>
      <p:sp>
        <p:nvSpPr>
          <p:cNvPr id="13316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1916C3-0551-4563-AE7E-918D6FA60BB4}" type="slidenum">
              <a:rPr lang="nl-NL" altLang="nl-NL" smtClean="0"/>
              <a:pPr/>
              <a:t>5</a:t>
            </a:fld>
            <a:endParaRPr lang="nl-NL" alt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nl-NL" altLang="nl-NL" sz="2400"/>
              <a:t>In het venster productieorder kan u de hoeveelheid materialen en de materiaalkosten bijhouden en de voltooiing van het product in het productieproces volgen.</a:t>
            </a:r>
          </a:p>
          <a:p>
            <a:pPr eaLnBrk="1" hangingPunct="1"/>
            <a:endParaRPr lang="nl-BE" altLang="nl-NL" sz="2400"/>
          </a:p>
          <a:p>
            <a:pPr eaLnBrk="1" hangingPunct="1"/>
            <a:r>
              <a:rPr lang="nl-NL" altLang="nl-NL" sz="2400"/>
              <a:t>Als de productieorder de status </a:t>
            </a:r>
            <a:r>
              <a:rPr lang="nl-NL" altLang="nl-NL" sz="2400" b="1" i="1">
                <a:solidFill>
                  <a:srgbClr val="92D050"/>
                </a:solidFill>
              </a:rPr>
              <a:t>Ingepland</a:t>
            </a:r>
            <a:r>
              <a:rPr lang="nl-NL" altLang="nl-NL" sz="2400">
                <a:solidFill>
                  <a:srgbClr val="92D050"/>
                </a:solidFill>
              </a:rPr>
              <a:t> </a:t>
            </a:r>
            <a:r>
              <a:rPr lang="nl-NL" altLang="nl-NL" sz="2400"/>
              <a:t>of </a:t>
            </a:r>
            <a:r>
              <a:rPr lang="nl-NL" altLang="nl-NL" sz="2400" b="1" i="1">
                <a:solidFill>
                  <a:srgbClr val="92D050"/>
                </a:solidFill>
              </a:rPr>
              <a:t>Vrijgegeven</a:t>
            </a:r>
            <a:r>
              <a:rPr lang="nl-NL" altLang="nl-NL" sz="2400">
                <a:solidFill>
                  <a:srgbClr val="92D050"/>
                </a:solidFill>
              </a:rPr>
              <a:t> </a:t>
            </a:r>
            <a:r>
              <a:rPr lang="nl-NL" altLang="nl-NL" sz="2400"/>
              <a:t>heeft, kan u de toewijzing van componenten nog aanpassen, maar u kan geen nieuwe componenten toevoegen met de afgiftemethode backflushing als er al transacties voor de productieorder zijn uitgevoerd.</a:t>
            </a: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 dirty="0"/>
              <a:t>Productieorder</a:t>
            </a:r>
          </a:p>
        </p:txBody>
      </p:sp>
      <p:sp>
        <p:nvSpPr>
          <p:cNvPr id="14340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6B14BE-5AEA-480F-AACE-EBFAED841441}" type="slidenum">
              <a:rPr lang="nl-NL" altLang="nl-NL" smtClean="0"/>
              <a:pPr/>
              <a:t>6</a:t>
            </a:fld>
            <a:endParaRPr lang="nl-NL" alt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36" y="1288183"/>
            <a:ext cx="8158914" cy="50006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dirty="0"/>
              <a:t>Productieorder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EE5DD-4954-4194-B96C-F12E595CC2B1}" type="slidenum">
              <a:rPr lang="nl-NL" altLang="nl-NL" smtClean="0"/>
              <a:pPr>
                <a:defRPr/>
              </a:pPr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3298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inhoud 2"/>
          <p:cNvSpPr>
            <a:spLocks noGrp="1"/>
          </p:cNvSpPr>
          <p:nvPr>
            <p:ph idx="1"/>
          </p:nvPr>
        </p:nvSpPr>
        <p:spPr>
          <a:xfrm>
            <a:off x="428625" y="1428750"/>
            <a:ext cx="8229600" cy="5000625"/>
          </a:xfrm>
        </p:spPr>
        <p:txBody>
          <a:bodyPr/>
          <a:lstStyle/>
          <a:p>
            <a:pPr eaLnBrk="1" hangingPunct="1"/>
            <a:r>
              <a:rPr lang="fr-BE" altLang="nl-NL"/>
              <a:t>To do: 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fr-BE" altLang="nl-NL"/>
              <a:t>	Zelf creëren van een productieorder</a:t>
            </a:r>
          </a:p>
          <a:p>
            <a:pPr eaLnBrk="1" hangingPunct="1"/>
            <a:endParaRPr lang="fr-BE" altLang="nl-NL"/>
          </a:p>
          <a:p>
            <a:pPr lvl="1" eaLnBrk="1" hangingPunct="1"/>
            <a:r>
              <a:rPr lang="fr-BE" altLang="nl-NL"/>
              <a:t>Maak een standaard productieorder aan voor artikel P10001.</a:t>
            </a:r>
            <a:br>
              <a:rPr lang="fr-BE" altLang="nl-NL"/>
            </a:br>
            <a:endParaRPr lang="fr-BE" altLang="nl-NL"/>
          </a:p>
          <a:p>
            <a:pPr lvl="1" eaLnBrk="1" hangingPunct="1"/>
            <a:r>
              <a:rPr lang="fr-BE" altLang="nl-NL"/>
              <a:t>Koppel deze productieorder aan de klantorder waarin klant C23900 dit artikel bestelt. Je creëerde deze order in deel 1. </a:t>
            </a:r>
            <a:endParaRPr lang="nl-NL" altLang="nl-NL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>
          <a:xfrm>
            <a:off x="1258888" y="214313"/>
            <a:ext cx="7385050" cy="1066800"/>
          </a:xfrm>
        </p:spPr>
        <p:txBody>
          <a:bodyPr/>
          <a:lstStyle/>
          <a:p>
            <a:pPr eaLnBrk="1" hangingPunct="1"/>
            <a:r>
              <a:rPr lang="nl-BE" altLang="nl-NL"/>
              <a:t>Deel 2a: handmatig</a:t>
            </a:r>
            <a:endParaRPr lang="nl-NL" altLang="nl-NL"/>
          </a:p>
        </p:txBody>
      </p:sp>
      <p:sp>
        <p:nvSpPr>
          <p:cNvPr id="15364" name="Tijdelijke aanduiding voor dianumm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5F46DC-A0CE-4DF7-9E3D-C379FFBAFB7E}" type="slidenum">
              <a:rPr lang="nl-NL" altLang="nl-NL" smtClean="0"/>
              <a:pPr/>
              <a:t>8</a:t>
            </a:fld>
            <a:endParaRPr lang="nl-NL" alt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98" y="1428750"/>
            <a:ext cx="7642054" cy="500062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Klantorder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2EE5DD-4954-4194-B96C-F12E595CC2B1}" type="slidenum">
              <a:rPr lang="nl-NL" altLang="nl-NL" smtClean="0"/>
              <a:pPr>
                <a:defRPr/>
              </a:pPr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0776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ofdstuk 3.1 Implementatie_docent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ofdstuk 3.1 Implementatie_docent" id="{79DD1F1A-6838-4338-AD6B-8967E5DC7F5F}" vid="{E15BEF55-EB03-486F-85FB-E03376ED6C67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Hoofdstuk 3.1 Implementatie_docent</Template>
  <TotalTime>3414</TotalTime>
  <Words>742</Words>
  <Application>Microsoft Office PowerPoint</Application>
  <PresentationFormat>Diavoorstelling (4:3)</PresentationFormat>
  <Paragraphs>168</Paragraphs>
  <Slides>41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48" baseType="lpstr">
      <vt:lpstr>Arial</vt:lpstr>
      <vt:lpstr>Calibri</vt:lpstr>
      <vt:lpstr>Georgia</vt:lpstr>
      <vt:lpstr>Tahoma</vt:lpstr>
      <vt:lpstr>Verdana</vt:lpstr>
      <vt:lpstr>Wingdings 2</vt:lpstr>
      <vt:lpstr>Hoofdstuk 3.1 Implementatie_docent</vt:lpstr>
      <vt:lpstr> Businessprocessen</vt:lpstr>
      <vt:lpstr>Opdracht 5: Deel 2</vt:lpstr>
      <vt:lpstr>Productie-order skeelers: proces</vt:lpstr>
      <vt:lpstr>Productieorder: 3 types</vt:lpstr>
      <vt:lpstr>Productieorder: 3 types</vt:lpstr>
      <vt:lpstr>Productieorder</vt:lpstr>
      <vt:lpstr>Productieorder</vt:lpstr>
      <vt:lpstr>Deel 2a: handmatig</vt:lpstr>
      <vt:lpstr>Klantorder</vt:lpstr>
      <vt:lpstr>Controleer voorraad </vt:lpstr>
      <vt:lpstr>Productieorder: handmatig</vt:lpstr>
      <vt:lpstr>Productieorder: afgiftemethode</vt:lpstr>
      <vt:lpstr>Productieorder </vt:lpstr>
      <vt:lpstr>Stappen productieorder uitvoeren</vt:lpstr>
      <vt:lpstr>Stappen productieorder uitvoeren</vt:lpstr>
      <vt:lpstr>Stappen productieorder uitvoeren</vt:lpstr>
      <vt:lpstr>OEC Computers</vt:lpstr>
      <vt:lpstr>Vrijgave voor productie: handmatig</vt:lpstr>
      <vt:lpstr>Productieorder na boeken afgifte</vt:lpstr>
      <vt:lpstr>Ontvangst uit productie</vt:lpstr>
      <vt:lpstr>Productieorder na ontvangst</vt:lpstr>
      <vt:lpstr>Ontvangst uit productie</vt:lpstr>
      <vt:lpstr>Productieorder</vt:lpstr>
      <vt:lpstr>Deel 2b: MRP</vt:lpstr>
      <vt:lpstr>MRP-stroomschema</vt:lpstr>
      <vt:lpstr>Basis MRP = Stuklijst</vt:lpstr>
      <vt:lpstr>Basis MRP = Stuklijst</vt:lpstr>
      <vt:lpstr>Voorraad P10001</vt:lpstr>
      <vt:lpstr>Klantorder</vt:lpstr>
      <vt:lpstr>Verkooporder</vt:lpstr>
      <vt:lpstr>MRP/Prognoses definiëren</vt:lpstr>
      <vt:lpstr>MRP opstarten via wizard</vt:lpstr>
      <vt:lpstr>Stap 1:  scenario maken of selecteren</vt:lpstr>
      <vt:lpstr>Stap 2: scenario instellen</vt:lpstr>
      <vt:lpstr>Stap 3: waar rekening meehouden?</vt:lpstr>
      <vt:lpstr>Stap 4: uitvoeren</vt:lpstr>
      <vt:lpstr>Stap 4: uitvoeren</vt:lpstr>
      <vt:lpstr>Stap 5: aanbevelingen uitvoeren</vt:lpstr>
      <vt:lpstr>Stap 5: aanbevelingen uitvoeren</vt:lpstr>
      <vt:lpstr>Resultaat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Introductie  SAP Business One</dc:title>
  <dc:creator>Ellen Torfs</dc:creator>
  <cp:lastModifiedBy>Ellen Torfs</cp:lastModifiedBy>
  <cp:revision>236</cp:revision>
  <dcterms:created xsi:type="dcterms:W3CDTF">2007-12-11T14:24:34Z</dcterms:created>
  <dcterms:modified xsi:type="dcterms:W3CDTF">2017-04-20T19:31:31Z</dcterms:modified>
</cp:coreProperties>
</file>