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9F3"/>
    <a:srgbClr val="E1E7EC"/>
    <a:srgbClr val="BABFBF"/>
    <a:srgbClr val="E36297"/>
    <a:srgbClr val="E5D5CE"/>
    <a:srgbClr val="E1B1CC"/>
    <a:srgbClr val="2ADA9D"/>
    <a:srgbClr val="0DF13F"/>
    <a:srgbClr val="52144C"/>
    <a:srgbClr val="330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/>
    <p:restoredTop sz="94150"/>
  </p:normalViewPr>
  <p:slideViewPr>
    <p:cSldViewPr snapToObjects="1">
      <p:cViewPr varScale="1">
        <p:scale>
          <a:sx n="25" d="100"/>
          <a:sy n="25" d="100"/>
        </p:scale>
        <p:origin x="2464" y="17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3:06:55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6FAD3-C5F2-EB4B-A3FE-C15A3F3E526E}" type="datetimeFigureOut">
              <a:rPr lang="en-US" smtClean="0"/>
              <a:t>2/26/24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87428-1711-8842-B6CC-9C9D12FFE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6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87428-1711-8842-B6CC-9C9D12FFE7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3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A168-4A34-A74F-85A3-76AF365B6EE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07CD-66A7-B448-9387-A84B48E5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5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A168-4A34-A74F-85A3-76AF365B6EE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07CD-66A7-B448-9387-A84B48E5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A168-4A34-A74F-85A3-76AF365B6EE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07CD-66A7-B448-9387-A84B48E5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9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A168-4A34-A74F-85A3-76AF365B6EE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07CD-66A7-B448-9387-A84B48E5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5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A168-4A34-A74F-85A3-76AF365B6EE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07CD-66A7-B448-9387-A84B48E5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A168-4A34-A74F-85A3-76AF365B6EE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07CD-66A7-B448-9387-A84B48E5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1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A168-4A34-A74F-85A3-76AF365B6EE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07CD-66A7-B448-9387-A84B48E5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4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A168-4A34-A74F-85A3-76AF365B6EE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07CD-66A7-B448-9387-A84B48E5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3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A168-4A34-A74F-85A3-76AF365B6EE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07CD-66A7-B448-9387-A84B48E5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4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A168-4A34-A74F-85A3-76AF365B6EE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07CD-66A7-B448-9387-A84B48E5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3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A168-4A34-A74F-85A3-76AF365B6EE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07CD-66A7-B448-9387-A84B48E5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6A168-4A34-A74F-85A3-76AF365B6EE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07CD-66A7-B448-9387-A84B48E5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7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BA27C7F-7082-F474-1F4F-8B5888E2B23E}"/>
              </a:ext>
            </a:extLst>
          </p:cNvPr>
          <p:cNvSpPr/>
          <p:nvPr/>
        </p:nvSpPr>
        <p:spPr>
          <a:xfrm>
            <a:off x="19659601" y="5519911"/>
            <a:ext cx="23317199" cy="68484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E1F302-2E83-43F9-33B9-847D176BD264}"/>
              </a:ext>
            </a:extLst>
          </p:cNvPr>
          <p:cNvSpPr/>
          <p:nvPr/>
        </p:nvSpPr>
        <p:spPr>
          <a:xfrm>
            <a:off x="673606" y="5494191"/>
            <a:ext cx="18175019" cy="67965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09BC231-E383-7C55-8FAF-8954D38B6BDA}"/>
                  </a:ext>
                </a:extLst>
              </p14:cNvPr>
              <p14:cNvContentPartPr/>
              <p14:nvPr/>
            </p14:nvContentPartPr>
            <p14:xfrm>
              <a:off x="29535115" y="2817239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09BC231-E383-7C55-8FAF-8954D38B6B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28995" y="2811119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7E071F01-AE07-4C21-78C6-B7DF2786B982}"/>
              </a:ext>
            </a:extLst>
          </p:cNvPr>
          <p:cNvSpPr/>
          <p:nvPr/>
        </p:nvSpPr>
        <p:spPr>
          <a:xfrm>
            <a:off x="0" y="0"/>
            <a:ext cx="43891199" cy="3429000"/>
          </a:xfrm>
          <a:prstGeom prst="rect">
            <a:avLst/>
          </a:prstGeom>
          <a:solidFill>
            <a:srgbClr val="2558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4200" b="1" dirty="0">
                <a:solidFill>
                  <a:schemeClr val="bg1"/>
                </a:solidFill>
                <a:latin typeface="Helvetica" pitchFamily="2" charset="0"/>
                <a:cs typeface="Calibri" panose="020F0502020204030204" pitchFamily="34" charset="0"/>
              </a:rPr>
              <a:t>The ARP of War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latin typeface="Helvetica" pitchFamily="2" charset="0"/>
                <a:cs typeface="Calibri" panose="020F0502020204030204" pitchFamily="34" charset="0"/>
              </a:rPr>
              <a:t>Cole Weinstein, Robbie Young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10BB1FF-7E24-3C75-C894-BDCA4E7FC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303470"/>
            <a:ext cx="2852633" cy="285263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19B2324-D5CE-D309-7F70-4789AD221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44737" y="526250"/>
            <a:ext cx="2057400" cy="20574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DE6F95C2-8F74-1C6B-7910-8B4F5ACD66F8}"/>
              </a:ext>
            </a:extLst>
          </p:cNvPr>
          <p:cNvSpPr/>
          <p:nvPr/>
        </p:nvSpPr>
        <p:spPr>
          <a:xfrm>
            <a:off x="678787" y="14476198"/>
            <a:ext cx="10287001" cy="14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Helvetica" pitchFamily="2" charset="0"/>
              </a:rPr>
              <a:t>ARP Spoofing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92A884D-96D1-8D4B-C6D4-0CF192D06987}"/>
              </a:ext>
            </a:extLst>
          </p:cNvPr>
          <p:cNvSpPr/>
          <p:nvPr/>
        </p:nvSpPr>
        <p:spPr>
          <a:xfrm>
            <a:off x="11655990" y="14476198"/>
            <a:ext cx="15087600" cy="14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Helvetica" pitchFamily="2" charset="0"/>
              </a:rPr>
              <a:t>Denial of Service (DoS)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BE6786E7-4C85-6ABD-2D8F-BD663DA238D0}"/>
              </a:ext>
            </a:extLst>
          </p:cNvPr>
          <p:cNvSpPr/>
          <p:nvPr/>
        </p:nvSpPr>
        <p:spPr>
          <a:xfrm>
            <a:off x="27440803" y="14476198"/>
            <a:ext cx="15757584" cy="14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Helvetica" pitchFamily="2" charset="0"/>
              </a:rPr>
              <a:t>Exploiting Diffie-Hellman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60E8D9EF-CACC-3F9E-6A8E-FA01B908050F}"/>
              </a:ext>
            </a:extLst>
          </p:cNvPr>
          <p:cNvSpPr/>
          <p:nvPr/>
        </p:nvSpPr>
        <p:spPr>
          <a:xfrm>
            <a:off x="674385" y="15847798"/>
            <a:ext cx="10287001" cy="163784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4B89F"/>
                </a:solidFill>
              </a:rPr>
              <a:t>ARP Cache:</a:t>
            </a:r>
            <a:r>
              <a:rPr lang="en-US" sz="3600" dirty="0">
                <a:solidFill>
                  <a:schemeClr val="tx1"/>
                </a:solidFill>
              </a:rPr>
              <a:t> connects IP and hardware addresses</a:t>
            </a:r>
          </a:p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4B89F"/>
                </a:solidFill>
              </a:rPr>
              <a:t>ARP Poisoning:</a:t>
            </a:r>
            <a:r>
              <a:rPr lang="en-US" sz="3600" dirty="0">
                <a:solidFill>
                  <a:srgbClr val="54B89F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lying about controlling an IP address to other machines on the network</a:t>
            </a:r>
          </a:p>
          <a:p>
            <a:pPr>
              <a:spcAft>
                <a:spcPts val="1800"/>
              </a:spcAft>
            </a:pPr>
            <a:r>
              <a:rPr lang="en-US" sz="3600" dirty="0">
                <a:solidFill>
                  <a:schemeClr val="tx1"/>
                </a:solidFill>
              </a:rPr>
              <a:t>Used by an attacker to insert themselves between two computers and read/edit their data</a:t>
            </a:r>
          </a:p>
          <a:p>
            <a:r>
              <a:rPr lang="en-US" sz="3600" dirty="0">
                <a:solidFill>
                  <a:schemeClr val="tx1"/>
                </a:solidFill>
              </a:rPr>
              <a:t>ARP was not designed for security; responses are taken at face value, even when unprompted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44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Regular webserver ARP cache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48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Poisoned webserver ARP cache</a:t>
            </a:r>
          </a:p>
          <a:p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C843291-4D31-A01A-1AB3-59E0FA95141C}"/>
              </a:ext>
            </a:extLst>
          </p:cNvPr>
          <p:cNvSpPr/>
          <p:nvPr/>
        </p:nvSpPr>
        <p:spPr>
          <a:xfrm>
            <a:off x="11651588" y="15847797"/>
            <a:ext cx="15087600" cy="16378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4B89F"/>
                </a:solidFill>
              </a:rPr>
              <a:t>Denial of Service: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overwhelm a victim server with traffic to prevent it from providing its services to clients</a:t>
            </a:r>
          </a:p>
          <a:p>
            <a:pPr marL="914400" indent="-571500" defTabSz="914400">
              <a:spcAft>
                <a:spcPts val="600"/>
              </a:spcAft>
              <a:buClr>
                <a:schemeClr val="tx1"/>
              </a:buClr>
              <a:buFont typeface="System Font Regular"/>
              <a:buChar char="-"/>
              <a:tabLst>
                <a:tab pos="914400" algn="l"/>
              </a:tabLst>
            </a:pPr>
            <a:r>
              <a:rPr lang="en-US" sz="3600" i="1" dirty="0">
                <a:solidFill>
                  <a:srgbClr val="54B89F"/>
                </a:solidFill>
              </a:rPr>
              <a:t>Application-layer attacks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make simple requests that require long responses</a:t>
            </a:r>
          </a:p>
          <a:p>
            <a:pPr marL="914400" indent="-571500" defTabSz="914400">
              <a:spcAft>
                <a:spcPts val="600"/>
              </a:spcAft>
              <a:buClr>
                <a:schemeClr val="tx1"/>
              </a:buClr>
              <a:buFont typeface="System Font Regular"/>
              <a:buChar char="-"/>
              <a:tabLst>
                <a:tab pos="914400" algn="l"/>
              </a:tabLst>
            </a:pPr>
            <a:r>
              <a:rPr lang="en-US" sz="3600" i="1" dirty="0">
                <a:solidFill>
                  <a:srgbClr val="54B89F"/>
                </a:solidFill>
              </a:rPr>
              <a:t>Protocol attacks</a:t>
            </a:r>
            <a:r>
              <a:rPr lang="en-US" sz="3600" dirty="0">
                <a:solidFill>
                  <a:schemeClr val="tx1"/>
                </a:solidFill>
              </a:rPr>
              <a:t> exploit lower-level Internet protocols, overwhelming the server’s network systems</a:t>
            </a:r>
          </a:p>
          <a:p>
            <a:pPr marL="914400" indent="-571500" defTabSz="914400">
              <a:spcAft>
                <a:spcPts val="600"/>
              </a:spcAft>
              <a:buClr>
                <a:schemeClr val="tx1"/>
              </a:buClr>
              <a:buFont typeface="System Font Regular"/>
              <a:buChar char="-"/>
              <a:tabLst>
                <a:tab pos="914400" algn="l"/>
              </a:tabLst>
            </a:pPr>
            <a:r>
              <a:rPr lang="en-US" sz="3600" i="1" dirty="0">
                <a:solidFill>
                  <a:srgbClr val="54B89F"/>
                </a:solidFill>
              </a:rPr>
              <a:t>Volumetric attacks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flood a server with long requests, consuming the server’s bandwidth</a:t>
            </a:r>
          </a:p>
          <a:p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E8B512D3-6097-10DE-21A5-BB076297F5D0}"/>
              </a:ext>
            </a:extLst>
          </p:cNvPr>
          <p:cNvSpPr/>
          <p:nvPr/>
        </p:nvSpPr>
        <p:spPr>
          <a:xfrm>
            <a:off x="27433792" y="15847798"/>
            <a:ext cx="15757584" cy="16378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4B89F"/>
                </a:solidFill>
              </a:rPr>
              <a:t>Adversary in the Middle (AITM):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 attacker places themselves between two communicating parties</a:t>
            </a:r>
          </a:p>
          <a:p>
            <a:pPr>
              <a:spcAft>
                <a:spcPts val="18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Victims will continue to believe they’re talking over a direct connection</a:t>
            </a:r>
          </a:p>
          <a:p>
            <a:pPr>
              <a:spcAft>
                <a:spcPts val="18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attacker eavesdrops on all data going between the two victims, and can modify the communications as they wish</a:t>
            </a:r>
          </a:p>
          <a:p>
            <a:pPr>
              <a:spcAft>
                <a:spcPts val="18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Only works when the parties do not have to verify their identifies</a:t>
            </a:r>
          </a:p>
          <a:p>
            <a:pPr>
              <a:spcAft>
                <a:spcPts val="18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sz="3600" b="1" dirty="0">
              <a:solidFill>
                <a:srgbClr val="54B89F"/>
              </a:solidFill>
            </a:endParaRPr>
          </a:p>
          <a:p>
            <a:pPr>
              <a:spcAft>
                <a:spcPts val="1800"/>
              </a:spcAft>
            </a:pPr>
            <a:endParaRPr lang="en-US" sz="3600" b="1" dirty="0">
              <a:solidFill>
                <a:srgbClr val="54B89F"/>
              </a:solidFill>
            </a:endParaRPr>
          </a:p>
          <a:p>
            <a:pPr>
              <a:spcAft>
                <a:spcPts val="1800"/>
              </a:spcAft>
            </a:pPr>
            <a:endParaRPr lang="en-US" sz="7200" b="1" dirty="0">
              <a:solidFill>
                <a:srgbClr val="54B89F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4B89F"/>
                </a:solidFill>
              </a:rPr>
              <a:t>Symmetric Encryption: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using a secret key and some math, scramble your data in a way that only other people with the same key can unscramble and read it</a:t>
            </a:r>
          </a:p>
          <a:p>
            <a:pPr>
              <a:spcAft>
                <a:spcPts val="18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webserver and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authserver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use symmetric encryption to communicate without exposing user credentials to eavesdroppers</a:t>
            </a:r>
          </a:p>
          <a:p>
            <a:r>
              <a:rPr lang="en-US" sz="3600" b="1" dirty="0">
                <a:solidFill>
                  <a:srgbClr val="54B89F"/>
                </a:solidFill>
              </a:rPr>
              <a:t>Diffie-Hellman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protocol used</a:t>
            </a:r>
          </a:p>
          <a:p>
            <a:pPr>
              <a:spcAft>
                <a:spcPts val="18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generate a shared secret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Alice and Bob can determine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>
              <a:spcAft>
                <a:spcPts val="18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while eavesdroppers cannot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Vulnerable to </a:t>
            </a:r>
            <a:r>
              <a:rPr lang="en-US" sz="3600" i="1" dirty="0">
                <a:solidFill>
                  <a:srgbClr val="54B89F"/>
                </a:solidFill>
              </a:rPr>
              <a:t>AITM</a:t>
            </a:r>
            <a:r>
              <a:rPr 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 an attacker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creates separate shared secrets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 both Alice and Bob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D9151D-6E0E-9FD5-FDCC-2A33EC71E890}"/>
              </a:ext>
            </a:extLst>
          </p:cNvPr>
          <p:cNvSpPr txBox="1"/>
          <p:nvPr/>
        </p:nvSpPr>
        <p:spPr>
          <a:xfrm>
            <a:off x="40963737" y="2547243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Helvetica" pitchFamily="2" charset="0"/>
                <a:cs typeface="Calibri" panose="020F0502020204030204" pitchFamily="34" charset="0"/>
              </a:rPr>
              <a:t>References</a:t>
            </a:r>
            <a:endParaRPr lang="en-US" sz="3600" dirty="0">
              <a:latin typeface="Helvetica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5615BE-D0DF-E278-E583-CFD858537787}"/>
              </a:ext>
            </a:extLst>
          </p:cNvPr>
          <p:cNvSpPr/>
          <p:nvPr/>
        </p:nvSpPr>
        <p:spPr>
          <a:xfrm>
            <a:off x="673605" y="4122591"/>
            <a:ext cx="18175019" cy="14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Helvetica" pitchFamily="2" charset="0"/>
              </a:rPr>
              <a:t>System Setup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48B88D-A6EA-4B80-6D70-8FC08459317F}"/>
              </a:ext>
            </a:extLst>
          </p:cNvPr>
          <p:cNvSpPr/>
          <p:nvPr/>
        </p:nvSpPr>
        <p:spPr>
          <a:xfrm>
            <a:off x="19659601" y="4148311"/>
            <a:ext cx="23317199" cy="14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Helvetica" pitchFamily="2" charset="0"/>
              </a:rPr>
              <a:t>Attack Plan</a:t>
            </a:r>
          </a:p>
        </p:txBody>
      </p: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2A7895D4-A3AC-4F8F-E819-96C4A780B7C1}"/>
              </a:ext>
            </a:extLst>
          </p:cNvPr>
          <p:cNvCxnSpPr>
            <a:cxnSpLocks/>
          </p:cNvCxnSpPr>
          <p:nvPr/>
        </p:nvCxnSpPr>
        <p:spPr>
          <a:xfrm flipH="1">
            <a:off x="19198689" y="13524066"/>
            <a:ext cx="11939" cy="936546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03F10FCD-CDE2-D735-21F4-7ED1A7319A3E}"/>
              </a:ext>
            </a:extLst>
          </p:cNvPr>
          <p:cNvCxnSpPr>
            <a:cxnSpLocks/>
          </p:cNvCxnSpPr>
          <p:nvPr/>
        </p:nvCxnSpPr>
        <p:spPr>
          <a:xfrm>
            <a:off x="5822288" y="13485598"/>
            <a:ext cx="0" cy="990600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5BF75C5E-5072-7705-54C4-388968100C62}"/>
              </a:ext>
            </a:extLst>
          </p:cNvPr>
          <p:cNvCxnSpPr>
            <a:cxnSpLocks/>
          </p:cNvCxnSpPr>
          <p:nvPr/>
        </p:nvCxnSpPr>
        <p:spPr>
          <a:xfrm>
            <a:off x="35327798" y="13569591"/>
            <a:ext cx="0" cy="864202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4D9BD9BE-D2D3-324E-CDC9-B9CA0F8D5B4E}"/>
              </a:ext>
            </a:extLst>
          </p:cNvPr>
          <p:cNvCxnSpPr>
            <a:cxnSpLocks/>
          </p:cNvCxnSpPr>
          <p:nvPr/>
        </p:nvCxnSpPr>
        <p:spPr>
          <a:xfrm>
            <a:off x="3581400" y="12342608"/>
            <a:ext cx="0" cy="1110522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9371E594-5EB2-A16F-75F0-BB400E65B7A7}"/>
              </a:ext>
            </a:extLst>
          </p:cNvPr>
          <p:cNvCxnSpPr>
            <a:cxnSpLocks/>
          </p:cNvCxnSpPr>
          <p:nvPr/>
        </p:nvCxnSpPr>
        <p:spPr>
          <a:xfrm>
            <a:off x="38862000" y="12343324"/>
            <a:ext cx="0" cy="1109806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0" name="Oval 1039">
            <a:extLst>
              <a:ext uri="{FF2B5EF4-FFF2-40B4-BE49-F238E27FC236}">
                <a16:creationId xmlns:a16="http://schemas.microsoft.com/office/drawing/2014/main" id="{2054D238-3D8B-4399-4D23-D44DE957FBA5}"/>
              </a:ext>
            </a:extLst>
          </p:cNvPr>
          <p:cNvSpPr/>
          <p:nvPr/>
        </p:nvSpPr>
        <p:spPr>
          <a:xfrm>
            <a:off x="330704" y="13072176"/>
            <a:ext cx="685801" cy="685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5DB33BA-F6B4-A98B-1C3D-649AB6C25480}"/>
              </a:ext>
            </a:extLst>
          </p:cNvPr>
          <p:cNvSpPr/>
          <p:nvPr/>
        </p:nvSpPr>
        <p:spPr>
          <a:xfrm>
            <a:off x="681397" y="4122592"/>
            <a:ext cx="18167377" cy="8168130"/>
          </a:xfrm>
          <a:prstGeom prst="rect">
            <a:avLst/>
          </a:prstGeom>
          <a:noFill/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DA2B8F4B-9B09-19A6-7642-9CC957A61465}"/>
              </a:ext>
            </a:extLst>
          </p:cNvPr>
          <p:cNvSpPr/>
          <p:nvPr/>
        </p:nvSpPr>
        <p:spPr>
          <a:xfrm>
            <a:off x="19659600" y="4148311"/>
            <a:ext cx="23310189" cy="8168130"/>
          </a:xfrm>
          <a:prstGeom prst="rect">
            <a:avLst/>
          </a:prstGeom>
          <a:noFill/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745850AD-F742-F0DC-36EF-9DC53E9EC968}"/>
              </a:ext>
            </a:extLst>
          </p:cNvPr>
          <p:cNvSpPr/>
          <p:nvPr/>
        </p:nvSpPr>
        <p:spPr>
          <a:xfrm>
            <a:off x="666594" y="14460611"/>
            <a:ext cx="10301804" cy="17818865"/>
          </a:xfrm>
          <a:prstGeom prst="rect">
            <a:avLst/>
          </a:prstGeom>
          <a:noFill/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9525A146-F3C9-1C67-A68E-CAB0A89B34E5}"/>
              </a:ext>
            </a:extLst>
          </p:cNvPr>
          <p:cNvSpPr/>
          <p:nvPr/>
        </p:nvSpPr>
        <p:spPr>
          <a:xfrm>
            <a:off x="11658599" y="14476197"/>
            <a:ext cx="15087599" cy="17818865"/>
          </a:xfrm>
          <a:prstGeom prst="rect">
            <a:avLst/>
          </a:prstGeom>
          <a:noFill/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D6F1DA86-88E8-635A-D60D-3084635E5701}"/>
              </a:ext>
            </a:extLst>
          </p:cNvPr>
          <p:cNvCxnSpPr>
            <a:cxnSpLocks/>
          </p:cNvCxnSpPr>
          <p:nvPr/>
        </p:nvCxnSpPr>
        <p:spPr>
          <a:xfrm>
            <a:off x="-12195" y="3429000"/>
            <a:ext cx="43903395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02225A13-AEF7-F61A-E37D-F286FC236501}"/>
              </a:ext>
            </a:extLst>
          </p:cNvPr>
          <p:cNvCxnSpPr/>
          <p:nvPr/>
        </p:nvCxnSpPr>
        <p:spPr>
          <a:xfrm>
            <a:off x="11651588" y="15847798"/>
            <a:ext cx="15073577" cy="0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999117D0-A6D3-DC97-7E36-74C29E223847}"/>
              </a:ext>
            </a:extLst>
          </p:cNvPr>
          <p:cNvCxnSpPr>
            <a:cxnSpLocks/>
          </p:cNvCxnSpPr>
          <p:nvPr/>
        </p:nvCxnSpPr>
        <p:spPr>
          <a:xfrm>
            <a:off x="666593" y="15847798"/>
            <a:ext cx="10287001" cy="0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8" name="TextBox 1067">
            <a:extLst>
              <a:ext uri="{FF2B5EF4-FFF2-40B4-BE49-F238E27FC236}">
                <a16:creationId xmlns:a16="http://schemas.microsoft.com/office/drawing/2014/main" id="{EFD23F9D-813D-A33D-C7CD-78C3B6DF0A40}"/>
              </a:ext>
            </a:extLst>
          </p:cNvPr>
          <p:cNvSpPr txBox="1"/>
          <p:nvPr/>
        </p:nvSpPr>
        <p:spPr>
          <a:xfrm>
            <a:off x="20636713" y="20955000"/>
            <a:ext cx="5914557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600" b="1" u="sng" dirty="0">
                <a:solidFill>
                  <a:srgbClr val="54B89F"/>
                </a:solidFill>
              </a:rPr>
              <a:t>The TCP Handshake</a:t>
            </a:r>
          </a:p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Client: SYN packet</a:t>
            </a:r>
          </a:p>
          <a:p>
            <a:pPr>
              <a:spcAft>
                <a:spcPts val="18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“Hi! Can we talk?”</a:t>
            </a:r>
          </a:p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Server: SYN + ACK packet</a:t>
            </a:r>
          </a:p>
          <a:p>
            <a:pPr>
              <a:spcAft>
                <a:spcPts val="18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“Hello! Yes, we can talk.”</a:t>
            </a:r>
          </a:p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Client: ACK packet</a:t>
            </a:r>
          </a:p>
          <a:p>
            <a:pPr>
              <a:spcAft>
                <a:spcPts val="18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“Great.”</a:t>
            </a:r>
          </a:p>
          <a:p>
            <a:endParaRPr lang="en-US" sz="3600" dirty="0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4E50A2E2-0825-8F23-2FAF-D1FCE1EBC274}"/>
              </a:ext>
            </a:extLst>
          </p:cNvPr>
          <p:cNvSpPr txBox="1"/>
          <p:nvPr/>
        </p:nvSpPr>
        <p:spPr>
          <a:xfrm>
            <a:off x="12335195" y="25984200"/>
            <a:ext cx="6513435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600" b="1" u="sng" dirty="0">
                <a:solidFill>
                  <a:srgbClr val="54B89F"/>
                </a:solidFill>
              </a:rPr>
              <a:t>TCP SYN Flood</a:t>
            </a:r>
          </a:p>
          <a:p>
            <a:pPr>
              <a:spcAft>
                <a:spcPts val="18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Attacker sends a bunch of AYN packets and never responds to the server’s SYN + ACK</a:t>
            </a:r>
          </a:p>
          <a:p>
            <a:pPr>
              <a:spcAft>
                <a:spcPts val="18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Server left storing garbage data for each half-open connection</a:t>
            </a:r>
          </a:p>
          <a:p>
            <a:pPr>
              <a:spcAft>
                <a:spcPts val="18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Attacker users random IPs to prevent their own computer from waiting for half-open connections</a:t>
            </a:r>
          </a:p>
        </p:txBody>
      </p: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EFA0C5B0-A6B7-5469-E8C1-6E2E874591E6}"/>
              </a:ext>
            </a:extLst>
          </p:cNvPr>
          <p:cNvCxnSpPr>
            <a:cxnSpLocks/>
          </p:cNvCxnSpPr>
          <p:nvPr/>
        </p:nvCxnSpPr>
        <p:spPr>
          <a:xfrm>
            <a:off x="693039" y="5562591"/>
            <a:ext cx="18155585" cy="0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B4504601-DB3E-19EC-2505-9A39AECA60F3}"/>
              </a:ext>
            </a:extLst>
          </p:cNvPr>
          <p:cNvCxnSpPr>
            <a:cxnSpLocks/>
          </p:cNvCxnSpPr>
          <p:nvPr/>
        </p:nvCxnSpPr>
        <p:spPr>
          <a:xfrm>
            <a:off x="27440803" y="15847798"/>
            <a:ext cx="15750573" cy="0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4037833A-93B8-5343-5666-917FA670A40B}"/>
              </a:ext>
            </a:extLst>
          </p:cNvPr>
          <p:cNvCxnSpPr>
            <a:cxnSpLocks/>
          </p:cNvCxnSpPr>
          <p:nvPr/>
        </p:nvCxnSpPr>
        <p:spPr>
          <a:xfrm flipV="1">
            <a:off x="19659600" y="5562591"/>
            <a:ext cx="23287769" cy="25720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1CAEEAF5-F63F-7644-78EA-6F942B3DA43C}"/>
              </a:ext>
            </a:extLst>
          </p:cNvPr>
          <p:cNvCxnSpPr>
            <a:cxnSpLocks/>
          </p:cNvCxnSpPr>
          <p:nvPr/>
        </p:nvCxnSpPr>
        <p:spPr>
          <a:xfrm>
            <a:off x="702742" y="13411200"/>
            <a:ext cx="42502429" cy="83861"/>
          </a:xfrm>
          <a:prstGeom prst="straightConnector1">
            <a:avLst/>
          </a:prstGeom>
          <a:ln w="190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2E363FA4-21BF-E196-A3F9-8FCF64825315}"/>
              </a:ext>
            </a:extLst>
          </p:cNvPr>
          <p:cNvSpPr/>
          <p:nvPr/>
        </p:nvSpPr>
        <p:spPr>
          <a:xfrm>
            <a:off x="27422379" y="14501312"/>
            <a:ext cx="15775780" cy="17818865"/>
          </a:xfrm>
          <a:prstGeom prst="rect">
            <a:avLst/>
          </a:prstGeom>
          <a:noFill/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4" name="Picture 1113" descr="A computer screen with a name&#10;&#10;Description automatically generated with medium confidence">
            <a:extLst>
              <a:ext uri="{FF2B5EF4-FFF2-40B4-BE49-F238E27FC236}">
                <a16:creationId xmlns:a16="http://schemas.microsoft.com/office/drawing/2014/main" id="{D466227F-AFA3-CD11-67D1-D8CB8BC4A3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03401" y="20327825"/>
            <a:ext cx="16195722" cy="3409007"/>
          </a:xfrm>
          <a:prstGeom prst="rect">
            <a:avLst/>
          </a:prstGeom>
        </p:spPr>
      </p:pic>
      <p:pic>
        <p:nvPicPr>
          <p:cNvPr id="1116" name="Picture 1115" descr="A screenshot of a computer&#10;&#10;Description automatically generated">
            <a:extLst>
              <a:ext uri="{FF2B5EF4-FFF2-40B4-BE49-F238E27FC236}">
                <a16:creationId xmlns:a16="http://schemas.microsoft.com/office/drawing/2014/main" id="{01F4D4AD-3D15-C798-1BA0-02AD0116A4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56699" y="26376569"/>
            <a:ext cx="9533148" cy="54076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814BD6-159D-FD9C-083A-C8DA5A415A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775" y="21183600"/>
            <a:ext cx="9981442" cy="4528936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5E72E69C-FD89-C3D2-88E3-7233D7D94F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93200" y="1630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561B07-52EE-C986-4D78-6EBC411805D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3698"/>
          <a:stretch/>
        </p:blipFill>
        <p:spPr>
          <a:xfrm>
            <a:off x="1011702" y="29422998"/>
            <a:ext cx="9535409" cy="1895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9E3060-F3F3-F5DA-E230-B656C0ADE13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108"/>
          <a:stretch/>
        </p:blipFill>
        <p:spPr>
          <a:xfrm>
            <a:off x="1011702" y="26527399"/>
            <a:ext cx="9535409" cy="1895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A883A1-F8BC-CB49-9D7D-FF90E025921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295" t="11859" r="4420" b="9952"/>
          <a:stretch/>
        </p:blipFill>
        <p:spPr>
          <a:xfrm>
            <a:off x="12121116" y="21717000"/>
            <a:ext cx="8194803" cy="3338623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978AD14-DBC9-BBD7-1B61-C685D3CDEE07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076" t="8778" r="58804" b="5846"/>
          <a:stretch/>
        </p:blipFill>
        <p:spPr>
          <a:xfrm>
            <a:off x="832072" y="5939943"/>
            <a:ext cx="17836928" cy="6099657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8DAE73D9-4394-FFF7-9137-FBB6F0D0C16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7418" t="8855" r="137" b="8359"/>
          <a:stretch/>
        </p:blipFill>
        <p:spPr>
          <a:xfrm>
            <a:off x="19676043" y="6046881"/>
            <a:ext cx="23317192" cy="5914556"/>
          </a:xfrm>
          <a:prstGeom prst="rect">
            <a:avLst/>
          </a:prstGeom>
        </p:spPr>
      </p:pic>
      <p:pic>
        <p:nvPicPr>
          <p:cNvPr id="14" name="Picture 13" descr="A computer screen with text and symbols&#10;&#10;Description automatically generated">
            <a:extLst>
              <a:ext uri="{FF2B5EF4-FFF2-40B4-BE49-F238E27FC236}">
                <a16:creationId xmlns:a16="http://schemas.microsoft.com/office/drawing/2014/main" id="{03B94C96-43D6-7D2A-D8C6-7D7DD343881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417108" y="26393856"/>
            <a:ext cx="8405292" cy="511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0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3926</TotalTime>
  <Words>360</Words>
  <Application>Microsoft Macintosh PowerPoint</Application>
  <PresentationFormat>Custom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System Font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carleton</dc:creator>
  <cp:lastModifiedBy>Microsoft Office User</cp:lastModifiedBy>
  <cp:revision>88</cp:revision>
  <cp:lastPrinted>2018-10-18T19:54:29Z</cp:lastPrinted>
  <dcterms:created xsi:type="dcterms:W3CDTF">2014-04-09T13:45:38Z</dcterms:created>
  <dcterms:modified xsi:type="dcterms:W3CDTF">2024-02-26T17:59:10Z</dcterms:modified>
</cp:coreProperties>
</file>