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6" r:id="rId4"/>
    <p:sldId id="295" r:id="rId5"/>
    <p:sldId id="266" r:id="rId6"/>
    <p:sldId id="267" r:id="rId7"/>
    <p:sldId id="270" r:id="rId8"/>
    <p:sldId id="297" r:id="rId9"/>
    <p:sldId id="271" r:id="rId10"/>
    <p:sldId id="272" r:id="rId11"/>
    <p:sldId id="29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99" r:id="rId27"/>
    <p:sldId id="300" r:id="rId28"/>
    <p:sldId id="279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302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4775" autoAdjust="0"/>
  </p:normalViewPr>
  <p:slideViewPr>
    <p:cSldViewPr>
      <p:cViewPr varScale="1">
        <p:scale>
          <a:sx n="139" d="100"/>
          <a:sy n="139" d="100"/>
        </p:scale>
        <p:origin x="11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536816"/>
        <c:axId val="298534072"/>
      </c:lineChart>
      <c:catAx>
        <c:axId val="29853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98534072"/>
        <c:crosses val="autoZero"/>
        <c:auto val="1"/>
        <c:lblAlgn val="ctr"/>
        <c:lblOffset val="100"/>
        <c:noMultiLvlLbl val="0"/>
      </c:catAx>
      <c:valAx>
        <c:axId val="298534072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298536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534464"/>
        <c:axId val="298535248"/>
      </c:lineChart>
      <c:catAx>
        <c:axId val="29853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98535248"/>
        <c:crosses val="autoZero"/>
        <c:auto val="1"/>
        <c:lblAlgn val="ctr"/>
        <c:lblOffset val="100"/>
        <c:noMultiLvlLbl val="0"/>
      </c:catAx>
      <c:valAx>
        <c:axId val="298535248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298534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0.6875</cdr:x>
      <cdr:y>0.05812</cdr:y>
    </cdr:from>
    <cdr:to>
      <cdr:x>0.6875</cdr:x>
      <cdr:y>0.50092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514600" y="200025"/>
          <a:ext cx="0" cy="1524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0.26953</cdr:x>
      <cdr:y>0.65521</cdr:y>
    </cdr:from>
    <cdr:to>
      <cdr:x>0.95703</cdr:x>
      <cdr:y>0.65521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7" y="2255044"/>
          <a:ext cx="2514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absSizeAnchor xmlns:cdr="http://schemas.openxmlformats.org/drawingml/2006/chartDrawing">
    <cdr:from>
      <cdr:x>0.17643</cdr:x>
      <cdr:y>0.4345</cdr:y>
    </cdr:from>
    <cdr:ext cx="330993" cy="2381"/>
    <cdr:cxnSp macro="">
      <cdr:nvCxnSpPr>
        <cdr:cNvPr id="9" name="Straight Arrow Connector 8"/>
        <cdr:cNvCxnSpPr/>
      </cdr:nvCxnSpPr>
      <cdr:spPr>
        <a:xfrm xmlns:a="http://schemas.openxmlformats.org/drawingml/2006/main">
          <a:off x="645319" y="1495425"/>
          <a:ext cx="330993" cy="238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abs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0.26953</cdr:x>
      <cdr:y>0.65521</cdr:y>
    </cdr:from>
    <cdr:to>
      <cdr:x>0.60417</cdr:x>
      <cdr:y>0.6559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3" y="2255036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0.625</cdr:x>
      <cdr:y>0.6559</cdr:y>
    </cdr:from>
    <cdr:to>
      <cdr:x>0.95964</cdr:x>
      <cdr:y>0.6566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2286000" y="2257425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method is especially</a:t>
            </a:r>
            <a:r>
              <a:rPr lang="en-US" baseline="0" dirty="0" smtClean="0"/>
              <a:t> susceptible to the challenges to be presented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and s2 are the 1200Hz and 2200Hz</a:t>
            </a:r>
            <a:r>
              <a:rPr lang="en-US" baseline="0" dirty="0" smtClean="0"/>
              <a:t>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h1(t)</a:t>
            </a:r>
            <a:r>
              <a:rPr lang="en-US" baseline="0" dirty="0" smtClean="0"/>
              <a:t> and h2(t) are the outputs from applying the respective filters at 1200Hz and 2200Hz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en-US" baseline="0" dirty="0" smtClean="0"/>
              <a:t> signal is mixed with the output from the VCO (Voltage Controlled Oscillator)</a:t>
            </a:r>
          </a:p>
          <a:p>
            <a:r>
              <a:rPr lang="en-US" baseline="0" dirty="0" smtClean="0"/>
              <a:t>Phase is filtered then passed back to the VCO</a:t>
            </a:r>
          </a:p>
          <a:p>
            <a:r>
              <a:rPr lang="en-US" baseline="0" dirty="0" smtClean="0"/>
              <a:t>Phase / Frequency information is used to decide which frequency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 of challenges</a:t>
            </a:r>
            <a:r>
              <a:rPr lang="en-US" baseline="0" dirty="0" smtClean="0"/>
              <a:t> that were encountered during this research.</a:t>
            </a:r>
          </a:p>
          <a:p>
            <a:r>
              <a:rPr lang="en-US" baseline="0" dirty="0" smtClean="0"/>
              <a:t>Other challenges include:</a:t>
            </a:r>
          </a:p>
          <a:p>
            <a:r>
              <a:rPr lang="en-US" baseline="0" dirty="0" smtClean="0"/>
              <a:t>-RF Limitations including limited coverage</a:t>
            </a:r>
          </a:p>
          <a:p>
            <a:r>
              <a:rPr lang="en-US" baseline="0" dirty="0" smtClean="0"/>
              <a:t>-Multiple stations transmitting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 average is above zero</a:t>
            </a:r>
          </a:p>
          <a:p>
            <a:r>
              <a:rPr lang="en-US" baseline="0" dirty="0" smtClean="0"/>
              <a:t>Notice the zero crossings are not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jitter</a:t>
            </a:r>
            <a:r>
              <a:rPr lang="en-US" baseline="0" dirty="0" smtClean="0"/>
              <a:t> may cause one signal to look like another extending or shortening zero crossings.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challenge for any filter because it can not be assumed that the relative magnitudes</a:t>
            </a:r>
            <a:r>
              <a:rPr lang="en-US" baseline="0" dirty="0" smtClean="0"/>
              <a:t> of the signals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dirty="0" err="1" smtClean="0"/>
              <a:t>adujustable</a:t>
            </a:r>
            <a:r>
              <a:rPr lang="en-US" baseline="0" dirty="0" smtClean="0"/>
              <a:t> “zero”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multiplication and addition no other complicated</a:t>
            </a:r>
            <a:r>
              <a:rPr lang="en-US" baseline="0" dirty="0" smtClean="0"/>
              <a:t> computations i.e. integrals or sines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 the OT3</a:t>
            </a:r>
            <a:r>
              <a:rPr lang="en-US" baseline="0" dirty="0" smtClean="0"/>
              <a:t> Test with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where</a:t>
            </a:r>
            <a:r>
              <a:rPr lang="en-US" baseline="0" dirty="0" smtClean="0"/>
              <a:t> the hardware results came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other 10</a:t>
            </a:r>
            <a:r>
              <a:rPr lang="en-US" baseline="0" dirty="0" smtClean="0"/>
              <a:t> pieces of hardware decoded 40 and 200 packets out of the respective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6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software</a:t>
            </a:r>
            <a:r>
              <a:rPr lang="en-US" baseline="0" dirty="0" smtClean="0"/>
              <a:t> is on the left (sad </a:t>
            </a:r>
            <a:r>
              <a:rPr lang="en-US" baseline="0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Average for hardware was 935, All of these software are above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</a:t>
            </a:r>
            <a:r>
              <a:rPr lang="en-US" baseline="0" dirty="0" smtClean="0"/>
              <a:t> across paper of DSTFT look like it had good results with fast computation times even in noisy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didn’t end up doing as good</a:t>
            </a:r>
            <a:r>
              <a:rPr lang="en-US" baseline="0" dirty="0" smtClean="0"/>
              <a:t> as hardware (still)</a:t>
            </a:r>
          </a:p>
          <a:p>
            <a:r>
              <a:rPr lang="en-US" baseline="0" dirty="0" smtClean="0"/>
              <a:t>Some quote about just finding some ways that didn’t make it better. Software is limitless and there are many ways left to try.</a:t>
            </a:r>
          </a:p>
          <a:p>
            <a:endParaRPr lang="en-US" baseline="0" dirty="0" smtClean="0"/>
          </a:p>
          <a:p>
            <a:r>
              <a:rPr lang="en-US" dirty="0" smtClean="0"/>
              <a:t>Software is a good cost effective alternative! Hardware</a:t>
            </a:r>
            <a:r>
              <a:rPr lang="en-US" baseline="0" dirty="0" smtClean="0"/>
              <a:t> components ware out while software is consistent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</a:t>
            </a:r>
            <a:r>
              <a:rPr lang="en-US" baseline="0" dirty="0" smtClean="0"/>
              <a:t> examples, show that there is a radio port and COM port that can be found on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in Hertz</a:t>
            </a:r>
          </a:p>
          <a:p>
            <a:r>
              <a:rPr lang="en-US" dirty="0" smtClean="0"/>
              <a:t>Frequency</a:t>
            </a:r>
            <a:r>
              <a:rPr lang="en-US" baseline="0" dirty="0" smtClean="0"/>
              <a:t> and Period are Inverse. Longer (larger) period is a lower (smaller) frequency, Shorter period is a higher (larger) frequency.</a:t>
            </a:r>
            <a:endParaRPr lang="en-US" dirty="0" smtClean="0"/>
          </a:p>
          <a:p>
            <a:r>
              <a:rPr lang="en-US" dirty="0" smtClean="0"/>
              <a:t>Phi is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Frequency Shift Keying</a:t>
            </a:r>
          </a:p>
          <a:p>
            <a:r>
              <a:rPr lang="en-US" dirty="0" smtClean="0"/>
              <a:t>A patent</a:t>
            </a:r>
            <a:r>
              <a:rPr lang="en-US" baseline="0" dirty="0" smtClean="0"/>
              <a:t> for the modem chip to modulate and demodulate the digital data was filed in 1981</a:t>
            </a:r>
          </a:p>
          <a:p>
            <a:r>
              <a:rPr lang="en-US" baseline="0" dirty="0" smtClean="0"/>
              <a:t>V.23 with 1300Hz and 2100Hz tones in 1988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6/11/2016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6/11/2016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(t) = A </a:t>
            </a:r>
            <a:r>
              <a:rPr lang="en-US" i="1" dirty="0" smtClean="0"/>
              <a:t>sin</a:t>
            </a:r>
            <a:r>
              <a:rPr lang="en-US" dirty="0" smtClean="0"/>
              <a:t>(2</a:t>
            </a:r>
            <a:r>
              <a:rPr lang="el-GR" dirty="0" smtClean="0"/>
              <a:t>π</a:t>
            </a:r>
            <a:r>
              <a:rPr lang="en-US" i="1" dirty="0" err="1" smtClean="0"/>
              <a:t>f</a:t>
            </a:r>
            <a:r>
              <a:rPr lang="en-US" dirty="0" err="1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 = 1 (</a:t>
            </a:r>
            <a:r>
              <a:rPr lang="en-US" i="1" dirty="0" smtClean="0"/>
              <a:t>f</a:t>
            </a:r>
            <a:r>
              <a:rPr lang="en-US" dirty="0" smtClean="0"/>
              <a:t> = 1/T)</a:t>
            </a:r>
          </a:p>
          <a:p>
            <a:r>
              <a:rPr lang="en-US" dirty="0" smtClean="0"/>
              <a:t>A = 1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= -</a:t>
            </a:r>
            <a:r>
              <a:rPr lang="el-GR" dirty="0" smtClean="0"/>
              <a:t>π</a:t>
            </a:r>
            <a:r>
              <a:rPr lang="en-US" dirty="0" smtClean="0"/>
              <a:t>/4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871564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1500" y="1929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99216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37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512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n-US" dirty="0"/>
              <a:t>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36300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9750"/>
            <a:ext cx="7239000" cy="18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Zero Crossing</a:t>
            </a:r>
          </a:p>
          <a:p>
            <a:r>
              <a:rPr lang="en-US" sz="2400" dirty="0" smtClean="0"/>
              <a:t>Strict Zero Crossing</a:t>
            </a:r>
          </a:p>
          <a:p>
            <a:r>
              <a:rPr lang="en-US" sz="2400" dirty="0" smtClean="0"/>
              <a:t>Windowed Zero Crossing</a:t>
            </a:r>
          </a:p>
          <a:p>
            <a:r>
              <a:rPr lang="en-US" sz="2400" dirty="0" smtClean="0"/>
              <a:t>Peak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Zero Crossing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isBelowZero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(sample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||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isAboveZero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(sample))) {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360045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low to high</a:t>
            </a:r>
            <a:endParaRPr lang="en-US" sz="2400" b="1" dirty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((!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sample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latin typeface="Courier New"/>
              </a:rPr>
              <a:t>)||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high to low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sample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&lt; </a:t>
            </a:r>
            <a:endParaRPr lang="en-US" sz="24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!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power =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s1200_prev2*s1200_prev2+s1200_prev*s1200_prev-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coeff1200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*s1200_prev*s1200_prev2) 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s2200_prev2*s2200_prev2+s2200_prev*s2200_prev-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coeff2200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*s2200_prev*s2200_prev2);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Trial Run in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D:\Robert Campbell\Documents\GitHub\rrxthesis\images\GoertzelAlgorithmAppliedtoOpenTracker3FilewithNois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/>
          <a:stretch/>
        </p:blipFill>
        <p:spPr bwMode="auto">
          <a:xfrm>
            <a:off x="1828800" y="1276350"/>
            <a:ext cx="4800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9" y="1200150"/>
            <a:ext cx="655714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Mix VCO with incoming signal</a:t>
            </a:r>
            <a:endParaRPr lang="en-US" sz="2400" dirty="0">
              <a:solidFill>
                <a:srgbClr val="3F7F5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sample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pll_loop_gain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Filter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biQuad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.filter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sample_rate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Update VCO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sin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(2 * 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pll_cf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(t +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114300" indent="0"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output &gt; 0 &amp;&amp; 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||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(output &lt; 0 &amp;&amp;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handleFrequencyChange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flags to determine start and end of packet</a:t>
            </a:r>
          </a:p>
          <a:p>
            <a:r>
              <a:rPr lang="en-US" dirty="0" smtClean="0"/>
              <a:t>Find all the transitions in the packet</a:t>
            </a:r>
          </a:p>
          <a:p>
            <a:r>
              <a:rPr lang="en-US" dirty="0" smtClean="0"/>
              <a:t>Using the transitions found determine the clocking</a:t>
            </a:r>
          </a:p>
          <a:p>
            <a:r>
              <a:rPr lang="en-US" dirty="0" smtClean="0"/>
              <a:t>Demodulate each baud one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D:\Robert Campbell\Documents\GitHub\rrxthesis\images\200PacketGeneratedFile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D:\Robert Campbell\Documents\GitHub\rrxthesis\images\OpenTrackerFilewithNoiseAdded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D:\Robert Campbell\Documents\GitHub\rrxthesis\images\LosAngelesRecording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Tables-O-Data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07273"/>
              </p:ext>
            </p:extLst>
          </p:nvPr>
        </p:nvGraphicFramePr>
        <p:xfrm>
          <a:off x="457198" y="1047750"/>
          <a:ext cx="7620004" cy="1914660"/>
        </p:xfrm>
        <a:graphic>
          <a:graphicData uri="http://schemas.openxmlformats.org/drawingml/2006/table">
            <a:tbl>
              <a:tblPr/>
              <a:tblGrid>
                <a:gridCol w="872901"/>
                <a:gridCol w="636789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Strict 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Windowed Zero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Derivative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(100%)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Optimized window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PLL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Max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AGWPE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872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35021"/>
              </p:ext>
            </p:extLst>
          </p:nvPr>
        </p:nvGraphicFramePr>
        <p:xfrm>
          <a:off x="685800" y="3181350"/>
          <a:ext cx="6096001" cy="1441180"/>
        </p:xfrm>
        <a:graphic>
          <a:graphicData uri="http://schemas.openxmlformats.org/drawingml/2006/table">
            <a:tbl>
              <a:tblPr/>
              <a:tblGrid>
                <a:gridCol w="812801"/>
                <a:gridCol w="406400"/>
                <a:gridCol w="406400"/>
                <a:gridCol w="406400"/>
                <a:gridCol w="406400"/>
                <a:gridCol w="406400"/>
                <a:gridCol w="355599"/>
                <a:gridCol w="533400"/>
                <a:gridCol w="381000"/>
                <a:gridCol w="457200"/>
                <a:gridCol w="381000"/>
                <a:gridCol w="330201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Hardware that did not decode all packets was:</a:t>
            </a:r>
          </a:p>
          <a:p>
            <a:pPr lvl="1"/>
            <a:r>
              <a:rPr lang="en-US" dirty="0" err="1" smtClean="0"/>
              <a:t>OpenTracker</a:t>
            </a:r>
            <a:r>
              <a:rPr lang="en-US" dirty="0" smtClean="0"/>
              <a:t> USB with 39/40 and 193/200</a:t>
            </a:r>
          </a:p>
          <a:p>
            <a:pPr lvl="1"/>
            <a:r>
              <a:rPr lang="en-US" dirty="0" smtClean="0"/>
              <a:t>T3-Micro 199/200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0150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  <p:pic>
        <p:nvPicPr>
          <p:cNvPr id="9218" name="Picture 2" descr="D:\Robert Campbell\Documents\GitHub\rrxthesis\images\PerformanceofAllHardwareonTrack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1" y="1200150"/>
            <a:ext cx="63787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  <p:pic>
        <p:nvPicPr>
          <p:cNvPr id="10242" name="Picture 2" descr="D:\Robert Campbell\Documents\GitHub\rrxthesis\images\SoftwarePerformanceonGenerated200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Robert Campbell\Documents\GitHub\rrxthesis\images\SoftwarePerformanceonOT3TestwNo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1775"/>
            <a:ext cx="3657600" cy="27431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01775"/>
            <a:ext cx="3657600" cy="2743199"/>
          </a:xfrm>
        </p:spPr>
      </p:pic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42</a:t>
            </a:fld>
            <a:endParaRPr lang="en-US"/>
          </a:p>
        </p:txBody>
      </p:sp>
      <p:pic>
        <p:nvPicPr>
          <p:cNvPr id="12290" name="Picture 2" descr="D:\Robert Campbell\Documents\GitHub\rrxthesis\images\SoftwarePerformanceonTrack1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Robert Campbell\Documents\GitHub\rrxthesis\images\SoftwarePerformanceonTrack1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0150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Short-Time Fourier </a:t>
            </a:r>
            <a:r>
              <a:rPr lang="en-US" dirty="0" smtClean="0"/>
              <a:t>Transform</a:t>
            </a:r>
          </a:p>
          <a:p>
            <a:r>
              <a:rPr lang="en-US" dirty="0"/>
              <a:t>Use the CRC for FEC</a:t>
            </a:r>
          </a:p>
          <a:p>
            <a:r>
              <a:rPr lang="en-US" dirty="0"/>
              <a:t>Integrations with a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Comments &amp;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1073</TotalTime>
  <Words>1482</Words>
  <Application>Microsoft Office PowerPoint</Application>
  <PresentationFormat>On-screen Show (16:9)</PresentationFormat>
  <Paragraphs>574</Paragraphs>
  <Slides>45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Courier New</vt:lpstr>
      <vt:lpstr>Wingdings</vt:lpstr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The Sine Wave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Challenges</vt:lpstr>
      <vt:lpstr>DC Offset</vt:lpstr>
      <vt:lpstr>Noise</vt:lpstr>
      <vt:lpstr>Emphasis</vt:lpstr>
      <vt:lpstr>Algorithms Implemented</vt:lpstr>
      <vt:lpstr>Zero Crossing</vt:lpstr>
      <vt:lpstr>Strict Zero Crossing</vt:lpstr>
      <vt:lpstr>Zero Crossing</vt:lpstr>
      <vt:lpstr>Goertzel (DFT / Filtering)</vt:lpstr>
      <vt:lpstr>Goertzel Trial Run in MATLAB</vt:lpstr>
      <vt:lpstr>PLL</vt:lpstr>
      <vt:lpstr>Preclocking</vt:lpstr>
      <vt:lpstr>Benchmarking</vt:lpstr>
      <vt:lpstr>Clean Signal Example</vt:lpstr>
      <vt:lpstr>Noise Example</vt:lpstr>
      <vt:lpstr>Track 1 Example</vt:lpstr>
      <vt:lpstr>The Big Tables-O-Data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Closing Comments &amp;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Robbie Campbell</cp:lastModifiedBy>
  <cp:revision>53</cp:revision>
  <dcterms:created xsi:type="dcterms:W3CDTF">2016-02-23T05:01:52Z</dcterms:created>
  <dcterms:modified xsi:type="dcterms:W3CDTF">2016-06-11T23:38:35Z</dcterms:modified>
</cp:coreProperties>
</file>