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96" r:id="rId4"/>
    <p:sldId id="295" r:id="rId5"/>
    <p:sldId id="266" r:id="rId6"/>
    <p:sldId id="267" r:id="rId7"/>
    <p:sldId id="270" r:id="rId8"/>
    <p:sldId id="297" r:id="rId9"/>
    <p:sldId id="271" r:id="rId10"/>
    <p:sldId id="272" r:id="rId11"/>
    <p:sldId id="29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3" r:id="rId21"/>
    <p:sldId id="274" r:id="rId22"/>
    <p:sldId id="275" r:id="rId23"/>
    <p:sldId id="276" r:id="rId24"/>
    <p:sldId id="277" r:id="rId25"/>
    <p:sldId id="278" r:id="rId26"/>
    <p:sldId id="299" r:id="rId27"/>
    <p:sldId id="300" r:id="rId28"/>
    <p:sldId id="279" r:id="rId29"/>
    <p:sldId id="301" r:id="rId30"/>
    <p:sldId id="280" r:id="rId31"/>
    <p:sldId id="281" r:id="rId32"/>
    <p:sldId id="282" r:id="rId33"/>
    <p:sldId id="283" r:id="rId34"/>
    <p:sldId id="284" r:id="rId35"/>
    <p:sldId id="285" r:id="rId36"/>
    <p:sldId id="302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84775" autoAdjust="0"/>
  </p:normalViewPr>
  <p:slideViewPr>
    <p:cSldViewPr>
      <p:cViewPr varScale="1">
        <p:scale>
          <a:sx n="68" d="100"/>
          <a:sy n="68" d="100"/>
        </p:scale>
        <p:origin x="72" y="1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165552"/>
        <c:axId val="257881264"/>
      </c:lineChart>
      <c:catAx>
        <c:axId val="257165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257881264"/>
        <c:crosses val="autoZero"/>
        <c:auto val="1"/>
        <c:lblAlgn val="ctr"/>
        <c:lblOffset val="100"/>
        <c:noMultiLvlLbl val="0"/>
      </c:catAx>
      <c:valAx>
        <c:axId val="257881264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257165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878912"/>
        <c:axId val="257883224"/>
      </c:lineChart>
      <c:catAx>
        <c:axId val="257878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257883224"/>
        <c:crosses val="autoZero"/>
        <c:auto val="1"/>
        <c:lblAlgn val="ctr"/>
        <c:lblOffset val="100"/>
        <c:noMultiLvlLbl val="0"/>
      </c:catAx>
      <c:valAx>
        <c:axId val="257883224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257878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0.6875</cdr:x>
      <cdr:y>0.05812</cdr:y>
    </cdr:from>
    <cdr:to>
      <cdr:x>0.6875</cdr:x>
      <cdr:y>0.50092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514600" y="200025"/>
          <a:ext cx="0" cy="1524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0.26953</cdr:x>
      <cdr:y>0.65521</cdr:y>
    </cdr:from>
    <cdr:to>
      <cdr:x>0.95703</cdr:x>
      <cdr:y>0.65521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7" y="2255044"/>
          <a:ext cx="251460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absSizeAnchor xmlns:cdr="http://schemas.openxmlformats.org/drawingml/2006/chartDrawing">
    <cdr:from>
      <cdr:x>0.17643</cdr:x>
      <cdr:y>0.4345</cdr:y>
    </cdr:from>
    <cdr:ext cx="330993" cy="2381"/>
    <cdr:cxnSp macro="">
      <cdr:nvCxnSpPr>
        <cdr:cNvPr id="9" name="Straight Arrow Connector 8"/>
        <cdr:cNvCxnSpPr/>
      </cdr:nvCxnSpPr>
      <cdr:spPr>
        <a:xfrm xmlns:a="http://schemas.openxmlformats.org/drawingml/2006/main">
          <a:off x="645319" y="1495425"/>
          <a:ext cx="330993" cy="238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abs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0.26953</cdr:x>
      <cdr:y>0.65521</cdr:y>
    </cdr:from>
    <cdr:to>
      <cdr:x>0.60417</cdr:x>
      <cdr:y>0.6559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3" y="2255036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0.625</cdr:x>
      <cdr:y>0.6559</cdr:y>
    </cdr:from>
    <cdr:to>
      <cdr:x>0.95964</cdr:x>
      <cdr:y>0.6566</cdr:y>
    </cdr:to>
    <cdr:cxnSp macro="">
      <cdr:nvCxnSpPr>
        <cdr:cNvPr id="6" name="Straight Arrow Connector 5"/>
        <cdr:cNvCxnSpPr/>
      </cdr:nvCxnSpPr>
      <cdr:spPr>
        <a:xfrm xmlns:a="http://schemas.openxmlformats.org/drawingml/2006/main">
          <a:off x="2286000" y="2257425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1C95E-1CF8-4926-B750-D85B02FE5FA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03367-12A2-4115-91BC-40C37620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People in the</a:t>
            </a:r>
            <a:r>
              <a:rPr lang="en-US" baseline="0" dirty="0" smtClean="0"/>
              <a:t>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0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Example</a:t>
            </a:r>
            <a:r>
              <a:rPr lang="en-US" baseline="0" dirty="0" smtClean="0"/>
              <a:t> APRS packet</a:t>
            </a:r>
          </a:p>
          <a:p>
            <a:r>
              <a:rPr lang="en-US" baseline="0" dirty="0" smtClean="0"/>
              <a:t>Brief introduction to flags. Data is only contained in 0.5s worth of the audio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9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approaches are shared in both hardware and software based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this method is especially</a:t>
            </a:r>
            <a:r>
              <a:rPr lang="en-US" baseline="0" dirty="0" smtClean="0"/>
              <a:t> susceptible to the challenges to be presented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 and s2 are the 1200Hz and 2200Hz</a:t>
            </a:r>
            <a:r>
              <a:rPr lang="en-US" baseline="0" dirty="0" smtClean="0"/>
              <a:t>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h1(t)</a:t>
            </a:r>
            <a:r>
              <a:rPr lang="en-US" baseline="0" dirty="0" smtClean="0"/>
              <a:t> and h2(t) are the outputs from applying the respective filters at 1200Hz and 2200Hz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6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Incoming</a:t>
            </a:r>
            <a:r>
              <a:rPr lang="en-US" baseline="0" dirty="0" smtClean="0"/>
              <a:t> signal is mixed with the output from the VCO (Voltage Controlled Oscillator)</a:t>
            </a:r>
          </a:p>
          <a:p>
            <a:r>
              <a:rPr lang="en-US" baseline="0" dirty="0" smtClean="0"/>
              <a:t>Phase is filtered then passed back to the VCO</a:t>
            </a:r>
          </a:p>
          <a:p>
            <a:r>
              <a:rPr lang="en-US" baseline="0" dirty="0" smtClean="0"/>
              <a:t>Phase / Frequency information is used to decide which frequency is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just some examples of challenges</a:t>
            </a:r>
            <a:r>
              <a:rPr lang="en-US" baseline="0" dirty="0" smtClean="0"/>
              <a:t> that were encountered during this research.</a:t>
            </a:r>
          </a:p>
          <a:p>
            <a:r>
              <a:rPr lang="en-US" baseline="0" dirty="0" smtClean="0"/>
              <a:t>Other challenges include:</a:t>
            </a:r>
          </a:p>
          <a:p>
            <a:r>
              <a:rPr lang="en-US" baseline="0" dirty="0" smtClean="0"/>
              <a:t>-RF Limitations including limited coverage</a:t>
            </a:r>
          </a:p>
          <a:p>
            <a:r>
              <a:rPr lang="en-US" baseline="0" dirty="0" smtClean="0"/>
              <a:t>-Multiple stations transmitting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5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the average is above zero</a:t>
            </a:r>
          </a:p>
          <a:p>
            <a:r>
              <a:rPr lang="en-US" baseline="0" dirty="0" smtClean="0"/>
              <a:t>Notice the zero crossings are not 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3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jitter</a:t>
            </a:r>
            <a:r>
              <a:rPr lang="en-US" baseline="0" dirty="0" smtClean="0"/>
              <a:t> may cause one signal to look like another extending or shortening zero crossings.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challenge for any filter because it can not be assumed that the relative magnitudes</a:t>
            </a:r>
            <a:r>
              <a:rPr lang="en-US" baseline="0" dirty="0" smtClean="0"/>
              <a:t> of the signals are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Digital vs Analog Communication. Ironic note about how APRS</a:t>
            </a:r>
            <a:r>
              <a:rPr lang="en-US" baseline="0" dirty="0" smtClean="0"/>
              <a:t> is both.</a:t>
            </a:r>
          </a:p>
          <a:p>
            <a:r>
              <a:rPr lang="en-US" baseline="0" dirty="0" smtClean="0"/>
              <a:t>Packet content can be many things but most commonly is a GPS position.</a:t>
            </a:r>
          </a:p>
          <a:p>
            <a:r>
              <a:rPr lang="en-US" baseline="0" dirty="0" smtClean="0"/>
              <a:t>Mention that Bell 202 is the key to this research (not too much detail about what it is since that will be 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3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</a:t>
            </a:r>
            <a:r>
              <a:rPr lang="en-US" dirty="0" err="1" smtClean="0"/>
              <a:t>adujustable</a:t>
            </a:r>
            <a:r>
              <a:rPr lang="en-US" baseline="0" dirty="0" smtClean="0"/>
              <a:t> “zero”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multiplication and addition no other complicated</a:t>
            </a:r>
            <a:r>
              <a:rPr lang="en-US" baseline="0" dirty="0" smtClean="0"/>
              <a:t> computations i.e. integrals or sines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 the OT3</a:t>
            </a:r>
            <a:r>
              <a:rPr lang="en-US" baseline="0" dirty="0" smtClean="0"/>
              <a:t> Test with noise.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other 10</a:t>
            </a:r>
            <a:r>
              <a:rPr lang="en-US" baseline="0" dirty="0" smtClean="0"/>
              <a:t> pieces of hardware decoded 40 and 200 packets out of the respective files.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software</a:t>
            </a:r>
            <a:r>
              <a:rPr lang="en-US" baseline="0" dirty="0" smtClean="0"/>
              <a:t> is on the left (sad </a:t>
            </a:r>
            <a:r>
              <a:rPr lang="en-US" baseline="0" dirty="0" smtClean="0">
                <a:sym typeface="Wingdings" panose="05000000000000000000" pitchFamily="2" charset="2"/>
              </a:rPr>
              <a:t>)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Average for hardware was 935, All of these software are above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4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</a:t>
            </a:r>
            <a:r>
              <a:rPr lang="en-US" baseline="0" dirty="0" smtClean="0"/>
              <a:t> across paper of DSTFT look like it had good results with fast computation times even in noisy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8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software didn’t end up doing as good</a:t>
            </a:r>
            <a:r>
              <a:rPr lang="en-US" baseline="0" dirty="0" smtClean="0"/>
              <a:t> as hardware (still)</a:t>
            </a:r>
          </a:p>
          <a:p>
            <a:r>
              <a:rPr lang="en-US" baseline="0" dirty="0" smtClean="0"/>
              <a:t>Some quote about just finding some ways that didn’t make it better. Software is limitless and there are many ways left to try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Software is a good cost </a:t>
            </a:r>
            <a:r>
              <a:rPr lang="en-US" smtClean="0"/>
              <a:t>effective alternative!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AGWTracker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AGWPE, Wildflower, course maps.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of APRS.fi</a:t>
            </a:r>
            <a:r>
              <a:rPr lang="en-US" baseline="0" dirty="0" smtClean="0"/>
              <a:t> show:</a:t>
            </a:r>
          </a:p>
          <a:p>
            <a:r>
              <a:rPr lang="en-US" baseline="0" dirty="0" smtClean="0"/>
              <a:t>-Stations</a:t>
            </a:r>
          </a:p>
          <a:p>
            <a:r>
              <a:rPr lang="en-US" baseline="0" dirty="0" smtClean="0"/>
              <a:t>-Tracks</a:t>
            </a:r>
          </a:p>
          <a:p>
            <a:r>
              <a:rPr lang="en-US" baseline="0" dirty="0" smtClean="0"/>
              <a:t>-Messages</a:t>
            </a:r>
          </a:p>
          <a:p>
            <a:r>
              <a:rPr lang="en-US" baseline="0" dirty="0" smtClean="0"/>
              <a:t>-Telemetry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around</a:t>
            </a:r>
            <a:r>
              <a:rPr lang="en-US" baseline="0" dirty="0" smtClean="0"/>
              <a:t> examples, show that there is a radio port and COM port that can be found on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 is in Hertz</a:t>
            </a:r>
          </a:p>
          <a:p>
            <a:r>
              <a:rPr lang="en-US" dirty="0" smtClean="0"/>
              <a:t>Frequency</a:t>
            </a:r>
            <a:r>
              <a:rPr lang="en-US" baseline="0" dirty="0" smtClean="0"/>
              <a:t> and Period are Inverse. Longer (larger) period is a lower (smaller) frequency, Shorter period is a higher (larger) frequency.</a:t>
            </a:r>
            <a:endParaRPr lang="en-US" dirty="0" smtClean="0"/>
          </a:p>
          <a:p>
            <a:r>
              <a:rPr lang="en-US" dirty="0" smtClean="0"/>
              <a:t>Phi is the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Frequency Shift Keying</a:t>
            </a:r>
          </a:p>
          <a:p>
            <a:r>
              <a:rPr lang="en-US" dirty="0" smtClean="0"/>
              <a:t>A patent</a:t>
            </a:r>
            <a:r>
              <a:rPr lang="en-US" baseline="0" dirty="0" smtClean="0"/>
              <a:t> for the modem chip to modulate and demodulate the digital data was filed in 1981</a:t>
            </a:r>
          </a:p>
          <a:p>
            <a:r>
              <a:rPr lang="en-US" baseline="0" dirty="0" smtClean="0"/>
              <a:t>V.23 with 1300Hz and 2100Hz tones in 1988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1200Hz and 2200Hz tones.</a:t>
            </a:r>
          </a:p>
          <a:p>
            <a:r>
              <a:rPr lang="en-US" dirty="0" smtClean="0"/>
              <a:t>Since 2200Hz</a:t>
            </a:r>
            <a:r>
              <a:rPr lang="en-US" baseline="0" dirty="0" smtClean="0"/>
              <a:t> doesn’t divide evenly in a 1200 baud bit period you can see that it changes the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A555-0307-4A79-A556-98A44DB0B6FF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3D95-7A82-4F21-8A65-062EC056839B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DF4D-ED1D-4336-A8A7-6B82EB5D2413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2417-BB1A-494E-A4DA-135265FCC881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249-023D-4B77-8123-C8FFD9D02F0B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2988-BB84-4807-9E77-175CE5CECDE0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F54B-A69F-4859-ADA4-B2253D584FB6}" type="datetime1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2B0-0B73-49BF-B56F-7F628100337A}" type="datetime1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1934-F2BC-46DA-BF21-8FEDF0D97A28}" type="datetime1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1F-F11C-4127-80E5-4FA9DF92B5D8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60AB-6060-4DC1-97F7-58A23AAF3FD2}" type="datetime1">
              <a:rPr lang="en-US" smtClean="0"/>
              <a:t>5/1/2016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36E3DE-3988-44CB-9697-C84D864E0643}" type="datetime1">
              <a:rPr lang="en-US" smtClean="0"/>
              <a:t>5/1/2016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Thesis Defense:</a:t>
            </a:r>
            <a:br>
              <a:rPr lang="en-US" sz="4000" dirty="0" smtClean="0"/>
            </a:br>
            <a:r>
              <a:rPr lang="en-US" sz="4000" dirty="0" smtClean="0"/>
              <a:t>Analysis of Various Algorithmic Approaches to Software-Based APRS Packet Demodulation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Robert Campbell</a:t>
            </a:r>
          </a:p>
          <a:p>
            <a:r>
              <a:rPr lang="en-US" dirty="0" smtClean="0"/>
              <a:t>Committee Members: Dr. John </a:t>
            </a:r>
            <a:r>
              <a:rPr lang="en-US" dirty="0" err="1" smtClean="0"/>
              <a:t>Bellardo</a:t>
            </a:r>
            <a:r>
              <a:rPr lang="en-US" dirty="0" smtClean="0"/>
              <a:t>, Dr. Bridget Benson, and Dr. Dennis </a:t>
            </a:r>
            <a:r>
              <a:rPr lang="en-US" dirty="0" err="1" smtClean="0"/>
              <a:t>Derickson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javAX25 in </a:t>
            </a:r>
            <a:r>
              <a:rPr lang="en-US" dirty="0" err="1" smtClean="0"/>
              <a:t>APRSdroid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D:\Robert Campbell\Documents\GitHub\rrxthesis\images\APRSDroid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73" y="1200150"/>
            <a:ext cx="202525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Sine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(t) = A </a:t>
            </a:r>
            <a:r>
              <a:rPr lang="en-US" i="1" dirty="0" smtClean="0"/>
              <a:t>sin</a:t>
            </a:r>
            <a:r>
              <a:rPr lang="en-US" dirty="0" smtClean="0"/>
              <a:t>(2</a:t>
            </a:r>
            <a:r>
              <a:rPr lang="el-GR" dirty="0" smtClean="0"/>
              <a:t>π</a:t>
            </a:r>
            <a:r>
              <a:rPr lang="en-US" i="1" dirty="0" err="1" smtClean="0"/>
              <a:t>f</a:t>
            </a:r>
            <a:r>
              <a:rPr lang="en-US" dirty="0" err="1" smtClean="0"/>
              <a:t>t</a:t>
            </a:r>
            <a:r>
              <a:rPr lang="en-US" dirty="0" smtClean="0"/>
              <a:t> + 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 = 1 (</a:t>
            </a:r>
            <a:r>
              <a:rPr lang="en-US" i="1" dirty="0" smtClean="0"/>
              <a:t>f</a:t>
            </a:r>
            <a:r>
              <a:rPr lang="en-US" dirty="0" smtClean="0"/>
              <a:t> = 1/T)</a:t>
            </a:r>
          </a:p>
          <a:p>
            <a:r>
              <a:rPr lang="en-US" dirty="0" smtClean="0"/>
              <a:t>A = 1</a:t>
            </a:r>
          </a:p>
          <a:p>
            <a:r>
              <a:rPr lang="el-GR" dirty="0" smtClean="0"/>
              <a:t>φ</a:t>
            </a:r>
            <a:r>
              <a:rPr lang="en-US" dirty="0" smtClean="0"/>
              <a:t> = -</a:t>
            </a:r>
            <a:r>
              <a:rPr lang="el-GR" dirty="0" smtClean="0"/>
              <a:t>π</a:t>
            </a:r>
            <a:r>
              <a:rPr lang="en-US" dirty="0" smtClean="0"/>
              <a:t>/4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8871564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1500" y="19298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299216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33337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512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202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 Baud AFSK using 1200Hz and 2200Hz tones.</a:t>
            </a:r>
          </a:p>
          <a:p>
            <a:r>
              <a:rPr lang="en-US" dirty="0" smtClean="0"/>
              <a:t>Audio Frequency Shift Keying – using multiple tones in the audible range to encode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Signal</a:t>
            </a:r>
            <a:endParaRPr lang="en-US" dirty="0"/>
          </a:p>
        </p:txBody>
      </p:sp>
      <p:pic>
        <p:nvPicPr>
          <p:cNvPr id="1028" name="Picture 4" descr="D:\Robert Campbell\Documents\GitHub\rrxthesis\images\Datasignalencodingbitstream00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50292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 the audible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it sound like?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7180263" cy="32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PRSDroidMyPacke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8191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demodulate this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Phase Locked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Look for rising and falling edges</a:t>
            </a:r>
          </a:p>
          <a:p>
            <a:r>
              <a:rPr lang="en-US" dirty="0" smtClean="0"/>
              <a:t>Distance between consecutive “zero-crossings” is </a:t>
            </a:r>
            <a:r>
              <a:rPr lang="en-US" dirty="0"/>
              <a:t>T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3936300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57912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Correlates original signal with expected signals.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8350"/>
            <a:ext cx="6143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9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look at signal strength of individual frequencies.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1750"/>
            <a:ext cx="5981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Locked Loop (PLL)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lock is acquired on the original signal.</a:t>
            </a:r>
          </a:p>
          <a:p>
            <a:r>
              <a:rPr lang="en-US" dirty="0" smtClean="0"/>
              <a:t>As long as the VCO is locked the signal is known.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79750"/>
            <a:ext cx="7239000" cy="183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Packet Reporting System.</a:t>
            </a:r>
          </a:p>
          <a:p>
            <a:r>
              <a:rPr lang="en-US" dirty="0" smtClean="0"/>
              <a:t>A digital communication method used by hams.</a:t>
            </a:r>
          </a:p>
          <a:p>
            <a:r>
              <a:rPr lang="en-US" dirty="0" smtClean="0"/>
              <a:t>Encoded into the Radio Using Bell 202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21</a:t>
            </a:fld>
            <a:endParaRPr lang="en-US"/>
          </a:p>
        </p:txBody>
      </p:sp>
      <p:pic>
        <p:nvPicPr>
          <p:cNvPr id="6146" name="Picture 2" descr="D:\Robert Campbell\Documents\GitHub\rrxthesis\images\EffectsofaDCOffseton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 descr="D:\Robert Campbell\Documents\GitHub\rrxthesis\images\EffectsofAddingNoiseto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23</a:t>
            </a:fld>
            <a:endParaRPr lang="en-US"/>
          </a:p>
        </p:txBody>
      </p:sp>
      <p:pic>
        <p:nvPicPr>
          <p:cNvPr id="8194" name="Picture 2" descr="D:\Robert Campbell\Documents\GitHub\rrxthesis\images\DeemphasizedSignalthatwasnotPreemphasize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</a:p>
          <a:p>
            <a:r>
              <a:rPr lang="en-US" dirty="0" err="1" smtClean="0"/>
              <a:t>Goertzel</a:t>
            </a:r>
            <a:r>
              <a:rPr lang="en-US" dirty="0" smtClean="0"/>
              <a:t> (DFT / Filtering)</a:t>
            </a:r>
          </a:p>
          <a:p>
            <a:r>
              <a:rPr lang="en-US" dirty="0" smtClean="0"/>
              <a:t>PLL</a:t>
            </a:r>
          </a:p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</a:t>
            </a:r>
            <a:r>
              <a:rPr lang="en-US" dirty="0" smtClean="0"/>
              <a:t>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Zero Crossing</a:t>
            </a:r>
          </a:p>
          <a:p>
            <a:r>
              <a:rPr lang="en-US" sz="2400" dirty="0" smtClean="0"/>
              <a:t>Strict Zero Crossing</a:t>
            </a:r>
          </a:p>
          <a:p>
            <a:r>
              <a:rPr lang="en-US" sz="2400" dirty="0" smtClean="0"/>
              <a:t>Windowed Zero Crossing</a:t>
            </a:r>
          </a:p>
          <a:p>
            <a:r>
              <a:rPr lang="en-US" sz="2400" dirty="0" smtClean="0"/>
              <a:t>Peak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Zero Crossing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1800" b="1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isBelowZero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(sample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||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isAboveZero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(sample))) {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 smtClean="0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 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620000" cy="360045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low to high</a:t>
            </a:r>
            <a:endParaRPr lang="en-US" sz="2400" b="1" dirty="0">
              <a:solidFill>
                <a:srgbClr val="7F0055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((!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 smtClean="0">
                <a:solidFill>
                  <a:srgbClr val="0000C0"/>
                </a:solidFill>
                <a:latin typeface="Courier New"/>
              </a:rPr>
              <a:t>sample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 smtClean="0">
                <a:latin typeface="Courier New"/>
              </a:rPr>
              <a:t>)||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high to low</a:t>
            </a: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sample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&lt; </a:t>
            </a:r>
            <a:endParaRPr lang="en-US" sz="24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-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!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Goertzel</a:t>
            </a:r>
            <a:r>
              <a:rPr lang="en-US" dirty="0"/>
              <a:t> (DFT / Filtering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power = (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s1200_prev2*s1200_prev2+s1200_prev*s1200_prev-</a:t>
            </a:r>
            <a:r>
              <a:rPr lang="en-US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coeff1200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*s1200_prev*s1200_prev2) -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s2200_prev2*s2200_prev2+s2200_prev*s2200_prev-</a:t>
            </a:r>
            <a:r>
              <a:rPr lang="en-US" dirty="0">
                <a:solidFill>
                  <a:srgbClr val="0000C0"/>
                </a:solidFill>
                <a:latin typeface="Courier New"/>
              </a:rPr>
              <a:t>coeff2200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*s2200_prev*s2200_prev2);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Goertzel</a:t>
            </a:r>
            <a:r>
              <a:rPr lang="en-US" dirty="0" smtClean="0"/>
              <a:t> Trial Run in 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D:\Robert Campbell\Documents\GitHub\rrxthesis\images\GoertzelAlgorithmAppliedtoOpenTracker3FilewithNois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9"/>
          <a:stretch/>
        </p:blipFill>
        <p:spPr bwMode="auto">
          <a:xfrm>
            <a:off x="1828800" y="1276350"/>
            <a:ext cx="4800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29" y="1200150"/>
            <a:ext cx="6557141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1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Mix VCO with incoming signal</a:t>
            </a:r>
            <a:endParaRPr lang="en-US" sz="2400" dirty="0">
              <a:solidFill>
                <a:srgbClr val="3F7F5F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sample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pll_loop_gain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Filter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output =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biQuad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.filter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/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sample_rate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Update VCO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sin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(2 * 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pll_cf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(t +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114300" indent="0">
              <a:buNone/>
            </a:pP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output &gt; 0 &amp;&amp; !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||</a:t>
            </a: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(output &lt; 0 &amp;&amp;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pPr marL="41148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handleFrequencyChange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flags to determine start and end of packet</a:t>
            </a:r>
          </a:p>
          <a:p>
            <a:r>
              <a:rPr lang="en-US" dirty="0" smtClean="0"/>
              <a:t>Find all the transitions in the packet</a:t>
            </a:r>
          </a:p>
          <a:p>
            <a:r>
              <a:rPr lang="en-US" dirty="0" smtClean="0"/>
              <a:t>Using the transitions found determine the clocking</a:t>
            </a:r>
          </a:p>
          <a:p>
            <a:r>
              <a:rPr lang="en-US" dirty="0" smtClean="0"/>
              <a:t>Demodulate each baud one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OT3 Test</a:t>
            </a:r>
          </a:p>
          <a:p>
            <a:r>
              <a:rPr lang="en-US" dirty="0" smtClean="0"/>
              <a:t>javAX25 Generated 200</a:t>
            </a:r>
          </a:p>
          <a:p>
            <a:r>
              <a:rPr lang="en-US" dirty="0" smtClean="0"/>
              <a:t>OT3 Test + Ramping Noise</a:t>
            </a:r>
          </a:p>
          <a:p>
            <a:r>
              <a:rPr lang="en-US" dirty="0" smtClean="0"/>
              <a:t>Track 1</a:t>
            </a:r>
          </a:p>
          <a:p>
            <a:r>
              <a:rPr lang="en-US" dirty="0" smtClean="0"/>
              <a:t>Track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Signal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33</a:t>
            </a:fld>
            <a:endParaRPr lang="en-US"/>
          </a:p>
        </p:txBody>
      </p:sp>
      <p:pic>
        <p:nvPicPr>
          <p:cNvPr id="5122" name="Picture 2" descr="D:\Robert Campbell\Documents\GitHub\rrxthesis\images\200PacketGeneratedFile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34</a:t>
            </a:fld>
            <a:endParaRPr lang="en-US"/>
          </a:p>
        </p:txBody>
      </p:sp>
      <p:pic>
        <p:nvPicPr>
          <p:cNvPr id="6146" name="Picture 2" descr="D:\Robert Campbell\Documents\GitHub\rrxthesis\images\OpenTrackerFilewithNoiseAdded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1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D:\Robert Campbell\Documents\GitHub\rrxthesis\images\LosAngelesRecording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Tables-O-Data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507273"/>
              </p:ext>
            </p:extLst>
          </p:nvPr>
        </p:nvGraphicFramePr>
        <p:xfrm>
          <a:off x="457198" y="1047750"/>
          <a:ext cx="7620004" cy="1914660"/>
        </p:xfrm>
        <a:graphic>
          <a:graphicData uri="http://schemas.openxmlformats.org/drawingml/2006/table">
            <a:tbl>
              <a:tblPr/>
              <a:tblGrid>
                <a:gridCol w="872901"/>
                <a:gridCol w="636789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Strict 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Windowed Zero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Peak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Derivative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(100%)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Optimized window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PLL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Max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AGWPE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3C5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2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D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A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C3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4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6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872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C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735021"/>
              </p:ext>
            </p:extLst>
          </p:nvPr>
        </p:nvGraphicFramePr>
        <p:xfrm>
          <a:off x="685800" y="3181350"/>
          <a:ext cx="6096001" cy="1441180"/>
        </p:xfrm>
        <a:graphic>
          <a:graphicData uri="http://schemas.openxmlformats.org/drawingml/2006/table">
            <a:tbl>
              <a:tblPr/>
              <a:tblGrid>
                <a:gridCol w="812801"/>
                <a:gridCol w="406400"/>
                <a:gridCol w="406400"/>
                <a:gridCol w="406400"/>
                <a:gridCol w="406400"/>
                <a:gridCol w="406400"/>
                <a:gridCol w="355599"/>
                <a:gridCol w="533400"/>
                <a:gridCol w="381000"/>
                <a:gridCol w="457200"/>
                <a:gridCol w="381000"/>
                <a:gridCol w="330201"/>
                <a:gridCol w="406400"/>
                <a:gridCol w="406400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OT2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 USB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 Micro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MFJ-1278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PK-232MBX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7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8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4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Hardware that did not decode all packets was:</a:t>
            </a:r>
          </a:p>
          <a:p>
            <a:pPr lvl="1"/>
            <a:r>
              <a:rPr lang="en-US" dirty="0" err="1" smtClean="0"/>
              <a:t>OpenTracker</a:t>
            </a:r>
            <a:r>
              <a:rPr lang="en-US" dirty="0" smtClean="0"/>
              <a:t> USB with 39/40 and 193/200</a:t>
            </a:r>
          </a:p>
          <a:p>
            <a:pPr lvl="1"/>
            <a:r>
              <a:rPr lang="en-US" dirty="0" smtClean="0"/>
              <a:t>T3-Micro 199/200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200150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12493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39</a:t>
            </a:fld>
            <a:endParaRPr lang="en-US"/>
          </a:p>
        </p:txBody>
      </p:sp>
      <p:pic>
        <p:nvPicPr>
          <p:cNvPr id="9218" name="Picture 2" descr="D:\Robert Campbell\Documents\GitHub\rrxthesis\images\PerformanceofAllHardwareonTrack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01" y="1200150"/>
            <a:ext cx="637879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3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40</a:t>
            </a:fld>
            <a:endParaRPr lang="en-US"/>
          </a:p>
        </p:txBody>
      </p:sp>
      <p:pic>
        <p:nvPicPr>
          <p:cNvPr id="10242" name="Picture 2" descr="D:\Robert Campbell\Documents\GitHub\rrxthesis\images\SoftwarePerformanceonGenerated200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Robert Campbell\Documents\GitHub\rrxthesis\images\SoftwarePerformanceonOT3TestwNo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1775"/>
            <a:ext cx="3657600" cy="274319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01775"/>
            <a:ext cx="3657600" cy="2743199"/>
          </a:xfrm>
        </p:spPr>
      </p:pic>
    </p:spTree>
    <p:extLst>
      <p:ext uri="{BB962C8B-B14F-4D97-AF65-F5344CB8AC3E}">
        <p14:creationId xmlns:p14="http://schemas.microsoft.com/office/powerpoint/2010/main" val="2000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42</a:t>
            </a:fld>
            <a:endParaRPr lang="en-US"/>
          </a:p>
        </p:txBody>
      </p:sp>
      <p:pic>
        <p:nvPicPr>
          <p:cNvPr id="12290" name="Picture 2" descr="D:\Robert Campbell\Documents\GitHub\rrxthesis\images\SoftwarePerformanceonTrack1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Robert Campbell\Documents\GitHub\rrxthesis\images\SoftwarePerformanceonTrack1wBandpass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versus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200150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14306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Discrete Short-Time Fourier </a:t>
            </a:r>
            <a:r>
              <a:rPr lang="en-US" dirty="0" smtClean="0"/>
              <a:t>Transform</a:t>
            </a:r>
          </a:p>
          <a:p>
            <a:r>
              <a:rPr lang="en-US" dirty="0"/>
              <a:t>Use the CRC for FEC</a:t>
            </a:r>
          </a:p>
          <a:p>
            <a:r>
              <a:rPr lang="en-US" dirty="0"/>
              <a:t>Integrations with a Radio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Comments &amp;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Accessing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Node Controllers</a:t>
            </a:r>
          </a:p>
          <a:p>
            <a:r>
              <a:rPr lang="en-US" dirty="0" smtClean="0"/>
              <a:t>Specialty APRS Hardware</a:t>
            </a:r>
          </a:p>
          <a:p>
            <a:r>
              <a:rPr lang="en-US" dirty="0" smtClean="0"/>
              <a:t>Radio Integrated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</a:t>
            </a:r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D:\Robert Campbell\Documents\GitHub\rrxthesis\images\Kantronics-KAM-Plu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6205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Argent Data Open Trackers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D:\Robert Campbell\Documents\GitHub\rrxthesis\images\Ot3m-termblk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468755"/>
            <a:ext cx="414020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Integrated APRS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D:\Robert Campbell\Documents\GitHub\rrxthesis\images\FTM-350US_F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19" y="1200150"/>
            <a:ext cx="450056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AGWPE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38" y="1200150"/>
            <a:ext cx="616432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1058</TotalTime>
  <Words>1465</Words>
  <Application>Microsoft Office PowerPoint</Application>
  <PresentationFormat>On-screen Show (16:9)</PresentationFormat>
  <Paragraphs>572</Paragraphs>
  <Slides>45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</vt:lpstr>
      <vt:lpstr>Courier New</vt:lpstr>
      <vt:lpstr>Wingdings</vt:lpstr>
      <vt:lpstr>Adjacency</vt:lpstr>
      <vt:lpstr>Thesis Defense: Analysis of Various Algorithmic Approaches to Software-Based APRS Packet Demodulation</vt:lpstr>
      <vt:lpstr>What is APRS?</vt:lpstr>
      <vt:lpstr>What does APRS look like?</vt:lpstr>
      <vt:lpstr>What does APRS look like?</vt:lpstr>
      <vt:lpstr>Approaches to Accessing the Network</vt:lpstr>
      <vt:lpstr>TNC Examples</vt:lpstr>
      <vt:lpstr>Argent Data Open Trackers</vt:lpstr>
      <vt:lpstr>Radio Integrated APRS</vt:lpstr>
      <vt:lpstr>AGWPE</vt:lpstr>
      <vt:lpstr>javAX25 in APRSdroid</vt:lpstr>
      <vt:lpstr>The Sine Wave</vt:lpstr>
      <vt:lpstr>Bell 202</vt:lpstr>
      <vt:lpstr>Example Signal</vt:lpstr>
      <vt:lpstr>It’s in the audible range</vt:lpstr>
      <vt:lpstr>How to demodulate this signal?</vt:lpstr>
      <vt:lpstr>Edge Detection</vt:lpstr>
      <vt:lpstr>Correlation</vt:lpstr>
      <vt:lpstr>Filters</vt:lpstr>
      <vt:lpstr>Phase Locked Loop (PLL)</vt:lpstr>
      <vt:lpstr>Challenges</vt:lpstr>
      <vt:lpstr>DC Offset</vt:lpstr>
      <vt:lpstr>Noise</vt:lpstr>
      <vt:lpstr>Emphasis</vt:lpstr>
      <vt:lpstr>Algorithms Implemented</vt:lpstr>
      <vt:lpstr>Zero Crossing</vt:lpstr>
      <vt:lpstr>Strict Zero Crossing</vt:lpstr>
      <vt:lpstr>Zero Crossing</vt:lpstr>
      <vt:lpstr>Goertzel (DFT / Filtering)</vt:lpstr>
      <vt:lpstr>Goertzel Trial Run in MATLAB</vt:lpstr>
      <vt:lpstr>PLL</vt:lpstr>
      <vt:lpstr>Preclocking</vt:lpstr>
      <vt:lpstr>Benchmarking</vt:lpstr>
      <vt:lpstr>Clean Signal Example</vt:lpstr>
      <vt:lpstr>Noise Example</vt:lpstr>
      <vt:lpstr>Track 1 Example</vt:lpstr>
      <vt:lpstr>The Big Tables-O-Data</vt:lpstr>
      <vt:lpstr>Hardware Results - Clean</vt:lpstr>
      <vt:lpstr>Hardware Results - Noise</vt:lpstr>
      <vt:lpstr>Hardware Results – Track 1</vt:lpstr>
      <vt:lpstr>Software Results - Clean</vt:lpstr>
      <vt:lpstr>Software Results - Noise</vt:lpstr>
      <vt:lpstr>Software Results – Track 1</vt:lpstr>
      <vt:lpstr>Hardware versus Software</vt:lpstr>
      <vt:lpstr>Ideas for Future Work</vt:lpstr>
      <vt:lpstr>Closing Comments &amp;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Defense: Analysis of Various Algorithmic Approaches to Software-Based APRS Packet Demodulation</dc:title>
  <dc:creator>Robert Campbell</dc:creator>
  <cp:lastModifiedBy>Robbie Campbell</cp:lastModifiedBy>
  <cp:revision>50</cp:revision>
  <dcterms:created xsi:type="dcterms:W3CDTF">2016-02-23T05:01:52Z</dcterms:created>
  <dcterms:modified xsi:type="dcterms:W3CDTF">2016-05-02T06:14:01Z</dcterms:modified>
</cp:coreProperties>
</file>