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96" r:id="rId4"/>
    <p:sldId id="295" r:id="rId5"/>
    <p:sldId id="266" r:id="rId6"/>
    <p:sldId id="267" r:id="rId7"/>
    <p:sldId id="270" r:id="rId8"/>
    <p:sldId id="297" r:id="rId9"/>
    <p:sldId id="271" r:id="rId10"/>
    <p:sldId id="272" r:id="rId11"/>
    <p:sldId id="298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73" r:id="rId21"/>
    <p:sldId id="274" r:id="rId22"/>
    <p:sldId id="275" r:id="rId23"/>
    <p:sldId id="276" r:id="rId24"/>
    <p:sldId id="277" r:id="rId25"/>
    <p:sldId id="278" r:id="rId26"/>
    <p:sldId id="299" r:id="rId27"/>
    <p:sldId id="300" r:id="rId28"/>
    <p:sldId id="279" r:id="rId29"/>
    <p:sldId id="301" r:id="rId30"/>
    <p:sldId id="280" r:id="rId31"/>
    <p:sldId id="281" r:id="rId32"/>
    <p:sldId id="282" r:id="rId33"/>
    <p:sldId id="283" r:id="rId34"/>
    <p:sldId id="284" r:id="rId35"/>
    <p:sldId id="285" r:id="rId36"/>
    <p:sldId id="302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34" autoAdjust="0"/>
    <p:restoredTop sz="84775" autoAdjust="0"/>
  </p:normalViewPr>
  <p:slideViewPr>
    <p:cSldViewPr>
      <p:cViewPr varScale="1">
        <p:scale>
          <a:sx n="26" d="100"/>
          <a:sy n="26" d="100"/>
        </p:scale>
        <p:origin x="538" y="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Sine Wave</c:v>
                </c:pt>
              </c:strCache>
            </c:strRef>
          </c:tx>
          <c:marker>
            <c:symbol val="none"/>
          </c:marker>
          <c:cat>
            <c:numRef>
              <c:f>Sheet1!$A$2:$A$83</c:f>
              <c:numCache>
                <c:formatCode>General</c:formatCode>
                <c:ptCount val="82"/>
                <c:pt idx="0">
                  <c:v>-0.78539816339744828</c:v>
                </c:pt>
                <c:pt idx="1">
                  <c:v>-0.69813170079773179</c:v>
                </c:pt>
                <c:pt idx="2">
                  <c:v>-0.6108652381980153</c:v>
                </c:pt>
                <c:pt idx="3">
                  <c:v>-0.52359877559829882</c:v>
                </c:pt>
                <c:pt idx="4">
                  <c:v>-0.43633231299858233</c:v>
                </c:pt>
                <c:pt idx="5">
                  <c:v>-0.34906585039886584</c:v>
                </c:pt>
                <c:pt idx="6">
                  <c:v>-0.26179938779914935</c:v>
                </c:pt>
                <c:pt idx="7">
                  <c:v>-0.17453292519943286</c:v>
                </c:pt>
                <c:pt idx="8">
                  <c:v>-8.7266462599716391E-2</c:v>
                </c:pt>
                <c:pt idx="9">
                  <c:v>0</c:v>
                </c:pt>
                <c:pt idx="10">
                  <c:v>8.7266462599716474E-2</c:v>
                </c:pt>
                <c:pt idx="11">
                  <c:v>0.17453292519943295</c:v>
                </c:pt>
                <c:pt idx="12">
                  <c:v>0.26179938779914941</c:v>
                </c:pt>
                <c:pt idx="13">
                  <c:v>0.3490658503988659</c:v>
                </c:pt>
                <c:pt idx="14">
                  <c:v>0.43633231299858238</c:v>
                </c:pt>
                <c:pt idx="15">
                  <c:v>0.52359877559829882</c:v>
                </c:pt>
                <c:pt idx="16">
                  <c:v>0.6108652381980153</c:v>
                </c:pt>
                <c:pt idx="17">
                  <c:v>0.69813170079773179</c:v>
                </c:pt>
                <c:pt idx="18">
                  <c:v>0.78539816339744828</c:v>
                </c:pt>
                <c:pt idx="19">
                  <c:v>0.87266462599716477</c:v>
                </c:pt>
                <c:pt idx="20">
                  <c:v>0.95993108859688125</c:v>
                </c:pt>
                <c:pt idx="21">
                  <c:v>1.0471975511965976</c:v>
                </c:pt>
                <c:pt idx="22">
                  <c:v>1.134464013796314</c:v>
                </c:pt>
                <c:pt idx="23">
                  <c:v>1.2217304763960304</c:v>
                </c:pt>
                <c:pt idx="24">
                  <c:v>1.3089969389957468</c:v>
                </c:pt>
                <c:pt idx="25">
                  <c:v>1.3962634015954631</c:v>
                </c:pt>
                <c:pt idx="26">
                  <c:v>1.4835298641951795</c:v>
                </c:pt>
                <c:pt idx="27">
                  <c:v>1.5707963267948959</c:v>
                </c:pt>
                <c:pt idx="28">
                  <c:v>1.6580627893946123</c:v>
                </c:pt>
                <c:pt idx="29">
                  <c:v>1.7453292519943286</c:v>
                </c:pt>
                <c:pt idx="30">
                  <c:v>1.832595714594045</c:v>
                </c:pt>
                <c:pt idx="31">
                  <c:v>1.9198621771937614</c:v>
                </c:pt>
                <c:pt idx="32">
                  <c:v>2.007128639793478</c:v>
                </c:pt>
                <c:pt idx="33">
                  <c:v>2.0943951023931944</c:v>
                </c:pt>
                <c:pt idx="34">
                  <c:v>2.1816615649929108</c:v>
                </c:pt>
                <c:pt idx="35">
                  <c:v>2.2689280275926271</c:v>
                </c:pt>
                <c:pt idx="36">
                  <c:v>2.3561944901923435</c:v>
                </c:pt>
                <c:pt idx="37">
                  <c:v>2.4434609527920599</c:v>
                </c:pt>
                <c:pt idx="38">
                  <c:v>2.5307274153917763</c:v>
                </c:pt>
                <c:pt idx="39">
                  <c:v>2.6179938779914926</c:v>
                </c:pt>
                <c:pt idx="40">
                  <c:v>2.705260340591209</c:v>
                </c:pt>
                <c:pt idx="41">
                  <c:v>2.7925268031909254</c:v>
                </c:pt>
                <c:pt idx="42">
                  <c:v>2.8797932657906418</c:v>
                </c:pt>
                <c:pt idx="43">
                  <c:v>2.9670597283903581</c:v>
                </c:pt>
                <c:pt idx="44">
                  <c:v>3.0543261909900745</c:v>
                </c:pt>
                <c:pt idx="45">
                  <c:v>3.1415926535897909</c:v>
                </c:pt>
                <c:pt idx="46">
                  <c:v>3.2288591161895073</c:v>
                </c:pt>
                <c:pt idx="47">
                  <c:v>3.3161255787892236</c:v>
                </c:pt>
                <c:pt idx="48">
                  <c:v>3.40339204138894</c:v>
                </c:pt>
                <c:pt idx="49">
                  <c:v>3.4906585039886564</c:v>
                </c:pt>
                <c:pt idx="50">
                  <c:v>3.5779249665883728</c:v>
                </c:pt>
                <c:pt idx="51">
                  <c:v>3.6651914291880892</c:v>
                </c:pt>
                <c:pt idx="52">
                  <c:v>3.7524578917878055</c:v>
                </c:pt>
                <c:pt idx="53">
                  <c:v>3.8397243543875219</c:v>
                </c:pt>
                <c:pt idx="54">
                  <c:v>3.9269908169872383</c:v>
                </c:pt>
                <c:pt idx="55">
                  <c:v>4.0142572795869551</c:v>
                </c:pt>
                <c:pt idx="56">
                  <c:v>4.1015237421866715</c:v>
                </c:pt>
                <c:pt idx="57">
                  <c:v>4.1887902047863879</c:v>
                </c:pt>
                <c:pt idx="58">
                  <c:v>4.2760566673861042</c:v>
                </c:pt>
                <c:pt idx="59">
                  <c:v>4.3633231299858206</c:v>
                </c:pt>
                <c:pt idx="60">
                  <c:v>4.450589592585537</c:v>
                </c:pt>
                <c:pt idx="61">
                  <c:v>4.5378560551852534</c:v>
                </c:pt>
                <c:pt idx="62">
                  <c:v>4.6251225177849697</c:v>
                </c:pt>
                <c:pt idx="63">
                  <c:v>4.7123889803846861</c:v>
                </c:pt>
                <c:pt idx="64">
                  <c:v>4.7996554429844025</c:v>
                </c:pt>
                <c:pt idx="65">
                  <c:v>4.8869219055841189</c:v>
                </c:pt>
                <c:pt idx="66">
                  <c:v>4.9741883681838353</c:v>
                </c:pt>
                <c:pt idx="67">
                  <c:v>5.0614548307835516</c:v>
                </c:pt>
                <c:pt idx="68">
                  <c:v>5.148721293383268</c:v>
                </c:pt>
                <c:pt idx="69">
                  <c:v>5.2359877559829844</c:v>
                </c:pt>
                <c:pt idx="70">
                  <c:v>5.3232542185827008</c:v>
                </c:pt>
                <c:pt idx="71">
                  <c:v>5.4105206811824171</c:v>
                </c:pt>
                <c:pt idx="72">
                  <c:v>5.4977871437821335</c:v>
                </c:pt>
                <c:pt idx="73">
                  <c:v>5.5850536063818499</c:v>
                </c:pt>
                <c:pt idx="74">
                  <c:v>5.6723200689815663</c:v>
                </c:pt>
                <c:pt idx="75">
                  <c:v>5.7595865315812826</c:v>
                </c:pt>
                <c:pt idx="76">
                  <c:v>5.846852994180999</c:v>
                </c:pt>
                <c:pt idx="77">
                  <c:v>5.9341194567807154</c:v>
                </c:pt>
                <c:pt idx="78">
                  <c:v>6.0213859193804318</c:v>
                </c:pt>
                <c:pt idx="79">
                  <c:v>6.1086523819801481</c:v>
                </c:pt>
                <c:pt idx="80">
                  <c:v>6.1959188445798645</c:v>
                </c:pt>
                <c:pt idx="81">
                  <c:v>6.2831853071795809</c:v>
                </c:pt>
              </c:numCache>
            </c:numRef>
          </c:cat>
          <c:val>
            <c:numRef>
              <c:f>Sheet1!$B$2:$B$83</c:f>
              <c:numCache>
                <c:formatCode>General</c:formatCode>
                <c:ptCount val="82"/>
                <c:pt idx="0">
                  <c:v>-0.70710678118654746</c:v>
                </c:pt>
                <c:pt idx="1">
                  <c:v>-0.64278760968653925</c:v>
                </c:pt>
                <c:pt idx="2">
                  <c:v>-0.57357643635104605</c:v>
                </c:pt>
                <c:pt idx="3">
                  <c:v>-0.49999999999999994</c:v>
                </c:pt>
                <c:pt idx="4">
                  <c:v>-0.42261826174069939</c:v>
                </c:pt>
                <c:pt idx="5">
                  <c:v>-0.34202014332566866</c:v>
                </c:pt>
                <c:pt idx="6">
                  <c:v>-0.25881904510252068</c:v>
                </c:pt>
                <c:pt idx="7">
                  <c:v>-0.17364817766693025</c:v>
                </c:pt>
                <c:pt idx="8">
                  <c:v>-8.7155742747658083E-2</c:v>
                </c:pt>
                <c:pt idx="9">
                  <c:v>0</c:v>
                </c:pt>
                <c:pt idx="10">
                  <c:v>8.7155742747658166E-2</c:v>
                </c:pt>
                <c:pt idx="11">
                  <c:v>0.17364817766693033</c:v>
                </c:pt>
                <c:pt idx="12">
                  <c:v>0.25881904510252074</c:v>
                </c:pt>
                <c:pt idx="13">
                  <c:v>0.34202014332566871</c:v>
                </c:pt>
                <c:pt idx="14">
                  <c:v>0.42261826174069944</c:v>
                </c:pt>
                <c:pt idx="15">
                  <c:v>0.49999999999999994</c:v>
                </c:pt>
                <c:pt idx="16">
                  <c:v>0.57357643635104605</c:v>
                </c:pt>
                <c:pt idx="17">
                  <c:v>0.64278760968653925</c:v>
                </c:pt>
                <c:pt idx="18">
                  <c:v>0.70710678118654746</c:v>
                </c:pt>
                <c:pt idx="19">
                  <c:v>0.76604444311897801</c:v>
                </c:pt>
                <c:pt idx="20">
                  <c:v>0.8191520442889918</c:v>
                </c:pt>
                <c:pt idx="21">
                  <c:v>0.8660254037844386</c:v>
                </c:pt>
                <c:pt idx="22">
                  <c:v>0.90630778703664983</c:v>
                </c:pt>
                <c:pt idx="23">
                  <c:v>0.93969262078590832</c:v>
                </c:pt>
                <c:pt idx="24">
                  <c:v>0.9659258262890682</c:v>
                </c:pt>
                <c:pt idx="25">
                  <c:v>0.98480775301220802</c:v>
                </c:pt>
                <c:pt idx="26">
                  <c:v>0.99619469809174543</c:v>
                </c:pt>
                <c:pt idx="27">
                  <c:v>1</c:v>
                </c:pt>
                <c:pt idx="28">
                  <c:v>0.99619469809174566</c:v>
                </c:pt>
                <c:pt idx="29">
                  <c:v>0.98480775301220824</c:v>
                </c:pt>
                <c:pt idx="30">
                  <c:v>0.96592582628906853</c:v>
                </c:pt>
                <c:pt idx="31">
                  <c:v>0.93969262078590876</c:v>
                </c:pt>
                <c:pt idx="32">
                  <c:v>0.90630778703665038</c:v>
                </c:pt>
                <c:pt idx="33">
                  <c:v>0.86602540378443915</c:v>
                </c:pt>
                <c:pt idx="34">
                  <c:v>0.81915204428899246</c:v>
                </c:pt>
                <c:pt idx="35">
                  <c:v>0.7660444431189789</c:v>
                </c:pt>
                <c:pt idx="36">
                  <c:v>0.70710678118654857</c:v>
                </c:pt>
                <c:pt idx="37">
                  <c:v>0.64278760968654047</c:v>
                </c:pt>
                <c:pt idx="38">
                  <c:v>0.57357643635104738</c:v>
                </c:pt>
                <c:pt idx="39">
                  <c:v>0.50000000000000144</c:v>
                </c:pt>
                <c:pt idx="40">
                  <c:v>0.42261826174070111</c:v>
                </c:pt>
                <c:pt idx="41">
                  <c:v>0.34202014332567054</c:v>
                </c:pt>
                <c:pt idx="42">
                  <c:v>0.25881904510252274</c:v>
                </c:pt>
                <c:pt idx="43">
                  <c:v>0.17364817766693247</c:v>
                </c:pt>
                <c:pt idx="44">
                  <c:v>8.71557427476604E-2</c:v>
                </c:pt>
                <c:pt idx="45">
                  <c:v>2.3429608947411751E-15</c:v>
                </c:pt>
                <c:pt idx="46">
                  <c:v>-8.7155742747655737E-2</c:v>
                </c:pt>
                <c:pt idx="47">
                  <c:v>-0.17364817766692783</c:v>
                </c:pt>
                <c:pt idx="48">
                  <c:v>-0.25881904510251819</c:v>
                </c:pt>
                <c:pt idx="49">
                  <c:v>-0.34202014332566616</c:v>
                </c:pt>
                <c:pt idx="50">
                  <c:v>-0.42261826174069683</c:v>
                </c:pt>
                <c:pt idx="51">
                  <c:v>-0.49999999999999745</c:v>
                </c:pt>
                <c:pt idx="52">
                  <c:v>-0.57357643635104361</c:v>
                </c:pt>
                <c:pt idx="53">
                  <c:v>-0.64278760968653692</c:v>
                </c:pt>
                <c:pt idx="54">
                  <c:v>-0.70710678118654524</c:v>
                </c:pt>
                <c:pt idx="55">
                  <c:v>-0.76604444311897613</c:v>
                </c:pt>
                <c:pt idx="56">
                  <c:v>-0.81915204428899002</c:v>
                </c:pt>
                <c:pt idx="57">
                  <c:v>-0.86602540378443704</c:v>
                </c:pt>
                <c:pt idx="58">
                  <c:v>-0.9063077870366486</c:v>
                </c:pt>
                <c:pt idx="59">
                  <c:v>-0.93969262078590721</c:v>
                </c:pt>
                <c:pt idx="60">
                  <c:v>-0.96592582628906742</c:v>
                </c:pt>
                <c:pt idx="61">
                  <c:v>-0.98480775301220747</c:v>
                </c:pt>
                <c:pt idx="62">
                  <c:v>-0.99619469809174521</c:v>
                </c:pt>
                <c:pt idx="63">
                  <c:v>-1</c:v>
                </c:pt>
                <c:pt idx="64">
                  <c:v>-0.99619469809174588</c:v>
                </c:pt>
                <c:pt idx="65">
                  <c:v>-0.9848077530122088</c:v>
                </c:pt>
                <c:pt idx="66">
                  <c:v>-0.96592582628906931</c:v>
                </c:pt>
                <c:pt idx="67">
                  <c:v>-0.93969262078590976</c:v>
                </c:pt>
                <c:pt idx="68">
                  <c:v>-0.90630778703665171</c:v>
                </c:pt>
                <c:pt idx="69">
                  <c:v>-0.86602540378444082</c:v>
                </c:pt>
                <c:pt idx="70">
                  <c:v>-0.81915204428899435</c:v>
                </c:pt>
                <c:pt idx="71">
                  <c:v>-0.76604444311898101</c:v>
                </c:pt>
                <c:pt idx="72">
                  <c:v>-0.70710678118655079</c:v>
                </c:pt>
                <c:pt idx="73">
                  <c:v>-0.64278760968654292</c:v>
                </c:pt>
                <c:pt idx="74">
                  <c:v>-0.57357643635105005</c:v>
                </c:pt>
                <c:pt idx="75">
                  <c:v>-0.50000000000000433</c:v>
                </c:pt>
                <c:pt idx="76">
                  <c:v>-0.42261826174070405</c:v>
                </c:pt>
                <c:pt idx="77">
                  <c:v>-0.3420201433256736</c:v>
                </c:pt>
                <c:pt idx="78">
                  <c:v>-0.25881904510252585</c:v>
                </c:pt>
                <c:pt idx="79">
                  <c:v>-0.17364817766693563</c:v>
                </c:pt>
                <c:pt idx="80">
                  <c:v>-8.715574274766362E-2</c:v>
                </c:pt>
                <c:pt idx="81">
                  <c:v>-5.5741002091824754E-15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74790720"/>
        <c:axId val="-2074790176"/>
      </c:lineChart>
      <c:catAx>
        <c:axId val="-2074790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-2074790176"/>
        <c:crosses val="autoZero"/>
        <c:auto val="1"/>
        <c:lblAlgn val="ctr"/>
        <c:lblOffset val="100"/>
        <c:noMultiLvlLbl val="0"/>
      </c:catAx>
      <c:valAx>
        <c:axId val="-2074790176"/>
        <c:scaling>
          <c:orientation val="minMax"/>
          <c:max val="1"/>
          <c:min val="-1"/>
        </c:scaling>
        <c:delete val="0"/>
        <c:axPos val="l"/>
        <c:numFmt formatCode="General" sourceLinked="1"/>
        <c:majorTickMark val="out"/>
        <c:minorTickMark val="none"/>
        <c:tickLblPos val="nextTo"/>
        <c:crossAx val="-20747907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Sine Wave</c:v>
                </c:pt>
              </c:strCache>
            </c:strRef>
          </c:tx>
          <c:marker>
            <c:symbol val="none"/>
          </c:marker>
          <c:cat>
            <c:numRef>
              <c:f>Sheet1!$A$2:$A$83</c:f>
              <c:numCache>
                <c:formatCode>General</c:formatCode>
                <c:ptCount val="82"/>
                <c:pt idx="0">
                  <c:v>-0.78539816339744828</c:v>
                </c:pt>
                <c:pt idx="1">
                  <c:v>-0.69813170079773179</c:v>
                </c:pt>
                <c:pt idx="2">
                  <c:v>-0.6108652381980153</c:v>
                </c:pt>
                <c:pt idx="3">
                  <c:v>-0.52359877559829882</c:v>
                </c:pt>
                <c:pt idx="4">
                  <c:v>-0.43633231299858233</c:v>
                </c:pt>
                <c:pt idx="5">
                  <c:v>-0.34906585039886584</c:v>
                </c:pt>
                <c:pt idx="6">
                  <c:v>-0.26179938779914935</c:v>
                </c:pt>
                <c:pt idx="7">
                  <c:v>-0.17453292519943286</c:v>
                </c:pt>
                <c:pt idx="8">
                  <c:v>-8.7266462599716391E-2</c:v>
                </c:pt>
                <c:pt idx="9">
                  <c:v>0</c:v>
                </c:pt>
                <c:pt idx="10">
                  <c:v>8.7266462599716474E-2</c:v>
                </c:pt>
                <c:pt idx="11">
                  <c:v>0.17453292519943295</c:v>
                </c:pt>
                <c:pt idx="12">
                  <c:v>0.26179938779914941</c:v>
                </c:pt>
                <c:pt idx="13">
                  <c:v>0.3490658503988659</c:v>
                </c:pt>
                <c:pt idx="14">
                  <c:v>0.43633231299858238</c:v>
                </c:pt>
                <c:pt idx="15">
                  <c:v>0.52359877559829882</c:v>
                </c:pt>
                <c:pt idx="16">
                  <c:v>0.6108652381980153</c:v>
                </c:pt>
                <c:pt idx="17">
                  <c:v>0.69813170079773179</c:v>
                </c:pt>
                <c:pt idx="18">
                  <c:v>0.78539816339744828</c:v>
                </c:pt>
                <c:pt idx="19">
                  <c:v>0.87266462599716477</c:v>
                </c:pt>
                <c:pt idx="20">
                  <c:v>0.95993108859688125</c:v>
                </c:pt>
                <c:pt idx="21">
                  <c:v>1.0471975511965976</c:v>
                </c:pt>
                <c:pt idx="22">
                  <c:v>1.134464013796314</c:v>
                </c:pt>
                <c:pt idx="23">
                  <c:v>1.2217304763960304</c:v>
                </c:pt>
                <c:pt idx="24">
                  <c:v>1.3089969389957468</c:v>
                </c:pt>
                <c:pt idx="25">
                  <c:v>1.3962634015954631</c:v>
                </c:pt>
                <c:pt idx="26">
                  <c:v>1.4835298641951795</c:v>
                </c:pt>
                <c:pt idx="27">
                  <c:v>1.5707963267948959</c:v>
                </c:pt>
                <c:pt idx="28">
                  <c:v>1.6580627893946123</c:v>
                </c:pt>
                <c:pt idx="29">
                  <c:v>1.7453292519943286</c:v>
                </c:pt>
                <c:pt idx="30">
                  <c:v>1.832595714594045</c:v>
                </c:pt>
                <c:pt idx="31">
                  <c:v>1.9198621771937614</c:v>
                </c:pt>
                <c:pt idx="32">
                  <c:v>2.007128639793478</c:v>
                </c:pt>
                <c:pt idx="33">
                  <c:v>2.0943951023931944</c:v>
                </c:pt>
                <c:pt idx="34">
                  <c:v>2.1816615649929108</c:v>
                </c:pt>
                <c:pt idx="35">
                  <c:v>2.2689280275926271</c:v>
                </c:pt>
                <c:pt idx="36">
                  <c:v>2.3561944901923435</c:v>
                </c:pt>
                <c:pt idx="37">
                  <c:v>2.4434609527920599</c:v>
                </c:pt>
                <c:pt idx="38">
                  <c:v>2.5307274153917763</c:v>
                </c:pt>
                <c:pt idx="39">
                  <c:v>2.6179938779914926</c:v>
                </c:pt>
                <c:pt idx="40">
                  <c:v>2.705260340591209</c:v>
                </c:pt>
                <c:pt idx="41">
                  <c:v>2.7925268031909254</c:v>
                </c:pt>
                <c:pt idx="42">
                  <c:v>2.8797932657906418</c:v>
                </c:pt>
                <c:pt idx="43">
                  <c:v>2.9670597283903581</c:v>
                </c:pt>
                <c:pt idx="44">
                  <c:v>3.0543261909900745</c:v>
                </c:pt>
                <c:pt idx="45">
                  <c:v>3.1415926535897909</c:v>
                </c:pt>
                <c:pt idx="46">
                  <c:v>3.2288591161895073</c:v>
                </c:pt>
                <c:pt idx="47">
                  <c:v>3.3161255787892236</c:v>
                </c:pt>
                <c:pt idx="48">
                  <c:v>3.40339204138894</c:v>
                </c:pt>
                <c:pt idx="49">
                  <c:v>3.4906585039886564</c:v>
                </c:pt>
                <c:pt idx="50">
                  <c:v>3.5779249665883728</c:v>
                </c:pt>
                <c:pt idx="51">
                  <c:v>3.6651914291880892</c:v>
                </c:pt>
                <c:pt idx="52">
                  <c:v>3.7524578917878055</c:v>
                </c:pt>
                <c:pt idx="53">
                  <c:v>3.8397243543875219</c:v>
                </c:pt>
                <c:pt idx="54">
                  <c:v>3.9269908169872383</c:v>
                </c:pt>
                <c:pt idx="55">
                  <c:v>4.0142572795869551</c:v>
                </c:pt>
                <c:pt idx="56">
                  <c:v>4.1015237421866715</c:v>
                </c:pt>
                <c:pt idx="57">
                  <c:v>4.1887902047863879</c:v>
                </c:pt>
                <c:pt idx="58">
                  <c:v>4.2760566673861042</c:v>
                </c:pt>
                <c:pt idx="59">
                  <c:v>4.3633231299858206</c:v>
                </c:pt>
                <c:pt idx="60">
                  <c:v>4.450589592585537</c:v>
                </c:pt>
                <c:pt idx="61">
                  <c:v>4.5378560551852534</c:v>
                </c:pt>
                <c:pt idx="62">
                  <c:v>4.6251225177849697</c:v>
                </c:pt>
                <c:pt idx="63">
                  <c:v>4.7123889803846861</c:v>
                </c:pt>
                <c:pt idx="64">
                  <c:v>4.7996554429844025</c:v>
                </c:pt>
                <c:pt idx="65">
                  <c:v>4.8869219055841189</c:v>
                </c:pt>
                <c:pt idx="66">
                  <c:v>4.9741883681838353</c:v>
                </c:pt>
                <c:pt idx="67">
                  <c:v>5.0614548307835516</c:v>
                </c:pt>
                <c:pt idx="68">
                  <c:v>5.148721293383268</c:v>
                </c:pt>
                <c:pt idx="69">
                  <c:v>5.2359877559829844</c:v>
                </c:pt>
                <c:pt idx="70">
                  <c:v>5.3232542185827008</c:v>
                </c:pt>
                <c:pt idx="71">
                  <c:v>5.4105206811824171</c:v>
                </c:pt>
                <c:pt idx="72">
                  <c:v>5.4977871437821335</c:v>
                </c:pt>
                <c:pt idx="73">
                  <c:v>5.5850536063818499</c:v>
                </c:pt>
                <c:pt idx="74">
                  <c:v>5.6723200689815663</c:v>
                </c:pt>
                <c:pt idx="75">
                  <c:v>5.7595865315812826</c:v>
                </c:pt>
                <c:pt idx="76">
                  <c:v>5.846852994180999</c:v>
                </c:pt>
                <c:pt idx="77">
                  <c:v>5.9341194567807154</c:v>
                </c:pt>
                <c:pt idx="78">
                  <c:v>6.0213859193804318</c:v>
                </c:pt>
                <c:pt idx="79">
                  <c:v>6.1086523819801481</c:v>
                </c:pt>
                <c:pt idx="80">
                  <c:v>6.1959188445798645</c:v>
                </c:pt>
                <c:pt idx="81">
                  <c:v>6.2831853071795809</c:v>
                </c:pt>
              </c:numCache>
            </c:numRef>
          </c:cat>
          <c:val>
            <c:numRef>
              <c:f>Sheet1!$B$2:$B$83</c:f>
              <c:numCache>
                <c:formatCode>General</c:formatCode>
                <c:ptCount val="82"/>
                <c:pt idx="0">
                  <c:v>-0.70710678118654746</c:v>
                </c:pt>
                <c:pt idx="1">
                  <c:v>-0.64278760968653925</c:v>
                </c:pt>
                <c:pt idx="2">
                  <c:v>-0.57357643635104605</c:v>
                </c:pt>
                <c:pt idx="3">
                  <c:v>-0.49999999999999994</c:v>
                </c:pt>
                <c:pt idx="4">
                  <c:v>-0.42261826174069939</c:v>
                </c:pt>
                <c:pt idx="5">
                  <c:v>-0.34202014332566866</c:v>
                </c:pt>
                <c:pt idx="6">
                  <c:v>-0.25881904510252068</c:v>
                </c:pt>
                <c:pt idx="7">
                  <c:v>-0.17364817766693025</c:v>
                </c:pt>
                <c:pt idx="8">
                  <c:v>-8.7155742747658083E-2</c:v>
                </c:pt>
                <c:pt idx="9">
                  <c:v>0</c:v>
                </c:pt>
                <c:pt idx="10">
                  <c:v>8.7155742747658166E-2</c:v>
                </c:pt>
                <c:pt idx="11">
                  <c:v>0.17364817766693033</c:v>
                </c:pt>
                <c:pt idx="12">
                  <c:v>0.25881904510252074</c:v>
                </c:pt>
                <c:pt idx="13">
                  <c:v>0.34202014332566871</c:v>
                </c:pt>
                <c:pt idx="14">
                  <c:v>0.42261826174069944</c:v>
                </c:pt>
                <c:pt idx="15">
                  <c:v>0.49999999999999994</c:v>
                </c:pt>
                <c:pt idx="16">
                  <c:v>0.57357643635104605</c:v>
                </c:pt>
                <c:pt idx="17">
                  <c:v>0.64278760968653925</c:v>
                </c:pt>
                <c:pt idx="18">
                  <c:v>0.70710678118654746</c:v>
                </c:pt>
                <c:pt idx="19">
                  <c:v>0.76604444311897801</c:v>
                </c:pt>
                <c:pt idx="20">
                  <c:v>0.8191520442889918</c:v>
                </c:pt>
                <c:pt idx="21">
                  <c:v>0.8660254037844386</c:v>
                </c:pt>
                <c:pt idx="22">
                  <c:v>0.90630778703664983</c:v>
                </c:pt>
                <c:pt idx="23">
                  <c:v>0.93969262078590832</c:v>
                </c:pt>
                <c:pt idx="24">
                  <c:v>0.9659258262890682</c:v>
                </c:pt>
                <c:pt idx="25">
                  <c:v>0.98480775301220802</c:v>
                </c:pt>
                <c:pt idx="26">
                  <c:v>0.99619469809174543</c:v>
                </c:pt>
                <c:pt idx="27">
                  <c:v>1</c:v>
                </c:pt>
                <c:pt idx="28">
                  <c:v>0.99619469809174566</c:v>
                </c:pt>
                <c:pt idx="29">
                  <c:v>0.98480775301220824</c:v>
                </c:pt>
                <c:pt idx="30">
                  <c:v>0.96592582628906853</c:v>
                </c:pt>
                <c:pt idx="31">
                  <c:v>0.93969262078590876</c:v>
                </c:pt>
                <c:pt idx="32">
                  <c:v>0.90630778703665038</c:v>
                </c:pt>
                <c:pt idx="33">
                  <c:v>0.86602540378443915</c:v>
                </c:pt>
                <c:pt idx="34">
                  <c:v>0.81915204428899246</c:v>
                </c:pt>
                <c:pt idx="35">
                  <c:v>0.7660444431189789</c:v>
                </c:pt>
                <c:pt idx="36">
                  <c:v>0.70710678118654857</c:v>
                </c:pt>
                <c:pt idx="37">
                  <c:v>0.64278760968654047</c:v>
                </c:pt>
                <c:pt idx="38">
                  <c:v>0.57357643635104738</c:v>
                </c:pt>
                <c:pt idx="39">
                  <c:v>0.50000000000000144</c:v>
                </c:pt>
                <c:pt idx="40">
                  <c:v>0.42261826174070111</c:v>
                </c:pt>
                <c:pt idx="41">
                  <c:v>0.34202014332567054</c:v>
                </c:pt>
                <c:pt idx="42">
                  <c:v>0.25881904510252274</c:v>
                </c:pt>
                <c:pt idx="43">
                  <c:v>0.17364817766693247</c:v>
                </c:pt>
                <c:pt idx="44">
                  <c:v>8.71557427476604E-2</c:v>
                </c:pt>
                <c:pt idx="45">
                  <c:v>2.3429608947411751E-15</c:v>
                </c:pt>
                <c:pt idx="46">
                  <c:v>-8.7155742747655737E-2</c:v>
                </c:pt>
                <c:pt idx="47">
                  <c:v>-0.17364817766692783</c:v>
                </c:pt>
                <c:pt idx="48">
                  <c:v>-0.25881904510251819</c:v>
                </c:pt>
                <c:pt idx="49">
                  <c:v>-0.34202014332566616</c:v>
                </c:pt>
                <c:pt idx="50">
                  <c:v>-0.42261826174069683</c:v>
                </c:pt>
                <c:pt idx="51">
                  <c:v>-0.49999999999999745</c:v>
                </c:pt>
                <c:pt idx="52">
                  <c:v>-0.57357643635104361</c:v>
                </c:pt>
                <c:pt idx="53">
                  <c:v>-0.64278760968653692</c:v>
                </c:pt>
                <c:pt idx="54">
                  <c:v>-0.70710678118654524</c:v>
                </c:pt>
                <c:pt idx="55">
                  <c:v>-0.76604444311897613</c:v>
                </c:pt>
                <c:pt idx="56">
                  <c:v>-0.81915204428899002</c:v>
                </c:pt>
                <c:pt idx="57">
                  <c:v>-0.86602540378443704</c:v>
                </c:pt>
                <c:pt idx="58">
                  <c:v>-0.9063077870366486</c:v>
                </c:pt>
                <c:pt idx="59">
                  <c:v>-0.93969262078590721</c:v>
                </c:pt>
                <c:pt idx="60">
                  <c:v>-0.96592582628906742</c:v>
                </c:pt>
                <c:pt idx="61">
                  <c:v>-0.98480775301220747</c:v>
                </c:pt>
                <c:pt idx="62">
                  <c:v>-0.99619469809174521</c:v>
                </c:pt>
                <c:pt idx="63">
                  <c:v>-1</c:v>
                </c:pt>
                <c:pt idx="64">
                  <c:v>-0.99619469809174588</c:v>
                </c:pt>
                <c:pt idx="65">
                  <c:v>-0.9848077530122088</c:v>
                </c:pt>
                <c:pt idx="66">
                  <c:v>-0.96592582628906931</c:v>
                </c:pt>
                <c:pt idx="67">
                  <c:v>-0.93969262078590976</c:v>
                </c:pt>
                <c:pt idx="68">
                  <c:v>-0.90630778703665171</c:v>
                </c:pt>
                <c:pt idx="69">
                  <c:v>-0.86602540378444082</c:v>
                </c:pt>
                <c:pt idx="70">
                  <c:v>-0.81915204428899435</c:v>
                </c:pt>
                <c:pt idx="71">
                  <c:v>-0.76604444311898101</c:v>
                </c:pt>
                <c:pt idx="72">
                  <c:v>-0.70710678118655079</c:v>
                </c:pt>
                <c:pt idx="73">
                  <c:v>-0.64278760968654292</c:v>
                </c:pt>
                <c:pt idx="74">
                  <c:v>-0.57357643635105005</c:v>
                </c:pt>
                <c:pt idx="75">
                  <c:v>-0.50000000000000433</c:v>
                </c:pt>
                <c:pt idx="76">
                  <c:v>-0.42261826174070405</c:v>
                </c:pt>
                <c:pt idx="77">
                  <c:v>-0.3420201433256736</c:v>
                </c:pt>
                <c:pt idx="78">
                  <c:v>-0.25881904510252585</c:v>
                </c:pt>
                <c:pt idx="79">
                  <c:v>-0.17364817766693563</c:v>
                </c:pt>
                <c:pt idx="80">
                  <c:v>-8.715574274766362E-2</c:v>
                </c:pt>
                <c:pt idx="81">
                  <c:v>-5.5741002091824754E-15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74784736"/>
        <c:axId val="-2074783104"/>
      </c:lineChart>
      <c:catAx>
        <c:axId val="-2074784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-2074783104"/>
        <c:crosses val="autoZero"/>
        <c:auto val="1"/>
        <c:lblAlgn val="ctr"/>
        <c:lblOffset val="100"/>
        <c:noMultiLvlLbl val="0"/>
      </c:catAx>
      <c:valAx>
        <c:axId val="-2074783104"/>
        <c:scaling>
          <c:orientation val="minMax"/>
          <c:max val="1"/>
          <c:min val="-1"/>
        </c:scaling>
        <c:delete val="0"/>
        <c:axPos val="l"/>
        <c:numFmt formatCode="General" sourceLinked="1"/>
        <c:majorTickMark val="out"/>
        <c:minorTickMark val="none"/>
        <c:tickLblPos val="nextTo"/>
        <c:crossAx val="-20747847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0.6875</cdr:x>
      <cdr:y>0.05812</cdr:y>
    </cdr:from>
    <cdr:to>
      <cdr:x>0.6875</cdr:x>
      <cdr:y>0.50092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2514600" y="200025"/>
          <a:ext cx="0" cy="15240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0.26953</cdr:x>
      <cdr:y>0.65521</cdr:y>
    </cdr:from>
    <cdr:to>
      <cdr:x>0.95703</cdr:x>
      <cdr:y>0.65521</cdr:y>
    </cdr:to>
    <cdr:cxnSp macro="">
      <cdr:nvCxnSpPr>
        <cdr:cNvPr id="7" name="Straight Arrow Connector 6"/>
        <cdr:cNvCxnSpPr/>
      </cdr:nvCxnSpPr>
      <cdr:spPr>
        <a:xfrm xmlns:a="http://schemas.openxmlformats.org/drawingml/2006/main">
          <a:off x="985837" y="2255044"/>
          <a:ext cx="2514600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absSizeAnchor xmlns:cdr="http://schemas.openxmlformats.org/drawingml/2006/chartDrawing">
    <cdr:from>
      <cdr:x>0.17643</cdr:x>
      <cdr:y>0.4345</cdr:y>
    </cdr:from>
    <cdr:ext cx="330993" cy="2381"/>
    <cdr:cxnSp macro="">
      <cdr:nvCxnSpPr>
        <cdr:cNvPr id="9" name="Straight Arrow Connector 8"/>
        <cdr:cNvCxnSpPr/>
      </cdr:nvCxnSpPr>
      <cdr:spPr>
        <a:xfrm xmlns:a="http://schemas.openxmlformats.org/drawingml/2006/main">
          <a:off x="645319" y="1495425"/>
          <a:ext cx="330993" cy="2381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abs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0.26953</cdr:x>
      <cdr:y>0.65521</cdr:y>
    </cdr:from>
    <cdr:to>
      <cdr:x>0.60417</cdr:x>
      <cdr:y>0.6559</cdr:y>
    </cdr:to>
    <cdr:cxnSp macro="">
      <cdr:nvCxnSpPr>
        <cdr:cNvPr id="7" name="Straight Arrow Connector 6"/>
        <cdr:cNvCxnSpPr/>
      </cdr:nvCxnSpPr>
      <cdr:spPr>
        <a:xfrm xmlns:a="http://schemas.openxmlformats.org/drawingml/2006/main">
          <a:off x="985833" y="2255036"/>
          <a:ext cx="1223967" cy="2389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0.625</cdr:x>
      <cdr:y>0.6559</cdr:y>
    </cdr:from>
    <cdr:to>
      <cdr:x>0.95964</cdr:x>
      <cdr:y>0.6566</cdr:y>
    </cdr:to>
    <cdr:cxnSp macro="">
      <cdr:nvCxnSpPr>
        <cdr:cNvPr id="6" name="Straight Arrow Connector 5"/>
        <cdr:cNvCxnSpPr/>
      </cdr:nvCxnSpPr>
      <cdr:spPr>
        <a:xfrm xmlns:a="http://schemas.openxmlformats.org/drawingml/2006/main">
          <a:off x="2286000" y="2257425"/>
          <a:ext cx="1223967" cy="2389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1C95E-1CF8-4926-B750-D85B02FE5FAD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03367-12A2-4115-91BC-40C376208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People in the</a:t>
            </a:r>
            <a:r>
              <a:rPr lang="en-US" baseline="0" dirty="0" smtClean="0"/>
              <a:t> room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20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Example</a:t>
            </a:r>
            <a:r>
              <a:rPr lang="en-US" baseline="0" dirty="0" smtClean="0"/>
              <a:t> APRS packet</a:t>
            </a:r>
          </a:p>
          <a:p>
            <a:r>
              <a:rPr lang="en-US" baseline="0" dirty="0" smtClean="0"/>
              <a:t>Brief introduction to flags. Data is only contained in 0.5s worth of the audio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49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approaches are shared in both hardware and software based approaches.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79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this method is especially</a:t>
            </a:r>
            <a:r>
              <a:rPr lang="en-US" baseline="0" dirty="0" smtClean="0"/>
              <a:t> susceptible to the challenges to be presented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28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S1 and s2 are the 1200Hz and 2200Hz</a:t>
            </a:r>
            <a:r>
              <a:rPr lang="en-US" baseline="0" dirty="0" smtClean="0"/>
              <a:t> signals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7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h1(t)</a:t>
            </a:r>
            <a:r>
              <a:rPr lang="en-US" baseline="0" dirty="0" smtClean="0"/>
              <a:t> and h2(t) are the outputs from applying the respective filters at 1200Hz and 2200Hz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66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Incoming</a:t>
            </a:r>
            <a:r>
              <a:rPr lang="en-US" baseline="0" dirty="0" smtClean="0"/>
              <a:t> signal is mixed with the output from the VCO (Voltage Controlled Oscillator)</a:t>
            </a:r>
          </a:p>
          <a:p>
            <a:r>
              <a:rPr lang="en-US" baseline="0" dirty="0" smtClean="0"/>
              <a:t>Phase is filtered then passed back to the VCO</a:t>
            </a:r>
          </a:p>
          <a:p>
            <a:r>
              <a:rPr lang="en-US" baseline="0" dirty="0" smtClean="0"/>
              <a:t>Phase / Frequency information is used to decide which frequency is present.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08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just some examples of challenges</a:t>
            </a:r>
            <a:r>
              <a:rPr lang="en-US" baseline="0" dirty="0" smtClean="0"/>
              <a:t> that were encountered during this research.</a:t>
            </a:r>
          </a:p>
          <a:p>
            <a:r>
              <a:rPr lang="en-US" baseline="0" dirty="0" smtClean="0"/>
              <a:t>Other challenges include:</a:t>
            </a:r>
          </a:p>
          <a:p>
            <a:r>
              <a:rPr lang="en-US" baseline="0" dirty="0" smtClean="0"/>
              <a:t>-RF Limitations including limited coverage</a:t>
            </a:r>
          </a:p>
          <a:p>
            <a:r>
              <a:rPr lang="en-US" baseline="0" dirty="0" smtClean="0"/>
              <a:t>-Multiple stations transmitting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75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that the average is above zero</a:t>
            </a:r>
          </a:p>
          <a:p>
            <a:r>
              <a:rPr lang="en-US" baseline="0" dirty="0" smtClean="0"/>
              <a:t>Notice the zero crossings are not even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03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jitter</a:t>
            </a:r>
            <a:r>
              <a:rPr lang="en-US" baseline="0" dirty="0" smtClean="0"/>
              <a:t> may cause one signal to look like another extending or shortening zero crossings.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0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challenge for any filter because it can not be assumed that the relative magnitudes</a:t>
            </a:r>
            <a:r>
              <a:rPr lang="en-US" baseline="0" dirty="0" smtClean="0"/>
              <a:t> of the signals are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Digital vs Analog Communication. Ironic note about how APRS</a:t>
            </a:r>
            <a:r>
              <a:rPr lang="en-US" baseline="0" dirty="0" smtClean="0"/>
              <a:t> is both.</a:t>
            </a:r>
          </a:p>
          <a:p>
            <a:r>
              <a:rPr lang="en-US" baseline="0" dirty="0" smtClean="0"/>
              <a:t>Packet content can be many things but most commonly is a GPS position.</a:t>
            </a:r>
          </a:p>
          <a:p>
            <a:r>
              <a:rPr lang="en-US" baseline="0" dirty="0" smtClean="0"/>
              <a:t>Mention that Bell 202 is the key to this research (not too much detail about what it is since that will be covered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43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the </a:t>
            </a:r>
            <a:r>
              <a:rPr lang="en-US" dirty="0" err="1" smtClean="0"/>
              <a:t>adujustable</a:t>
            </a:r>
            <a:r>
              <a:rPr lang="en-US" baseline="0" dirty="0" smtClean="0"/>
              <a:t> “zero”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6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multiplication and addition no other complicated</a:t>
            </a:r>
            <a:r>
              <a:rPr lang="en-US" baseline="0" dirty="0" smtClean="0"/>
              <a:t> computations i.e. integrals or sines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4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on the OT3</a:t>
            </a:r>
            <a:r>
              <a:rPr lang="en-US" baseline="0" dirty="0" smtClean="0"/>
              <a:t> Test with noise.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2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other 10</a:t>
            </a:r>
            <a:r>
              <a:rPr lang="en-US" baseline="0" dirty="0" smtClean="0"/>
              <a:t> pieces of hardware decoded 40 and 200 packets out of the respective files.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6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software</a:t>
            </a:r>
            <a:r>
              <a:rPr lang="en-US" baseline="0" dirty="0" smtClean="0"/>
              <a:t> is on the left (sad </a:t>
            </a:r>
            <a:r>
              <a:rPr lang="en-US" baseline="0" dirty="0" smtClean="0">
                <a:sym typeface="Wingdings" panose="05000000000000000000" pitchFamily="2" charset="2"/>
              </a:rPr>
              <a:t>)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Average for hardware was 935, All of these software are above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44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</a:t>
            </a:r>
            <a:r>
              <a:rPr lang="en-US" baseline="0" dirty="0" smtClean="0"/>
              <a:t> across paper of DSTFT look like it had good results with fast computation times even in noisy signals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8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software didn’t end up doing as good</a:t>
            </a:r>
            <a:r>
              <a:rPr lang="en-US" baseline="0" dirty="0" smtClean="0"/>
              <a:t> as hardware (still)</a:t>
            </a:r>
          </a:p>
          <a:p>
            <a:r>
              <a:rPr lang="en-US" baseline="0" dirty="0" smtClean="0"/>
              <a:t>Some quote about just finding some ways that didn’t make it better. Software is limitless and there are many ways left to try.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0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AGWTracker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smtClean="0"/>
              <a:t>AGWPE, Wildflower, course maps.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4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of APRS.fi</a:t>
            </a:r>
            <a:r>
              <a:rPr lang="en-US" baseline="0" dirty="0" smtClean="0"/>
              <a:t> show:</a:t>
            </a:r>
          </a:p>
          <a:p>
            <a:r>
              <a:rPr lang="en-US" baseline="0" dirty="0" smtClean="0"/>
              <a:t>-Stations</a:t>
            </a:r>
          </a:p>
          <a:p>
            <a:r>
              <a:rPr lang="en-US" baseline="0" dirty="0" smtClean="0"/>
              <a:t>-Tracks</a:t>
            </a:r>
          </a:p>
          <a:p>
            <a:r>
              <a:rPr lang="en-US" baseline="0" dirty="0" smtClean="0"/>
              <a:t>-Messages</a:t>
            </a:r>
          </a:p>
          <a:p>
            <a:r>
              <a:rPr lang="en-US" baseline="0" dirty="0" smtClean="0"/>
              <a:t>-Telemetry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 around</a:t>
            </a:r>
            <a:r>
              <a:rPr lang="en-US" baseline="0" dirty="0" smtClean="0"/>
              <a:t> examples, show that there is a radio port and COM port that can be found on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38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 is in Hertz</a:t>
            </a:r>
          </a:p>
          <a:p>
            <a:r>
              <a:rPr lang="en-US" dirty="0" smtClean="0"/>
              <a:t>Frequency</a:t>
            </a:r>
            <a:r>
              <a:rPr lang="en-US" baseline="0" dirty="0" smtClean="0"/>
              <a:t> and Period are Inverse. Longer (larger) period is a lower (smaller) frequency, Shorter period is a higher (larger) frequency.</a:t>
            </a:r>
            <a:endParaRPr lang="en-US" dirty="0" smtClean="0"/>
          </a:p>
          <a:p>
            <a:r>
              <a:rPr lang="en-US" dirty="0" smtClean="0"/>
              <a:t>Phi is the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49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Frequency Shift Keying</a:t>
            </a:r>
          </a:p>
          <a:p>
            <a:r>
              <a:rPr lang="en-US" dirty="0" smtClean="0"/>
              <a:t>A patent</a:t>
            </a:r>
            <a:r>
              <a:rPr lang="en-US" baseline="0" dirty="0" smtClean="0"/>
              <a:t> for the modem chip to modulate and demodulate the digital data was filed in 1981</a:t>
            </a:r>
          </a:p>
          <a:p>
            <a:r>
              <a:rPr lang="en-US" baseline="0" dirty="0" smtClean="0"/>
              <a:t>V.23 with 1300Hz and 2100Hz tones in 1988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58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1200Hz and 2200Hz tones.</a:t>
            </a:r>
          </a:p>
          <a:p>
            <a:r>
              <a:rPr lang="en-US" dirty="0" smtClean="0"/>
              <a:t>Since 2200Hz</a:t>
            </a:r>
            <a:r>
              <a:rPr lang="en-US" baseline="0" dirty="0" smtClean="0"/>
              <a:t> doesn’t divide evenly in a 1200 baud bit period you can see that it changes the phase.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A555-0307-4A79-A556-98A44DB0B6FF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3D95-7A82-4F21-8A65-062EC056839B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DF4D-ED1D-4336-A8A7-6B82EB5D2413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2417-BB1A-494E-A4DA-135265FCC881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249-023D-4B77-8123-C8FFD9D02F0B}" type="datetime1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2988-BB84-4807-9E77-175CE5CECDE0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F54B-A69F-4859-ADA4-B2253D584FB6}" type="datetime1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2B0-0B73-49BF-B56F-7F628100337A}" type="datetime1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1934-F2BC-46DA-BF21-8FEDF0D97A28}" type="datetime1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1F-F11C-4127-80E5-4FA9DF92B5D8}" type="datetime1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60AB-6060-4DC1-97F7-58A23AAF3FD2}" type="datetime1">
              <a:rPr lang="en-US" smtClean="0"/>
              <a:t>4/11/2016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236E3DE-3988-44CB-9697-C84D864E0643}" type="datetime1">
              <a:rPr lang="en-US" smtClean="0"/>
              <a:t>4/11/2016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Thesis Defense:</a:t>
            </a:r>
            <a:br>
              <a:rPr lang="en-US" sz="4000" dirty="0" smtClean="0"/>
            </a:br>
            <a:r>
              <a:rPr lang="en-US" sz="4000" dirty="0" smtClean="0"/>
              <a:t>Analysis of Various Algorithmic Approaches to Software-Based APRS Packet Demodulation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By: Robert Campbell</a:t>
            </a:r>
          </a:p>
          <a:p>
            <a:r>
              <a:rPr lang="en-US" dirty="0" smtClean="0"/>
              <a:t>Committee Members: Dr. John </a:t>
            </a:r>
            <a:r>
              <a:rPr lang="en-US" dirty="0" err="1" smtClean="0"/>
              <a:t>Bellardo</a:t>
            </a:r>
            <a:r>
              <a:rPr lang="en-US" dirty="0" smtClean="0"/>
              <a:t>, Dr. Bridget Benson, and Dr. Dennis </a:t>
            </a:r>
            <a:r>
              <a:rPr lang="en-US" dirty="0" err="1" smtClean="0"/>
              <a:t>Derickson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javAX25 in </a:t>
            </a:r>
            <a:r>
              <a:rPr lang="en-US" dirty="0" err="1" smtClean="0"/>
              <a:t>APRSdroid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 descr="D:\Robert Campbell\Documents\GitHub\rrxthesis\images\APRSDroidScreenSho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73" y="1200150"/>
            <a:ext cx="2025253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78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Sine Wave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(t) = A </a:t>
            </a:r>
            <a:r>
              <a:rPr lang="en-US" i="1" dirty="0" smtClean="0"/>
              <a:t>sin</a:t>
            </a:r>
            <a:r>
              <a:rPr lang="en-US" dirty="0" smtClean="0"/>
              <a:t>(2</a:t>
            </a:r>
            <a:r>
              <a:rPr lang="el-GR" dirty="0" smtClean="0"/>
              <a:t>π</a:t>
            </a:r>
            <a:r>
              <a:rPr lang="en-US" i="1" dirty="0" err="1" smtClean="0"/>
              <a:t>f</a:t>
            </a:r>
            <a:r>
              <a:rPr lang="en-US" dirty="0" err="1" smtClean="0"/>
              <a:t>t</a:t>
            </a:r>
            <a:r>
              <a:rPr lang="en-US" dirty="0" smtClean="0"/>
              <a:t> + </a:t>
            </a:r>
            <a:r>
              <a:rPr lang="el-GR" dirty="0" smtClean="0"/>
              <a:t>φ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f</a:t>
            </a:r>
            <a:r>
              <a:rPr lang="en-US" dirty="0" smtClean="0"/>
              <a:t> = 1 (</a:t>
            </a:r>
            <a:r>
              <a:rPr lang="en-US" i="1" dirty="0" smtClean="0"/>
              <a:t>f</a:t>
            </a:r>
            <a:r>
              <a:rPr lang="en-US" dirty="0" smtClean="0"/>
              <a:t> = 1/T)</a:t>
            </a:r>
          </a:p>
          <a:p>
            <a:r>
              <a:rPr lang="en-US" dirty="0" smtClean="0"/>
              <a:t>A = 1</a:t>
            </a:r>
          </a:p>
          <a:p>
            <a:r>
              <a:rPr lang="el-GR" dirty="0" smtClean="0"/>
              <a:t>φ</a:t>
            </a:r>
            <a:r>
              <a:rPr lang="en-US" dirty="0" smtClean="0"/>
              <a:t> = -</a:t>
            </a:r>
            <a:r>
              <a:rPr lang="el-GR" dirty="0" smtClean="0"/>
              <a:t>π</a:t>
            </a:r>
            <a:r>
              <a:rPr lang="en-US" dirty="0" smtClean="0"/>
              <a:t>/4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8871564"/>
              </p:ext>
            </p:extLst>
          </p:nvPr>
        </p:nvGraphicFramePr>
        <p:xfrm>
          <a:off x="4419600" y="1152525"/>
          <a:ext cx="36576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21500" y="19298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2299216"/>
            <a:ext cx="4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l-GR" dirty="0" smtClean="0"/>
              <a:t>φ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33337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5512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202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1200 Baud AFSK using 1200Hz and 2200Hz tones.</a:t>
            </a:r>
          </a:p>
          <a:p>
            <a:r>
              <a:rPr lang="en-US" dirty="0" smtClean="0"/>
              <a:t>Audio Frequency Shift Keying – using multiple tones in the audible range to encode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Signal</a:t>
            </a:r>
            <a:endParaRPr lang="en-US" dirty="0"/>
          </a:p>
        </p:txBody>
      </p:sp>
      <p:pic>
        <p:nvPicPr>
          <p:cNvPr id="1028" name="Picture 4" descr="D:\Robert Campbell\Documents\GitHub\rrxthesis\images\Datasignalencodingbitstream00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00150"/>
            <a:ext cx="50292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in the audible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it sound like?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14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7180263" cy="325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PRSDroidMyPacket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086600" y="8191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demodulate this signal?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Filters</a:t>
            </a:r>
          </a:p>
          <a:p>
            <a:r>
              <a:rPr lang="en-US" dirty="0" smtClean="0"/>
              <a:t>Phase Locked Loop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Look for rising and falling edges</a:t>
            </a:r>
          </a:p>
          <a:p>
            <a:r>
              <a:rPr lang="en-US" dirty="0" smtClean="0"/>
              <a:t>Distance between consecutive “zero-crossings” is </a:t>
            </a:r>
            <a:r>
              <a:rPr lang="en-US" dirty="0"/>
              <a:t>T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3936300"/>
              </p:ext>
            </p:extLst>
          </p:nvPr>
        </p:nvGraphicFramePr>
        <p:xfrm>
          <a:off x="4419600" y="1152525"/>
          <a:ext cx="36576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5791200" y="3409950"/>
            <a:ext cx="491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T/2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6600" y="3409950"/>
            <a:ext cx="491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Correlates original signal with expected signals.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38350"/>
            <a:ext cx="6143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9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look at signal strength of individual frequencies.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571750"/>
            <a:ext cx="59817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Locked Loop (PLL)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lock is acquired on the original signal.</a:t>
            </a:r>
          </a:p>
          <a:p>
            <a:r>
              <a:rPr lang="en-US" dirty="0" smtClean="0"/>
              <a:t>As long as the VCO is locked the signal is known.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79750"/>
            <a:ext cx="7239000" cy="183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1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Packet Reporting System.</a:t>
            </a:r>
          </a:p>
          <a:p>
            <a:r>
              <a:rPr lang="en-US" dirty="0" smtClean="0"/>
              <a:t>A digital communication method used by hams.</a:t>
            </a:r>
          </a:p>
          <a:p>
            <a:r>
              <a:rPr lang="en-US" dirty="0" smtClean="0"/>
              <a:t>Encoded into the Radio Using Bell 202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</a:p>
          <a:p>
            <a:r>
              <a:rPr lang="en-US" dirty="0" smtClean="0"/>
              <a:t>Noise</a:t>
            </a:r>
          </a:p>
          <a:p>
            <a:r>
              <a:rPr lang="en-US" dirty="0" smtClean="0"/>
              <a:t>Emphasis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21</a:t>
            </a:fld>
            <a:endParaRPr lang="en-US"/>
          </a:p>
        </p:txBody>
      </p:sp>
      <p:pic>
        <p:nvPicPr>
          <p:cNvPr id="6146" name="Picture 2" descr="D:\Robert Campbell\Documents\GitHub\rrxthesis\images\EffectsofaDCOffsetonaSignal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9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22</a:t>
            </a:fld>
            <a:endParaRPr lang="en-US"/>
          </a:p>
        </p:txBody>
      </p:sp>
      <p:pic>
        <p:nvPicPr>
          <p:cNvPr id="7170" name="Picture 2" descr="D:\Robert Campbell\Documents\GitHub\rrxthesis\images\EffectsofAddingNoisetoaSignal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23</a:t>
            </a:fld>
            <a:endParaRPr lang="en-US"/>
          </a:p>
        </p:txBody>
      </p:sp>
      <p:pic>
        <p:nvPicPr>
          <p:cNvPr id="8194" name="Picture 2" descr="D:\Robert Campbell\Documents\GitHub\rrxthesis\images\DeemphasizedSignalthatwasnotPreemphasized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3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Crossing</a:t>
            </a:r>
          </a:p>
          <a:p>
            <a:r>
              <a:rPr lang="en-US" dirty="0" err="1" smtClean="0"/>
              <a:t>Goertzel</a:t>
            </a:r>
            <a:r>
              <a:rPr lang="en-US" dirty="0" smtClean="0"/>
              <a:t> (DFT / Filtering)</a:t>
            </a:r>
          </a:p>
          <a:p>
            <a:r>
              <a:rPr lang="en-US" dirty="0" smtClean="0"/>
              <a:t>PLL</a:t>
            </a:r>
          </a:p>
          <a:p>
            <a:r>
              <a:rPr lang="en-US" dirty="0" err="1" smtClean="0"/>
              <a:t>Preclocking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</a:t>
            </a:r>
            <a:r>
              <a:rPr lang="en-US" dirty="0" smtClean="0"/>
              <a:t>Crossing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Zero Crossing</a:t>
            </a:r>
          </a:p>
          <a:p>
            <a:r>
              <a:rPr lang="en-US" sz="2400" dirty="0" smtClean="0"/>
              <a:t>Strict Zero Crossing</a:t>
            </a:r>
          </a:p>
          <a:p>
            <a:r>
              <a:rPr lang="en-US" sz="2400" dirty="0" smtClean="0"/>
              <a:t>Windowed Zero Crossing</a:t>
            </a:r>
          </a:p>
          <a:p>
            <a:r>
              <a:rPr lang="en-US" sz="2400" dirty="0" smtClean="0"/>
              <a:t>Peak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Zero Crossing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((</a:t>
            </a:r>
            <a:r>
              <a:rPr lang="en-US" sz="1800" b="1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&amp;&amp;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isBelowZero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(sample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||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(!</a:t>
            </a: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&amp;&amp;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isAboveZero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(sample))) {</a:t>
            </a:r>
          </a:p>
          <a:p>
            <a:pPr marL="457200" lvl="1" indent="0">
              <a:spcBef>
                <a:spcPts val="0"/>
              </a:spcBef>
              <a:buClrTx/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handleZeroCrossing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457200" lvl="1" indent="0">
              <a:spcBef>
                <a:spcPts val="0"/>
              </a:spcBef>
              <a:buClrTx/>
              <a:buNone/>
            </a:pP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samplesSinceLastXing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0;</a:t>
            </a:r>
          </a:p>
          <a:p>
            <a:pPr marL="457200" lvl="1" indent="0">
              <a:spcBef>
                <a:spcPts val="0"/>
              </a:spcBef>
              <a:buClrTx/>
              <a:buNone/>
            </a:pP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!</a:t>
            </a: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Crossing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//going low to high</a:t>
            </a:r>
            <a:endParaRPr lang="en-US" sz="2400" b="1" dirty="0">
              <a:solidFill>
                <a:srgbClr val="7F0055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(!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2400" b="1" dirty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&amp;&amp;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samples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.get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samples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.size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() - 1) &gt;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averageValueInHistory</a:t>
            </a:r>
            <a:r>
              <a:rPr lang="en-US" sz="2400" dirty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+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zeroCrossingThreshold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 Its going high!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	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handleZeroCrossing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//going high to low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2400" b="1" dirty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&amp;&amp;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samples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.get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samples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.size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() - 1) &lt;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averageValueInHistory</a:t>
            </a:r>
            <a:r>
              <a:rPr lang="en-US" sz="2400" dirty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-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zeroCrossingThreshold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	// Its going low!!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C0"/>
                </a:solidFill>
                <a:latin typeface="Courier New"/>
              </a:rPr>
              <a:t>	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handleZeroCrossing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2400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Goertzel</a:t>
            </a:r>
            <a:r>
              <a:rPr lang="en-US" dirty="0"/>
              <a:t> (DFT / Filtering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power = (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s1200_prev2*s1200_prev2+s1200_prev*s1200_prev-</a:t>
            </a:r>
            <a:r>
              <a:rPr lang="en-US" dirty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coeff1200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*s1200_prev*s1200_prev2) -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s2200_prev2*s2200_prev2+s2200_prev*s2200_prev-</a:t>
            </a:r>
            <a:r>
              <a:rPr lang="en-US" dirty="0">
                <a:solidFill>
                  <a:srgbClr val="0000C0"/>
                </a:solidFill>
                <a:latin typeface="Courier New"/>
              </a:rPr>
              <a:t>coeff2200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*s2200_prev*s2200_prev2);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Goertzel</a:t>
            </a:r>
            <a:r>
              <a:rPr lang="en-US" dirty="0" smtClean="0"/>
              <a:t> Trial Run in 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29</a:t>
            </a:fld>
            <a:endParaRPr lang="en-US"/>
          </a:p>
        </p:txBody>
      </p:sp>
      <p:pic>
        <p:nvPicPr>
          <p:cNvPr id="4098" name="Picture 2" descr="D:\Robert Campbell\Documents\GitHub\rrxthesis\images\GoertzelAlgorithmAppliedtoOpenTracker3FilewithNois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9"/>
          <a:stretch/>
        </p:blipFill>
        <p:spPr bwMode="auto">
          <a:xfrm>
            <a:off x="1828800" y="1276350"/>
            <a:ext cx="48006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APRS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29" y="1200150"/>
            <a:ext cx="6557141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1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400" dirty="0" smtClean="0">
                <a:solidFill>
                  <a:srgbClr val="3F7F5F"/>
                </a:solidFill>
                <a:latin typeface="Courier New"/>
              </a:rPr>
              <a:t>Mix VCO with incoming signal</a:t>
            </a:r>
            <a:endParaRPr lang="en-US" sz="2400" dirty="0">
              <a:solidFill>
                <a:srgbClr val="3F7F5F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pll_loop_control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sample *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ref_sig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*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pll_loop_gain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400" dirty="0" smtClean="0">
                <a:solidFill>
                  <a:srgbClr val="3F7F5F"/>
                </a:solidFill>
                <a:latin typeface="Courier New"/>
              </a:rPr>
              <a:t>Filter</a:t>
            </a:r>
            <a:endParaRPr lang="en-US" sz="2400" b="1" dirty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output =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biQuad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.filter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pll_loop_control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114300" indent="0">
              <a:buNone/>
            </a:pPr>
            <a:r>
              <a:rPr lang="en-US" sz="2400" dirty="0" err="1" smtClean="0">
                <a:solidFill>
                  <a:srgbClr val="0000C0"/>
                </a:solidFill>
                <a:latin typeface="Courier New"/>
              </a:rPr>
              <a:t>pll_integral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+=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pll_loop_control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/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sample_rate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400" dirty="0" smtClean="0">
                <a:solidFill>
                  <a:srgbClr val="3F7F5F"/>
                </a:solidFill>
                <a:latin typeface="Courier New"/>
              </a:rPr>
              <a:t>Update VCO</a:t>
            </a:r>
            <a:endParaRPr lang="en-US" sz="2400" dirty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ref_sig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float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Math.</a:t>
            </a:r>
            <a:r>
              <a:rPr lang="en-US" sz="2400" b="1" i="1" dirty="0" err="1">
                <a:solidFill>
                  <a:srgbClr val="000000"/>
                </a:solidFill>
                <a:latin typeface="Courier New"/>
              </a:rPr>
              <a:t>sin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(2 * </a:t>
            </a:r>
            <a:r>
              <a:rPr lang="en-US" sz="2400" b="1" i="1" dirty="0" err="1">
                <a:solidFill>
                  <a:srgbClr val="000000"/>
                </a:solidFill>
                <a:latin typeface="Courier New"/>
              </a:rPr>
              <a:t>Math.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PI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 * 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pll_cf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 * (t + 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pll_integral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pPr marL="114300" indent="0">
              <a:buNone/>
            </a:pPr>
            <a:endParaRPr lang="en-US" sz="2400" dirty="0"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bits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Math.</a:t>
            </a:r>
            <a:r>
              <a:rPr lang="en-US" sz="2400" b="1" i="1" dirty="0" err="1">
                <a:solidFill>
                  <a:srgbClr val="000000"/>
                </a:solidFill>
                <a:latin typeface="Courier New"/>
              </a:rPr>
              <a:t>round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samplesSinceLastTransition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 / 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samplesPerBit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((bits &gt; 0) &amp;&amp; ((output &gt; 0 &amp;&amp; !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lastGreaterThanZero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 || (output &lt; 0 &amp;&amp;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lastGreaterThanZero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)))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411480" lvl="1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handleDemodulatedBits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(bits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411480" lvl="1" indent="0">
              <a:buNone/>
            </a:pPr>
            <a:r>
              <a:rPr lang="en-US" dirty="0" err="1">
                <a:solidFill>
                  <a:srgbClr val="0000C0"/>
                </a:solidFill>
                <a:latin typeface="Courier New"/>
              </a:rPr>
              <a:t>samplesSinceLastTransition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0;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flags to determine start and end of packet</a:t>
            </a:r>
          </a:p>
          <a:p>
            <a:r>
              <a:rPr lang="en-US" dirty="0" smtClean="0"/>
              <a:t>Find all the transitions in the packet</a:t>
            </a:r>
          </a:p>
          <a:p>
            <a:r>
              <a:rPr lang="en-US" dirty="0" smtClean="0"/>
              <a:t>Using the transitions found determine the clocking</a:t>
            </a:r>
          </a:p>
          <a:p>
            <a:r>
              <a:rPr lang="en-US" dirty="0" smtClean="0"/>
              <a:t>Demodulate each baud one at 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OT3 Test</a:t>
            </a:r>
          </a:p>
          <a:p>
            <a:r>
              <a:rPr lang="en-US" dirty="0" smtClean="0"/>
              <a:t>javAX25 Generated 200</a:t>
            </a:r>
          </a:p>
          <a:p>
            <a:r>
              <a:rPr lang="en-US" dirty="0" smtClean="0"/>
              <a:t>OT3 Test + Ramping Noise</a:t>
            </a:r>
          </a:p>
          <a:p>
            <a:r>
              <a:rPr lang="en-US" dirty="0" smtClean="0"/>
              <a:t>Track 1</a:t>
            </a:r>
          </a:p>
          <a:p>
            <a:r>
              <a:rPr lang="en-US" dirty="0" smtClean="0"/>
              <a:t>Track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Signal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33</a:t>
            </a:fld>
            <a:endParaRPr lang="en-US"/>
          </a:p>
        </p:txBody>
      </p:sp>
      <p:pic>
        <p:nvPicPr>
          <p:cNvPr id="5122" name="Picture 2" descr="D:\Robert Campbell\Documents\GitHub\rrxthesis\images\200PacketGeneratedFileSegm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0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34</a:t>
            </a:fld>
            <a:endParaRPr lang="en-US"/>
          </a:p>
        </p:txBody>
      </p:sp>
      <p:pic>
        <p:nvPicPr>
          <p:cNvPr id="6146" name="Picture 2" descr="D:\Robert Campbell\Documents\GitHub\rrxthesis\images\OpenTrackerFilewithNoiseAddedSegm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1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35</a:t>
            </a:fld>
            <a:endParaRPr lang="en-US"/>
          </a:p>
        </p:txBody>
      </p:sp>
      <p:pic>
        <p:nvPicPr>
          <p:cNvPr id="7170" name="Picture 2" descr="D:\Robert Campbell\Documents\GitHub\rrxthesis\images\LosAngelesRecordingSegm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7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</a:t>
            </a:r>
            <a:r>
              <a:rPr lang="en-US" dirty="0" smtClean="0"/>
              <a:t>Tables-O-Data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507273"/>
              </p:ext>
            </p:extLst>
          </p:nvPr>
        </p:nvGraphicFramePr>
        <p:xfrm>
          <a:off x="457198" y="1047750"/>
          <a:ext cx="7620004" cy="1914660"/>
        </p:xfrm>
        <a:graphic>
          <a:graphicData uri="http://schemas.openxmlformats.org/drawingml/2006/table">
            <a:tbl>
              <a:tblPr/>
              <a:tblGrid>
                <a:gridCol w="872901"/>
                <a:gridCol w="636789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.wav file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Filtering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Correlation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Zero Crossing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Strict Zero Crossing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Windowed Zero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Peak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Derivative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(100%)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Optimized window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PLL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PreClocking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PreClocking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Max Preclocking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AGWPE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HARDWARE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7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39.9166667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E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5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C9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0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SoftwareGenerated200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199.272727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6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OT3TestWithNoise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A8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3C5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1D1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14.5833333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D1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C2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E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D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7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A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946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AC1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A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C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EC3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1C48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D5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935.083333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D4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6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7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48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E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6A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639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DE9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7DA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777.916667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872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58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6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C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958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C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B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735021"/>
              </p:ext>
            </p:extLst>
          </p:nvPr>
        </p:nvGraphicFramePr>
        <p:xfrm>
          <a:off x="685800" y="3181350"/>
          <a:ext cx="6096001" cy="1441180"/>
        </p:xfrm>
        <a:graphic>
          <a:graphicData uri="http://schemas.openxmlformats.org/drawingml/2006/table">
            <a:tbl>
              <a:tblPr/>
              <a:tblGrid>
                <a:gridCol w="812801"/>
                <a:gridCol w="406400"/>
                <a:gridCol w="406400"/>
                <a:gridCol w="406400"/>
                <a:gridCol w="406400"/>
                <a:gridCol w="406400"/>
                <a:gridCol w="355599"/>
                <a:gridCol w="533400"/>
                <a:gridCol w="381000"/>
                <a:gridCol w="457200"/>
                <a:gridCol w="381000"/>
                <a:gridCol w="330201"/>
                <a:gridCol w="406400"/>
                <a:gridCol w="406400"/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.wav file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HARDWARE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OT2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 USB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 Micro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Kam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 Kam Plus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Kam Plus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MFJ-1278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 PK-88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PK-88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PK-232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PK-232MBX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39.9166667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SoftwareGenerated200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199.272727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OT3TestWithNoise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14.5833333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1C5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LATrack1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935.083333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947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7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988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4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8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1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981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C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964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FE4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777.916667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927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E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938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E3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1A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E4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866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E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E9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5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4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-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Hardware that did not decode all packets was:</a:t>
            </a:r>
          </a:p>
          <a:p>
            <a:pPr lvl="1"/>
            <a:r>
              <a:rPr lang="en-US" dirty="0" err="1" smtClean="0"/>
              <a:t>OpenTracker</a:t>
            </a:r>
            <a:r>
              <a:rPr lang="en-US" dirty="0" smtClean="0"/>
              <a:t> USB with 39/40 and 193/200</a:t>
            </a:r>
          </a:p>
          <a:p>
            <a:pPr lvl="1"/>
            <a:r>
              <a:rPr lang="en-US" dirty="0" smtClean="0"/>
              <a:t>T3-Micro 199/200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-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38</a:t>
            </a:fld>
            <a:endParaRPr lang="en-US"/>
          </a:p>
        </p:txBody>
      </p:sp>
      <p:pic>
        <p:nvPicPr>
          <p:cNvPr id="8194" name="Picture 2" descr="D:\Robert Campbell\Documents\GitHub\rrxthesis\images\PerformanceofAllHardwareonOT3TestwithNois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3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– Track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39</a:t>
            </a:fld>
            <a:endParaRPr lang="en-US"/>
          </a:p>
        </p:txBody>
      </p:sp>
      <p:pic>
        <p:nvPicPr>
          <p:cNvPr id="9218" name="Picture 2" descr="D:\Robert Campbell\Documents\GitHub\rrxthesis\images\PerformanceofAllHardwareonTrack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7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APRS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01" y="1200150"/>
            <a:ext cx="637879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3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- Clean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40</a:t>
            </a:fld>
            <a:endParaRPr lang="en-US"/>
          </a:p>
        </p:txBody>
      </p:sp>
      <p:pic>
        <p:nvPicPr>
          <p:cNvPr id="10242" name="Picture 2" descr="D:\Robert Campbell\Documents\GitHub\rrxthesis\images\SoftwarePerformanceonGenerated200wNoFilter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D:\Robert Campbell\Documents\GitHub\rrxthesis\images\SoftwarePerformanceonOT3TestwNoFilte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7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-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41</a:t>
            </a:fld>
            <a:endParaRPr lang="en-US"/>
          </a:p>
        </p:txBody>
      </p:sp>
      <p:pic>
        <p:nvPicPr>
          <p:cNvPr id="11266" name="Picture 2" descr="D:\Robert Campbell\Documents\GitHub\rrxthesis\images\SoftwarePerformanceonNoisyOT3wNoFilter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Robert Campbell\Documents\GitHub\rrxthesis\images\SoftwarePerformanceonNoisyOT3wBandpassFilte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– Track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42</a:t>
            </a:fld>
            <a:endParaRPr lang="en-US"/>
          </a:p>
        </p:txBody>
      </p:sp>
      <p:pic>
        <p:nvPicPr>
          <p:cNvPr id="12290" name="Picture 2" descr="D:\Robert Campbell\Documents\GitHub\rrxthesis\images\SoftwarePerformanceonTrack1wNoFilter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D:\Robert Campbell\Documents\GitHub\rrxthesis\images\SoftwarePerformanceonTrack1wBandpassFilte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1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versus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43</a:t>
            </a:fld>
            <a:endParaRPr lang="en-US"/>
          </a:p>
        </p:txBody>
      </p:sp>
      <p:pic>
        <p:nvPicPr>
          <p:cNvPr id="13314" name="Picture 2" descr="D:\Robert Campbell\Documents\GitHub\rrxthesis\images\BestSoftwareversusBestHardware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6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Discrete Short-Time Fourier </a:t>
            </a:r>
            <a:r>
              <a:rPr lang="en-US" dirty="0" smtClean="0"/>
              <a:t>Transform</a:t>
            </a:r>
          </a:p>
          <a:p>
            <a:r>
              <a:rPr lang="en-US" dirty="0"/>
              <a:t>Use the CRC for FEC</a:t>
            </a:r>
          </a:p>
          <a:p>
            <a:r>
              <a:rPr lang="en-US" dirty="0"/>
              <a:t>Integrations with a Radio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0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Closing Comments &amp; Questions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Accessing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Terminal Node Controllers</a:t>
            </a:r>
          </a:p>
          <a:p>
            <a:r>
              <a:rPr lang="en-US" dirty="0" smtClean="0"/>
              <a:t>Specialty APRS Hardware</a:t>
            </a:r>
          </a:p>
          <a:p>
            <a:r>
              <a:rPr lang="en-US" dirty="0" smtClean="0"/>
              <a:t>Radio Integrated</a:t>
            </a:r>
          </a:p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TNC Example</a:t>
            </a:r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D:\Robert Campbell\Documents\GitHub\rrxthesis\images\Kantronics-KAM-Plu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62050"/>
            <a:ext cx="37719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0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Argent Data Open Trackers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D:\Robert Campbell\Documents\GitHub\rrxthesis\images\Ot3m-termblk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1468755"/>
            <a:ext cx="4140200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16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Integrated APRS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 descr="D:\Robert Campbell\Documents\GitHub\rrxthesis\images\FTM-350US_F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919" y="1200150"/>
            <a:ext cx="4500562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5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AGWPE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38" y="1200150"/>
            <a:ext cx="616432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3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960</TotalTime>
  <Words>1468</Words>
  <Application>Microsoft Office PowerPoint</Application>
  <PresentationFormat>On-screen Show (16:9)</PresentationFormat>
  <Paragraphs>575</Paragraphs>
  <Slides>45</Slides>
  <Notes>26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Cambria</vt:lpstr>
      <vt:lpstr>Courier New</vt:lpstr>
      <vt:lpstr>Wingdings</vt:lpstr>
      <vt:lpstr>Adjacency</vt:lpstr>
      <vt:lpstr>Thesis Defense: Analysis of Various Algorithmic Approaches to Software-Based APRS Packet Demodulation</vt:lpstr>
      <vt:lpstr>What is APRS?</vt:lpstr>
      <vt:lpstr>What does APRS look like?</vt:lpstr>
      <vt:lpstr>What does APRS look like?</vt:lpstr>
      <vt:lpstr>Approaches to Accessing the Network</vt:lpstr>
      <vt:lpstr>TNC Examples</vt:lpstr>
      <vt:lpstr>Argent Data Open Trackers</vt:lpstr>
      <vt:lpstr>Radio Integrated APRS</vt:lpstr>
      <vt:lpstr>AGWPE</vt:lpstr>
      <vt:lpstr>javAX25 in APRSdroid</vt:lpstr>
      <vt:lpstr>The Sine Wave</vt:lpstr>
      <vt:lpstr>Bell 202</vt:lpstr>
      <vt:lpstr>Example Signal</vt:lpstr>
      <vt:lpstr>It’s in the audible range</vt:lpstr>
      <vt:lpstr>How to demodulate this signal?</vt:lpstr>
      <vt:lpstr>Edge Detection</vt:lpstr>
      <vt:lpstr>Correlation</vt:lpstr>
      <vt:lpstr>Filters</vt:lpstr>
      <vt:lpstr>Phase Locked Loop (PLL)</vt:lpstr>
      <vt:lpstr>Challenges</vt:lpstr>
      <vt:lpstr>DC Offset</vt:lpstr>
      <vt:lpstr>Noise</vt:lpstr>
      <vt:lpstr>Emphasis</vt:lpstr>
      <vt:lpstr>Algorithms Implemented</vt:lpstr>
      <vt:lpstr>Zero Crossing</vt:lpstr>
      <vt:lpstr>Strict Zero Crossing</vt:lpstr>
      <vt:lpstr>Zero Crossing</vt:lpstr>
      <vt:lpstr>Goertzel (DFT / Filtering)</vt:lpstr>
      <vt:lpstr>Goertzel Trial Run in MATLAB</vt:lpstr>
      <vt:lpstr>PLL</vt:lpstr>
      <vt:lpstr>Preclocking</vt:lpstr>
      <vt:lpstr>Benchmarking</vt:lpstr>
      <vt:lpstr>Clean Signal Example</vt:lpstr>
      <vt:lpstr>Noise Example</vt:lpstr>
      <vt:lpstr>Track 1 Example</vt:lpstr>
      <vt:lpstr>The Big Tables-O-Data</vt:lpstr>
      <vt:lpstr>Hardware Results - Clean</vt:lpstr>
      <vt:lpstr>Hardware Results - Noise</vt:lpstr>
      <vt:lpstr>Hardware Results – Track 1</vt:lpstr>
      <vt:lpstr>Software Results - Clean</vt:lpstr>
      <vt:lpstr>Software Results - Noise</vt:lpstr>
      <vt:lpstr>Software Results – Track 1</vt:lpstr>
      <vt:lpstr>Hardware versus Software</vt:lpstr>
      <vt:lpstr>Ideas for Future Work</vt:lpstr>
      <vt:lpstr>Closing Comments &amp;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Defense: Analysis of Various Algorithmic Approaches to Software-Based APRS Packet Demodulation</dc:title>
  <dc:creator>Robert Campbell</dc:creator>
  <cp:lastModifiedBy>Robert Campbell</cp:lastModifiedBy>
  <cp:revision>45</cp:revision>
  <dcterms:created xsi:type="dcterms:W3CDTF">2016-02-23T05:01:52Z</dcterms:created>
  <dcterms:modified xsi:type="dcterms:W3CDTF">2016-04-12T05:33:54Z</dcterms:modified>
</cp:coreProperties>
</file>