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60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F6B62-E4EC-4750-9A2F-98D53B629D9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D710-8A34-4423-B16F-2D0E801B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6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found a dataset of about 4,000 houses in King County WA</a:t>
            </a:r>
          </a:p>
          <a:p>
            <a:r>
              <a:rPr lang="en-US" dirty="0"/>
              <a:t>Information on selling price (assuming), which is to be predicted</a:t>
            </a:r>
          </a:p>
          <a:p>
            <a:r>
              <a:rPr lang="en-US" dirty="0"/>
              <a:t>Information on home, # bedrooms, # bathrooms, condition score, view score, year built, etc.</a:t>
            </a:r>
          </a:p>
          <a:p>
            <a:r>
              <a:rPr lang="en-US" dirty="0"/>
              <a:t>Information on where house is, address, zip code, waterfront indicator</a:t>
            </a:r>
          </a:p>
          <a:p>
            <a:r>
              <a:rPr lang="en-US" dirty="0"/>
              <a:t>Merged in data from </a:t>
            </a:r>
            <a:r>
              <a:rPr lang="en-US" dirty="0" err="1"/>
              <a:t>UMichigan</a:t>
            </a:r>
            <a:r>
              <a:rPr lang="en-US" dirty="0"/>
              <a:t> on zip code level median household income</a:t>
            </a:r>
          </a:p>
          <a:p>
            <a:r>
              <a:rPr lang="en-US" dirty="0"/>
              <a:t>Data from census on # of businesses operating in a zip code, more on that later</a:t>
            </a:r>
          </a:p>
          <a:p>
            <a:r>
              <a:rPr lang="en-US" dirty="0"/>
              <a:t>House price data is over 3 months in 2014, so relatively cross sectional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ED710-8A34-4423-B16F-2D0E801BC0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4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better than it looks, super high house price zip codes missed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ED710-8A34-4423-B16F-2D0E801BC0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13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us a better look</a:t>
            </a:r>
          </a:p>
          <a:p>
            <a:r>
              <a:rPr lang="en-US" dirty="0"/>
              <a:t>Model tends to miss on more extreme observations, super high price, very high </a:t>
            </a:r>
            <a:r>
              <a:rPr lang="en-US" dirty="0" err="1"/>
              <a:t>sqft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ED710-8A34-4423-B16F-2D0E801BC0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8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models, not only are </a:t>
            </a:r>
            <a:r>
              <a:rPr lang="en-US" dirty="0" err="1"/>
              <a:t>Rsq</a:t>
            </a:r>
            <a:r>
              <a:rPr lang="en-US" dirty="0"/>
              <a:t> different but coefficients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ED710-8A34-4423-B16F-2D0E801BC0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0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Western WA, contains Seattle, some northern/southern suburbs, eastern suburbs, rural/small towns to the east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ED710-8A34-4423-B16F-2D0E801BC0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0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prices clearly not correct</a:t>
            </a:r>
          </a:p>
          <a:p>
            <a:r>
              <a:rPr lang="en-US" dirty="0"/>
              <a:t>Lots of right-skewed variables, used log transform</a:t>
            </a:r>
          </a:p>
          <a:p>
            <a:r>
              <a:rPr lang="en-US" dirty="0"/>
              <a:t>Talk about variable from census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ED710-8A34-4423-B16F-2D0E801BC0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 codes that appear in dataset</a:t>
            </a:r>
          </a:p>
          <a:p>
            <a:r>
              <a:rPr lang="en-US" dirty="0"/>
              <a:t>Based on 2010 zip codes, 2014 data, mostly the same for populated areas</a:t>
            </a:r>
          </a:p>
          <a:p>
            <a:r>
              <a:rPr lang="en-US" dirty="0"/>
              <a:t>Median house price in dataset is $465,000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ED710-8A34-4423-B16F-2D0E801BC0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interpretable but we can see general geographical distribution better</a:t>
            </a:r>
          </a:p>
          <a:p>
            <a:r>
              <a:rPr lang="en-US" dirty="0"/>
              <a:t>Eastern suburbs highest prices, southern lowest, everywhere else tends to be in the middle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ED710-8A34-4423-B16F-2D0E801BC0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 prices are notoriously difficult to model</a:t>
            </a:r>
          </a:p>
          <a:p>
            <a:r>
              <a:rPr lang="en-US" dirty="0"/>
              <a:t>Cross sectional makes it easier, even so the final model has an R-sq of 68%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ED710-8A34-4423-B16F-2D0E801BC0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52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Touch on some of this quickly</a:t>
            </a:r>
          </a:p>
          <a:p>
            <a:r>
              <a:rPr lang="en-US" dirty="0"/>
              <a:t>Wasn’t seeing much evidence for interactions in graphs</a:t>
            </a:r>
          </a:p>
          <a:p>
            <a:r>
              <a:rPr lang="en-US" dirty="0" err="1"/>
              <a:t>Glinternet</a:t>
            </a:r>
            <a:r>
              <a:rPr lang="en-US" dirty="0"/>
              <a:t> considers all possible interactions, performs group LASSO</a:t>
            </a:r>
          </a:p>
          <a:p>
            <a:r>
              <a:rPr lang="en-US" dirty="0"/>
              <a:t>Need both base levels in model for interaction</a:t>
            </a:r>
          </a:p>
          <a:p>
            <a:r>
              <a:rPr lang="en-US" dirty="0"/>
              <a:t>Ran across a range of regularization parameters, chose a fairly strong one, gave two interactions</a:t>
            </a:r>
          </a:p>
          <a:p>
            <a:r>
              <a:rPr lang="en-US" dirty="0"/>
              <a:t>Considered both, dropped one due to high VIF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ED710-8A34-4423-B16F-2D0E801BC0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8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Sqft</a:t>
            </a:r>
            <a:r>
              <a:rPr lang="en-US" dirty="0"/>
              <a:t> living very important, log-log specification roughly translates to, if we increase </a:t>
            </a:r>
            <a:r>
              <a:rPr lang="en-US" dirty="0" err="1"/>
              <a:t>sqft</a:t>
            </a:r>
            <a:r>
              <a:rPr lang="en-US" dirty="0"/>
              <a:t> by 1% (all else equal), we expect price to increase by 0.59%</a:t>
            </a:r>
          </a:p>
          <a:p>
            <a:r>
              <a:rPr lang="en-US" dirty="0"/>
              <a:t>Location factors are important, </a:t>
            </a:r>
            <a:r>
              <a:rPr lang="en-US" dirty="0" err="1"/>
              <a:t>prof_biz</a:t>
            </a:r>
            <a:r>
              <a:rPr lang="en-US" dirty="0"/>
              <a:t> and median </a:t>
            </a:r>
            <a:r>
              <a:rPr lang="en-US" dirty="0" err="1"/>
              <a:t>hhi</a:t>
            </a:r>
            <a:r>
              <a:rPr lang="en-US" dirty="0"/>
              <a:t> are two of the strongest predictors</a:t>
            </a:r>
          </a:p>
          <a:p>
            <a:r>
              <a:rPr lang="en-US" dirty="0"/>
              <a:t>Bedrooms negative, once accounting for everything, wasting space on another bedroom is marginal negative</a:t>
            </a:r>
          </a:p>
          <a:p>
            <a:r>
              <a:rPr lang="en-US" dirty="0"/>
              <a:t>Waterfront and basement are interesting, gives you a “waterfront premium” and “basement premium”, which are about 27%, and 4.65%, respectively</a:t>
            </a:r>
          </a:p>
          <a:p>
            <a:r>
              <a:rPr lang="en-US" dirty="0"/>
              <a:t>Age x </a:t>
            </a:r>
            <a:r>
              <a:rPr lang="en-US" dirty="0" err="1"/>
              <a:t>yr_built</a:t>
            </a:r>
            <a:r>
              <a:rPr lang="en-US" dirty="0"/>
              <a:t> strange, from </a:t>
            </a:r>
            <a:r>
              <a:rPr lang="en-US" dirty="0" err="1"/>
              <a:t>glinternet</a:t>
            </a:r>
            <a:r>
              <a:rPr lang="en-US" dirty="0"/>
              <a:t>, not sure how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ED710-8A34-4423-B16F-2D0E801BC0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linearity seems ok, made lots of transformations to ensure this assumption met</a:t>
            </a:r>
          </a:p>
          <a:p>
            <a:r>
              <a:rPr lang="en-US" dirty="0"/>
              <a:t>Normality ok, tails are a bit fat, predictions aren’t as strong there</a:t>
            </a:r>
          </a:p>
          <a:p>
            <a:r>
              <a:rPr lang="en-US" dirty="0"/>
              <a:t>VIFs are low, were part of model dev</a:t>
            </a:r>
          </a:p>
          <a:p>
            <a:r>
              <a:rPr lang="en-US" dirty="0"/>
              <a:t>Independence not met, spatial autocorrelation, attempted to control for location but within zip code effects hard to get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ED710-8A34-4423-B16F-2D0E801BC0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40EF-73CA-4D64-8252-E53941EDB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35E70-758B-4732-B223-44500CD09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D8926-5DD7-4EFD-8D0A-C669D2F1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B46-3C2B-4441-9493-6C27D2DF76A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DEDF-1DAF-4474-8943-CFD84F9F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2D29-48FB-491F-9698-1B15BB31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8B1-CF80-41E4-B5E9-313C5058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9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2888-E5FE-4A7D-B491-C6E01BA0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F767F-462C-4FF0-AEE8-2E6ED40E8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ACAEC-B23D-468A-AF30-5165A2A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B46-3C2B-4441-9493-6C27D2DF76A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4C40-C375-4459-801C-095CEA9A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B0AE1-1B21-4119-AFAA-BE6CB077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8B1-CF80-41E4-B5E9-313C5058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8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971E4-3F2B-49C2-A52A-2D21E2B06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14041-9585-4622-9575-21043FC2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59AF-D9A5-4BB5-9F6B-A80292FE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B46-3C2B-4441-9493-6C27D2DF76A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89BE-734E-4279-BE43-0050BCB5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C85B-5975-4537-AED3-DC069156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8B1-CF80-41E4-B5E9-313C5058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406E-A18A-4431-9A29-6DFF9201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9236-B26C-46BD-B99A-F35C1F4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1F0DF-6E96-4602-8734-B1893B27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B46-3C2B-4441-9493-6C27D2DF76A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8C45-2E43-46D4-995E-12FB8951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CBE0B-99C5-4357-BE4F-8A5C0F71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8B1-CF80-41E4-B5E9-313C5058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5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98F8-CE9B-48E0-8D8A-D33FB8B6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6E93C-E758-40A9-97DF-2290E5D82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CED89-A60B-4F6F-B1B4-F4BF2FC4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B46-3C2B-4441-9493-6C27D2DF76A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CCE7D-7B43-43CA-9470-7DBAC9AE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F9C3F-6929-44F2-BCBA-9B9AD411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8B1-CF80-41E4-B5E9-313C5058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7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238D-740D-46C2-B9EA-0313C99E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F074-0CA9-46A0-ACD7-56B5E1E0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7C9CD-A88D-4193-BABA-6A77C0322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4DA47-CE06-4DE3-9D67-3434654B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B46-3C2B-4441-9493-6C27D2DF76A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E31AC-7355-41D3-9DB3-D7B89BE5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CB92F-863D-4C49-BC4E-571951BD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8B1-CF80-41E4-B5E9-313C5058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8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D96C-75DC-45B4-88B2-1A1B22C6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DEAB8-94FE-426F-BC2B-B63BA73AD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137DC-6588-4EF1-8118-E4B6039C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1691D-3FED-46AE-946B-212840A98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56C61-C4F5-4CFB-B462-033FDC2FC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C3CED-79A4-42CF-AF8E-E6EE5F2B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B46-3C2B-4441-9493-6C27D2DF76A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A4D69-0F84-4671-AF50-199175BE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49A56-BA78-4432-BD74-47324426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8B1-CF80-41E4-B5E9-313C5058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7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2F4B-44A6-420F-9FBC-00E30024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2BB5B-6D40-49E2-943F-FDF87442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B46-3C2B-4441-9493-6C27D2DF76A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FE613-DB75-49C4-9918-33802DF9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B378E-0B62-41EA-B12C-94C15614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8B1-CF80-41E4-B5E9-313C5058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3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E55A-1F58-4471-BF9C-2E7364A0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B46-3C2B-4441-9493-6C27D2DF76A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437D1-A103-4162-B4CA-57BC3CAB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F6AE1-EFF3-4051-B168-F705932D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8B1-CF80-41E4-B5E9-313C5058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324E-16DE-499F-AA5B-F5A2A84A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3973-35DA-4D32-B831-A45AD2A8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1EF35-6BDE-4FF8-BDBE-5FDFDD575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6534A-E9A9-419D-838A-4280C661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B46-3C2B-4441-9493-6C27D2DF76A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752AA-D077-4055-8AD0-C359EFD4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0AC97-8B7B-4AF6-91B5-98594CFE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8B1-CF80-41E4-B5E9-313C5058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6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73C0-9360-4483-8FE6-8E463637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F0CA8-7C70-410E-96CF-E8BD6DDE6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3914E-D0EC-49DF-A888-84026D824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DB3F9-EAEF-4BE5-AC13-00C5F2E0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B46-3C2B-4441-9493-6C27D2DF76A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337F8-E26E-407F-A889-055A0131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1BA1-2AE5-457C-9524-E5B74A12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8B1-CF80-41E4-B5E9-313C5058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E2261-6514-4BEE-B6E6-BD361619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4DDAA-5E2C-4DAF-BEBE-0CBBA0F3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1205-3194-466D-B137-5AB16E873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FB46-3C2B-4441-9493-6C27D2DF76A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1A2F-4C8A-4337-A5BD-2747C1A19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8EEE8-CFF0-47C6-80FF-54A5D52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C68B1-CF80-41E4-B5E9-313C5058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5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E1287D-A637-4208-8A0C-9E6230FBC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King County, WA Home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C510C-DA00-4154-9528-397E6F444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Robbie Walsh</a:t>
            </a:r>
          </a:p>
        </p:txBody>
      </p:sp>
    </p:spTree>
    <p:extLst>
      <p:ext uri="{BB962C8B-B14F-4D97-AF65-F5344CB8AC3E}">
        <p14:creationId xmlns:p14="http://schemas.microsoft.com/office/powerpoint/2010/main" val="183794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AFD2-6B26-4749-A8DF-5D6A312B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Absolute Residual for each Zip Code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DE6138A-A3A8-421D-9F6E-53378DA01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97" y="1430510"/>
            <a:ext cx="7893520" cy="4871429"/>
          </a:xfrm>
        </p:spPr>
      </p:pic>
    </p:spTree>
    <p:extLst>
      <p:ext uri="{BB962C8B-B14F-4D97-AF65-F5344CB8AC3E}">
        <p14:creationId xmlns:p14="http://schemas.microsoft.com/office/powerpoint/2010/main" val="182188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3A91-D96A-41A7-9271-16BD49F4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of Average Absolute Residual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25826466-7D11-4AB8-A393-F7F56B9E1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04" y="1426818"/>
            <a:ext cx="7713399" cy="4760268"/>
          </a:xfrm>
        </p:spPr>
      </p:pic>
    </p:spTree>
    <p:extLst>
      <p:ext uri="{BB962C8B-B14F-4D97-AF65-F5344CB8AC3E}">
        <p14:creationId xmlns:p14="http://schemas.microsoft.com/office/powerpoint/2010/main" val="56089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D0A2-DE61-4DE6-9FBE-22D27794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D0B1-BF0B-457D-A445-DC447E66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models</a:t>
            </a:r>
          </a:p>
          <a:p>
            <a:r>
              <a:rPr lang="en-US" dirty="0"/>
              <a:t>Seattle 69% </a:t>
            </a:r>
            <a:r>
              <a:rPr lang="en-US" dirty="0" err="1"/>
              <a:t>Rsq</a:t>
            </a:r>
            <a:r>
              <a:rPr lang="en-US" dirty="0"/>
              <a:t>, not Seattle 76% </a:t>
            </a:r>
            <a:r>
              <a:rPr lang="en-US" dirty="0" err="1"/>
              <a:t>Rsq</a:t>
            </a:r>
            <a:endParaRPr lang="en-US" dirty="0"/>
          </a:p>
          <a:p>
            <a:r>
              <a:rPr lang="en-US" dirty="0"/>
              <a:t>More data would allow for zip code dummies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5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BA7B-0666-43E3-9A51-6A0D8E39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Data?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C563B0-A6CC-4E4A-978B-615DB9830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9634" y="1452113"/>
            <a:ext cx="5237867" cy="3650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EB5E9C-0024-4F9B-97EF-374E9FE6AD22}"/>
              </a:ext>
            </a:extLst>
          </p:cNvPr>
          <p:cNvSpPr txBox="1"/>
          <p:nvPr/>
        </p:nvSpPr>
        <p:spPr>
          <a:xfrm>
            <a:off x="962993" y="1622008"/>
            <a:ext cx="4819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Largest Residual (absolute)</a:t>
            </a:r>
          </a:p>
          <a:p>
            <a:r>
              <a:rPr lang="en-US" dirty="0"/>
              <a:t>2821 21</a:t>
            </a:r>
            <a:r>
              <a:rPr lang="en-US" baseline="30000" dirty="0"/>
              <a:t>st</a:t>
            </a:r>
            <a:r>
              <a:rPr lang="en-US" dirty="0"/>
              <a:t> Ave W, Seattle WA 98199</a:t>
            </a:r>
          </a:p>
          <a:p>
            <a:r>
              <a:rPr lang="en-US" dirty="0"/>
              <a:t>Dataset says 3 beds, 3 baths, 1710 </a:t>
            </a:r>
            <a:r>
              <a:rPr lang="en-US" dirty="0" err="1"/>
              <a:t>sqft</a:t>
            </a:r>
            <a:endParaRPr lang="en-US" dirty="0"/>
          </a:p>
          <a:p>
            <a:r>
              <a:rPr lang="en-US" dirty="0"/>
              <a:t>Price is $2,560,498?</a:t>
            </a:r>
          </a:p>
          <a:p>
            <a:r>
              <a:rPr lang="en-US" dirty="0"/>
              <a:t>Prediction was $496,586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D88E38-47CC-4E18-AC28-E20CB477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08" y="3246685"/>
            <a:ext cx="4150357" cy="31177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04B74B-1B18-479D-8024-957276573044}"/>
              </a:ext>
            </a:extLst>
          </p:cNvPr>
          <p:cNvCxnSpPr>
            <a:cxnSpLocks/>
          </p:cNvCxnSpPr>
          <p:nvPr/>
        </p:nvCxnSpPr>
        <p:spPr>
          <a:xfrm flipH="1" flipV="1">
            <a:off x="3588204" y="5996668"/>
            <a:ext cx="2596144" cy="58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20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71A1-E3CA-465A-856F-96EE610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King County?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6AB4BC-F0BA-48EA-93BD-2B9D53724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4894" y="1825625"/>
            <a:ext cx="69422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59B1-DADB-4677-AB7E-22BE41D2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BF45-FC84-4903-8FEA-98ADA71D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obs</a:t>
            </a:r>
            <a:r>
              <a:rPr lang="en-US" dirty="0"/>
              <a:t> with 0 price, removed</a:t>
            </a:r>
          </a:p>
          <a:p>
            <a:r>
              <a:rPr lang="en-US" dirty="0"/>
              <a:t>2 </a:t>
            </a:r>
            <a:r>
              <a:rPr lang="en-US" dirty="0" err="1"/>
              <a:t>obs</a:t>
            </a:r>
            <a:r>
              <a:rPr lang="en-US" dirty="0"/>
              <a:t> with price &gt; $10 million, not correct, removed</a:t>
            </a:r>
          </a:p>
          <a:p>
            <a:r>
              <a:rPr lang="en-US" dirty="0"/>
              <a:t>Transformations to variables</a:t>
            </a:r>
          </a:p>
          <a:p>
            <a:r>
              <a:rPr lang="en-US" dirty="0"/>
              <a:t>“Professional Services” variable, </a:t>
            </a:r>
            <a:r>
              <a:rPr lang="en-US" dirty="0" err="1"/>
              <a:t>prof_biz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8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3AAB-47DB-4491-9483-7E672FBD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House Price by Zip Code</a:t>
            </a:r>
          </a:p>
        </p:txBody>
      </p:sp>
      <p:pic>
        <p:nvPicPr>
          <p:cNvPr id="13" name="Content Placeholder 12" descr="Map&#10;&#10;Description automatically generated">
            <a:extLst>
              <a:ext uri="{FF2B5EF4-FFF2-40B4-BE49-F238E27FC236}">
                <a16:creationId xmlns:a16="http://schemas.microsoft.com/office/drawing/2014/main" id="{BC3DF1C7-C8EA-4114-8CDF-5189E43EA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5022" y="1612348"/>
            <a:ext cx="7205194" cy="44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6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10F2-169A-4EF8-ACE1-75C9C727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of Median Home Price by Zip Code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255CF805-F61E-4FF0-85CE-2A4D4D73E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76" y="1501913"/>
            <a:ext cx="7384139" cy="4557068"/>
          </a:xfrm>
        </p:spPr>
      </p:pic>
    </p:spTree>
    <p:extLst>
      <p:ext uri="{BB962C8B-B14F-4D97-AF65-F5344CB8AC3E}">
        <p14:creationId xmlns:p14="http://schemas.microsoft.com/office/powerpoint/2010/main" val="355242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740D-24B8-487C-97CD-4223C487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Patterns, Lots of Variability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64EC34F-7789-4090-B755-5A142D9FD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72" y="1753704"/>
            <a:ext cx="6976144" cy="4305277"/>
          </a:xfrm>
        </p:spPr>
      </p:pic>
    </p:spTree>
    <p:extLst>
      <p:ext uri="{BB962C8B-B14F-4D97-AF65-F5344CB8AC3E}">
        <p14:creationId xmlns:p14="http://schemas.microsoft.com/office/powerpoint/2010/main" val="384159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FB5-AAEA-4F5B-9EF9-652098A6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7800-AD2B-4505-B196-AC074E8C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graphs</a:t>
            </a:r>
          </a:p>
          <a:p>
            <a:r>
              <a:rPr lang="en-US" dirty="0" err="1"/>
              <a:t>Boxcox</a:t>
            </a:r>
            <a:r>
              <a:rPr lang="en-US" dirty="0"/>
              <a:t> for price’s log transform</a:t>
            </a:r>
          </a:p>
          <a:p>
            <a:r>
              <a:rPr lang="en-US" dirty="0"/>
              <a:t>Kitchen sink, manual backward selection</a:t>
            </a:r>
          </a:p>
          <a:p>
            <a:r>
              <a:rPr lang="en-US" dirty="0"/>
              <a:t>Check VIFs</a:t>
            </a:r>
          </a:p>
          <a:p>
            <a:r>
              <a:rPr lang="en-US" dirty="0" err="1"/>
              <a:t>Glinternet</a:t>
            </a:r>
            <a:r>
              <a:rPr lang="en-US" dirty="0"/>
              <a:t>, L1/LASSO regularization with interactions</a:t>
            </a:r>
          </a:p>
        </p:txBody>
      </p:sp>
    </p:spTree>
    <p:extLst>
      <p:ext uri="{BB962C8B-B14F-4D97-AF65-F5344CB8AC3E}">
        <p14:creationId xmlns:p14="http://schemas.microsoft.com/office/powerpoint/2010/main" val="276581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BCB5-5079-4AE2-AE4B-388D39F7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413E05-7DB5-4259-B454-BECFCD04E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3496" y="1534231"/>
            <a:ext cx="6845422" cy="48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2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9692-5EBF-472A-927C-E8DB32CE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7085500-C806-4F01-BDF6-67480BA84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2" y="1491973"/>
            <a:ext cx="4663849" cy="2878261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155D565-0F69-4CA9-95DC-A3FDA91F5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1" y="1421093"/>
            <a:ext cx="4778701" cy="2949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00AFF6-F29E-4F08-BEA7-7128E9CEF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938" y="4638627"/>
            <a:ext cx="3586645" cy="201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9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667</Words>
  <Application>Microsoft Office PowerPoint</Application>
  <PresentationFormat>Widescreen</PresentationFormat>
  <Paragraphs>80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King County, WA Home Prices</vt:lpstr>
      <vt:lpstr>Where is King County?</vt:lpstr>
      <vt:lpstr>Data Modifications</vt:lpstr>
      <vt:lpstr>Median House Price by Zip Code</vt:lpstr>
      <vt:lpstr>Log of Median Home Price by Zip Code</vt:lpstr>
      <vt:lpstr>Clear Patterns, Lots of Variability</vt:lpstr>
      <vt:lpstr>Model Development</vt:lpstr>
      <vt:lpstr>The Final Model</vt:lpstr>
      <vt:lpstr>Assumptions</vt:lpstr>
      <vt:lpstr>Average Absolute Residual for each Zip Code</vt:lpstr>
      <vt:lpstr>Log of Average Absolute Residual</vt:lpstr>
      <vt:lpstr>Improvements</vt:lpstr>
      <vt:lpstr>Incorrect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County, WA Home Prices</dc:title>
  <dc:creator>Walsh, Robbie</dc:creator>
  <cp:lastModifiedBy>Walsh, Robbie</cp:lastModifiedBy>
  <cp:revision>13</cp:revision>
  <dcterms:created xsi:type="dcterms:W3CDTF">2021-04-15T17:28:20Z</dcterms:created>
  <dcterms:modified xsi:type="dcterms:W3CDTF">2021-04-15T19:31:24Z</dcterms:modified>
</cp:coreProperties>
</file>