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2f3a170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2f3a170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2f3a170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42f3a170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2f3a170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42f3a170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42f3a1708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42f3a1708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42f3a1708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42f3a1708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3d87e49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3d87e49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2f3a17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2f3a17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42f3a17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42f3a17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2f3a170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42f3a170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42f3a170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42f3a170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2f3a170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2f3a170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42f3a170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42f3a170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2f3a170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2f3a170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1531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(We’re almost there)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428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Property-based Testing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022425"/>
            <a:ext cx="75057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property do the </a:t>
            </a:r>
            <a:r>
              <a:rPr b="1" lang="en" sz="1800"/>
              <a:t>encode()</a:t>
            </a:r>
            <a:r>
              <a:rPr lang="en" sz="1800"/>
              <a:t> and </a:t>
            </a:r>
            <a:r>
              <a:rPr b="1" lang="en" sz="1800"/>
              <a:t>decode()</a:t>
            </a:r>
            <a:r>
              <a:rPr lang="en" sz="1800"/>
              <a:t> functions have that can be expressed as a property-based test?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Write this test using </a:t>
            </a:r>
            <a:r>
              <a:rPr b="1" lang="en" sz="1800"/>
              <a:t>hypothesis</a:t>
            </a:r>
            <a:r>
              <a:rPr lang="en" sz="1800"/>
              <a:t> in python.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Generates the data for you to test a property holds for a large number of cases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Assuming that the functions satisfy this property, is that sufficient to guarantee they work correctly?</a:t>
            </a:r>
            <a:endParaRPr sz="18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b="1" lang="en" sz="1300">
                <a:solidFill>
                  <a:srgbClr val="000000"/>
                </a:solidFill>
              </a:rPr>
              <a:t>ABSOLUTELY NOT! But why?</a:t>
            </a:r>
            <a:endParaRPr b="1" sz="1300">
              <a:solidFill>
                <a:srgbClr val="000000"/>
              </a:solidFill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b="1" lang="en" sz="1300">
                <a:solidFill>
                  <a:srgbClr val="000000"/>
                </a:solidFill>
              </a:rPr>
              <a:t>For example, I write a bubble search. But I write my conditions for swapping as:</a:t>
            </a:r>
            <a:endParaRPr b="1" sz="1300">
              <a:solidFill>
                <a:srgbClr val="000000"/>
              </a:solidFill>
            </a:endParaRPr>
          </a:p>
          <a:p>
            <a:pPr indent="-31115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b="1" lang="en" sz="1300">
                <a:solidFill>
                  <a:srgbClr val="000000"/>
                </a:solidFill>
              </a:rPr>
              <a:t>if number[i+1] &gt; number[i]:</a:t>
            </a:r>
            <a:endParaRPr b="1" sz="1300">
              <a:solidFill>
                <a:srgbClr val="000000"/>
              </a:solidFill>
            </a:endParaRPr>
          </a:p>
          <a:p>
            <a:pPr indent="-311150" lvl="3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300">
                <a:solidFill>
                  <a:srgbClr val="000000"/>
                </a:solidFill>
              </a:rPr>
              <a:t>swap(number[i+1], number[i])</a:t>
            </a:r>
            <a:endParaRPr b="1" sz="1300">
              <a:solidFill>
                <a:srgbClr val="000000"/>
              </a:solidFill>
            </a:endParaRPr>
          </a:p>
          <a:p>
            <a:pPr indent="-31115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b="1" lang="en" sz="1300">
                <a:solidFill>
                  <a:srgbClr val="000000"/>
                </a:solidFill>
              </a:rPr>
              <a:t>My list will be in reverse order, testing for idempotence will not show me this!</a:t>
            </a:r>
            <a:endParaRPr b="1" sz="1300">
              <a:solidFill>
                <a:srgbClr val="000000"/>
              </a:solidFill>
            </a:endParaRPr>
          </a:p>
          <a:p>
            <a:pPr indent="-31115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b="1" lang="en" sz="1300">
                <a:solidFill>
                  <a:srgbClr val="000000"/>
                </a:solidFill>
              </a:rPr>
              <a:t>Combine output testing with property-based testing for holistic approach</a:t>
            </a:r>
            <a:endParaRPr b="1" sz="13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294825"/>
            <a:ext cx="75057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 More Domain Modelling</a:t>
            </a:r>
            <a:r>
              <a:rPr lang="en"/>
              <a:t>: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950525"/>
            <a:ext cx="55857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Association: </a:t>
            </a:r>
            <a:r>
              <a:rPr lang="en" sz="1800"/>
              <a:t>two objects interact but one doesn’t “own” the other, they are separate entities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Aggregation: </a:t>
            </a:r>
            <a:r>
              <a:rPr lang="en" sz="1800"/>
              <a:t>one object owns the other in their relationship, but the one being owned can still exist in out system if it isn’t owned </a:t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Composition: </a:t>
            </a:r>
            <a:r>
              <a:rPr lang="en" sz="1800"/>
              <a:t>what is being used to form the composition cannot exist outside it’s container</a:t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Cardinality: </a:t>
            </a:r>
            <a:r>
              <a:rPr lang="en" sz="1800"/>
              <a:t>1-to-1, 1-to-many, many-to-many</a:t>
            </a:r>
            <a:endParaRPr sz="1800"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025" y="2770075"/>
            <a:ext cx="2300275" cy="11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2325" y="1666212"/>
            <a:ext cx="1338125" cy="10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6025" y="1068937"/>
            <a:ext cx="2134400" cy="485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Couch surfin’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Develop a domain model (as a UML class diagram) for the following system:</a:t>
            </a:r>
            <a:endParaRPr sz="1450"/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Members of a website can rent out their couches to other members for a number of nights.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After the stay, guests leave reviews for their hosts and hosts for their guests.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In addition to a short description, reviews also contain a 5 star rating.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Reviews are flagged as exceptional, if the the star rating given is at or above the reviewers average, and/or dubious, if the star rating is significantly above the reviewees average rating.</a:t>
            </a:r>
            <a:endParaRPr sz="14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50"/>
              <a:t>Implement the domain model as a series of classes in python.</a:t>
            </a:r>
            <a:endParaRPr sz="14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63" y="328675"/>
            <a:ext cx="8281474" cy="42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2771625" y="2132050"/>
            <a:ext cx="2096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Renter and owner parties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6281950" y="2293325"/>
            <a:ext cx="2096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Renter reviews couch</a:t>
            </a:r>
            <a:endParaRPr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Owner reviews renter</a:t>
            </a:r>
            <a:endParaRPr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319800" y="2571750"/>
            <a:ext cx="22236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A member can stay in many different couches. But a couch will only have 1 member in it at one time</a:t>
            </a:r>
            <a:endParaRPr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00" y="243600"/>
            <a:ext cx="3338775" cy="46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667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Agenda: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95350" y="14755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Source Code Pro"/>
              <a:buAutoNum type="arabicPeriod"/>
            </a:pPr>
            <a:r>
              <a:rPr lang="en" sz="2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 diagrams</a:t>
            </a:r>
            <a:endParaRPr sz="22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Source Code Pro"/>
              <a:buAutoNum type="arabicPeriod"/>
            </a:pPr>
            <a:r>
              <a:rPr lang="en" sz="2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Generators</a:t>
            </a:r>
            <a:endParaRPr sz="22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Source Code Pro"/>
              <a:buAutoNum type="arabicPeriod"/>
            </a:pPr>
            <a:r>
              <a:rPr lang="en" sz="2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Property-based testing</a:t>
            </a:r>
            <a:endParaRPr sz="22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Source Code Pro"/>
              <a:buAutoNum type="arabicPeriod"/>
            </a:pPr>
            <a:r>
              <a:rPr lang="en" sz="2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Domain modelling</a:t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454350" y="268150"/>
            <a:ext cx="48915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lphaUcPeriod"/>
            </a:pPr>
            <a:r>
              <a:rPr lang="en"/>
              <a:t>STATE DIAGRAMS: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913" y="986050"/>
            <a:ext cx="6324175" cy="37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/>
        </p:nvSpPr>
        <p:spPr>
          <a:xfrm>
            <a:off x="623400" y="906100"/>
            <a:ext cx="78972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Consider a large modern automated library: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Frequently borrowed books are kept on shelves in the public area.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 members check out books by scanning a barcode with a phone app.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Once a book on the shelf has not been borrowed for 6 months, it is moved to the basement archive.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Members can borrow books in the archives by requesting they be brought up by robot and delivered directly to them. Scanning is not required.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Books are returned by members putting them on the shelves and using the phone app to acknowledge their return.</a:t>
            </a:r>
            <a:endParaRPr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 the possible states an individual book can be in as a state diagram. Assuming the robots fail regularly (most do), what state would the books they were carrying be in?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675150" y="315925"/>
            <a:ext cx="45483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 Diagram Exercise: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490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872" y="705400"/>
            <a:ext cx="4812256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461925" y="294825"/>
            <a:ext cx="75057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GENERATORS: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19800" y="995025"/>
            <a:ext cx="48060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44444"/>
                </a:solidFill>
              </a:rPr>
              <a:t>Main differences between Iterators and Generators in python.</a:t>
            </a:r>
            <a:endParaRPr sz="1400">
              <a:solidFill>
                <a:srgbClr val="444444"/>
              </a:solidFill>
            </a:endParaRPr>
          </a:p>
          <a:p>
            <a:pPr indent="-323850" lvl="0" marL="749300" rtl="0" algn="l">
              <a:spcBef>
                <a:spcPts val="14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A generator in python makes use of the </a:t>
            </a:r>
            <a:r>
              <a:rPr b="1" lang="en" sz="1500">
                <a:solidFill>
                  <a:srgbClr val="444444"/>
                </a:solidFill>
              </a:rPr>
              <a:t>‘yield’</a:t>
            </a:r>
            <a:r>
              <a:rPr lang="en" sz="1500">
                <a:solidFill>
                  <a:srgbClr val="444444"/>
                </a:solidFill>
              </a:rPr>
              <a:t> keyword, the generator stops looping when it hits ‘yield’ until it’s </a:t>
            </a:r>
            <a:r>
              <a:rPr b="1" lang="en" sz="1500">
                <a:solidFill>
                  <a:srgbClr val="444444"/>
                </a:solidFill>
              </a:rPr>
              <a:t>‘next()’</a:t>
            </a:r>
            <a:r>
              <a:rPr lang="en" sz="1500">
                <a:solidFill>
                  <a:srgbClr val="444444"/>
                </a:solidFill>
              </a:rPr>
              <a:t> method is called again (which we can automate with loops)</a:t>
            </a:r>
            <a:endParaRPr sz="1500">
              <a:solidFill>
                <a:srgbClr val="444444"/>
              </a:solidFill>
            </a:endParaRPr>
          </a:p>
          <a:p>
            <a:pPr indent="-323850" lvl="0" marL="749300" rtl="0" algn="l"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Python generator </a:t>
            </a:r>
            <a:r>
              <a:rPr b="1" lang="en" sz="1500">
                <a:solidFill>
                  <a:srgbClr val="444444"/>
                </a:solidFill>
              </a:rPr>
              <a:t>saves the states of the local variables</a:t>
            </a:r>
            <a:r>
              <a:rPr lang="en" sz="1500">
                <a:solidFill>
                  <a:srgbClr val="444444"/>
                </a:solidFill>
              </a:rPr>
              <a:t> every time ‘yield’ pauses the loop, while if you want variables in an iterator, you need to put them in through the constructor</a:t>
            </a:r>
            <a:r>
              <a:rPr lang="en" sz="1500">
                <a:solidFill>
                  <a:srgbClr val="444444"/>
                </a:solidFill>
              </a:rPr>
              <a:t>.</a:t>
            </a:r>
            <a:endParaRPr sz="1500">
              <a:solidFill>
                <a:srgbClr val="444444"/>
              </a:solidFill>
            </a:endParaRPr>
          </a:p>
          <a:p>
            <a:pPr indent="-317500" lvl="0" marL="749300" rtl="0" algn="l"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Calibri"/>
              <a:buAutoNum type="arabicPeriod"/>
            </a:pPr>
            <a:r>
              <a:rPr lang="en" sz="1500">
                <a:solidFill>
                  <a:srgbClr val="444444"/>
                </a:solidFill>
              </a:rPr>
              <a:t>A generator does not need their own class in python but iterators do</a:t>
            </a:r>
            <a:r>
              <a:rPr lang="en" sz="1400">
                <a:solidFill>
                  <a:srgbClr val="444444"/>
                </a:solidFill>
              </a:rPr>
              <a:t>.</a:t>
            </a:r>
            <a:endParaRPr sz="1400">
              <a:solidFill>
                <a:srgbClr val="44444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075" y="609600"/>
            <a:ext cx="2841650" cy="17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4885875" y="609600"/>
            <a:ext cx="1720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ITERATOR -&gt;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925" y="2917175"/>
            <a:ext cx="2252100" cy="11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4922800" y="2876250"/>
            <a:ext cx="1720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GENE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RATOR -&gt;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Run-length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595125"/>
            <a:ext cx="79311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Run-length encoding is a technique for compressing data with many adjacent repeated values.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works by converting a string into a series of tuples, </a:t>
            </a:r>
            <a:r>
              <a:rPr b="1" lang="en" sz="1900"/>
              <a:t>(c,n)</a:t>
            </a:r>
            <a:r>
              <a:rPr lang="en" sz="1900"/>
              <a:t>, where c is the character and </a:t>
            </a:r>
            <a:r>
              <a:rPr b="1" lang="en" sz="1900"/>
              <a:t>n</a:t>
            </a:r>
            <a:r>
              <a:rPr lang="en" sz="1900"/>
              <a:t> is the number of times it is repeated. </a:t>
            </a:r>
            <a:endParaRPr sz="19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900"/>
              <a:t>For example, the string </a:t>
            </a:r>
            <a:r>
              <a:rPr b="1" lang="en" sz="1900"/>
              <a:t>Helllloooooo!</a:t>
            </a:r>
            <a:r>
              <a:rPr lang="en" sz="1900"/>
              <a:t> is encoded as </a:t>
            </a:r>
            <a:r>
              <a:rPr b="1" lang="en" sz="1900"/>
              <a:t>[('H',1), ('e',1), ('l', 4), ('o', 6), ('!',1)]</a:t>
            </a:r>
            <a:r>
              <a:rPr lang="en" sz="1900"/>
              <a:t>.</a:t>
            </a:r>
            <a:r>
              <a:rPr lang="en" sz="2200"/>
              <a:t>	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483525"/>
            <a:ext cx="7505700" cy="28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Write a </a:t>
            </a:r>
            <a:r>
              <a:rPr i="1" lang="en" sz="2200"/>
              <a:t>generator</a:t>
            </a:r>
            <a:r>
              <a:rPr lang="en" sz="2200"/>
              <a:t>, </a:t>
            </a:r>
            <a:r>
              <a:rPr b="1" lang="en" sz="2200"/>
              <a:t>encode(string)</a:t>
            </a:r>
            <a:r>
              <a:rPr lang="en" sz="2200"/>
              <a:t>, that generates the run-length encoding of a given string.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Why this is better than a conventional iterator or a function that returns a list?</a:t>
            </a:r>
            <a:endParaRPr sz="2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sz="1400">
                <a:solidFill>
                  <a:srgbClr val="000000"/>
                </a:solidFill>
                <a:highlight>
                  <a:srgbClr val="000000"/>
                </a:highlight>
              </a:rPr>
              <a:t>Slide 6, point 2: we don’t have to explicitly define state for generators since it maintains it for us between next() calls</a:t>
            </a:r>
            <a:endParaRPr sz="1400">
              <a:solidFill>
                <a:srgbClr val="000000"/>
              </a:solidFill>
              <a:highlight>
                <a:srgbClr val="000000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Write a function, </a:t>
            </a:r>
            <a:r>
              <a:rPr b="1" lang="en" sz="2200"/>
              <a:t>decode(encoded)</a:t>
            </a:r>
            <a:r>
              <a:rPr lang="en" sz="2200"/>
              <a:t>, that converts the encoded data back to a string.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446050" y="303725"/>
            <a:ext cx="75057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Property Based Testing</a:t>
            </a:r>
            <a:r>
              <a:rPr lang="en"/>
              <a:t>: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446050" y="968300"/>
            <a:ext cx="83220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Kind of like m</a:t>
            </a:r>
            <a:r>
              <a:rPr lang="en" sz="1800"/>
              <a:t>athematical</a:t>
            </a:r>
            <a:r>
              <a:rPr lang="en" sz="1800"/>
              <a:t> testing - you are looking should satisfy certain properties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Some examples:</a:t>
            </a:r>
            <a:endParaRPr sz="18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Running a function on input, run it again on the result of the first run, and get back what you started with i.e. self-inverse 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Like a function that multiplies by (-1)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Idempotence: running a function repeatedly gives the same result as running it once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Like a sorting function. If I sort my list once, it is sorted, running the function any number of times after that wont give new results.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you can test these properties hold, you’re in a good position to believe your code is functioning how you expect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