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Nunito"/>
      <p:regular r:id="rId34"/>
      <p:bold r:id="rId35"/>
      <p:italic r:id="rId36"/>
      <p:boldItalic r:id="rId37"/>
    </p:embeddedFont>
    <p:embeddedFont>
      <p:font typeface="Lato"/>
      <p:regular r:id="rId38"/>
      <p:bold r:id="rId39"/>
      <p:italic r:id="rId40"/>
      <p:boldItalic r:id="rId41"/>
    </p:embeddedFont>
    <p:embeddedFont>
      <p:font typeface="Source Code Pro"/>
      <p:regular r:id="rId42"/>
      <p:bold r:id="rId43"/>
      <p:italic r:id="rId44"/>
      <p:boldItalic r:id="rId45"/>
    </p:embeddedFont>
    <p:embeddedFont>
      <p:font typeface="Oswald"/>
      <p:regular r:id="rId46"/>
      <p:bold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2" Type="http://schemas.openxmlformats.org/officeDocument/2006/relationships/font" Target="fonts/SourceCodePro-regular.fntdata"/><Relationship Id="rId41" Type="http://schemas.openxmlformats.org/officeDocument/2006/relationships/font" Target="fonts/Lato-boldItalic.fntdata"/><Relationship Id="rId22" Type="http://schemas.openxmlformats.org/officeDocument/2006/relationships/slide" Target="slides/slide17.xml"/><Relationship Id="rId44" Type="http://schemas.openxmlformats.org/officeDocument/2006/relationships/font" Target="fonts/SourceCodePro-italic.fntdata"/><Relationship Id="rId21" Type="http://schemas.openxmlformats.org/officeDocument/2006/relationships/slide" Target="slides/slide16.xml"/><Relationship Id="rId43" Type="http://schemas.openxmlformats.org/officeDocument/2006/relationships/font" Target="fonts/SourceCodePro-bold.fntdata"/><Relationship Id="rId24" Type="http://schemas.openxmlformats.org/officeDocument/2006/relationships/slide" Target="slides/slide19.xml"/><Relationship Id="rId46" Type="http://schemas.openxmlformats.org/officeDocument/2006/relationships/font" Target="fonts/Oswald-regular.fntdata"/><Relationship Id="rId23" Type="http://schemas.openxmlformats.org/officeDocument/2006/relationships/slide" Target="slides/slide18.xml"/><Relationship Id="rId45" Type="http://schemas.openxmlformats.org/officeDocument/2006/relationships/font" Target="fonts/SourceCodePr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Oswald-bold.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bold.fntdata"/><Relationship Id="rId12" Type="http://schemas.openxmlformats.org/officeDocument/2006/relationships/slide" Target="slides/slide7.xml"/><Relationship Id="rId34" Type="http://schemas.openxmlformats.org/officeDocument/2006/relationships/font" Target="fonts/Nunito-regular.fntdata"/><Relationship Id="rId15" Type="http://schemas.openxmlformats.org/officeDocument/2006/relationships/slide" Target="slides/slide10.xml"/><Relationship Id="rId37" Type="http://schemas.openxmlformats.org/officeDocument/2006/relationships/font" Target="fonts/Nunito-boldItalic.fntdata"/><Relationship Id="rId14" Type="http://schemas.openxmlformats.org/officeDocument/2006/relationships/slide" Target="slides/slide9.xml"/><Relationship Id="rId36" Type="http://schemas.openxmlformats.org/officeDocument/2006/relationships/font" Target="fonts/Nunito-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53d87e49d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53d87e49d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53d87e49d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53d87e49d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53d87e49d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53d87e49d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653d87e49d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53d87e49d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53d87e49d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53d87e49d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653d87e49d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653d87e49d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653d87e49d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653d87e49d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653d87e49d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653d87e49d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653d87e49d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653d87e49d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653d87e49d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653d87e49d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53d87e49d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53d87e49d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653d87e49d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653d87e49d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653d87e49d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653d87e49d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653d87e49d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653d87e49d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653d87e49d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653d87e49d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654c4ddb8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654c4ddb8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653d87e49d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653d87e49d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653d87e49d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653d87e49d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653d87e49d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653d87e49d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653d87e49d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653d87e49d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53d87e49d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53d87e49d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53d87e49d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53d87e49d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54c4ddb8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54c4ddb8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53d87e49d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53d87e49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53d87e49d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53d87e49d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53d87e49d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53d87e49d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53d87e49d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53d87e49d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COMP 1531</a:t>
            </a:r>
            <a:endParaRPr/>
          </a:p>
          <a:p>
            <a:pPr indent="0" lvl="0" marL="0" rtl="0" algn="ctr">
              <a:spcBef>
                <a:spcPts val="0"/>
              </a:spcBef>
              <a:spcAft>
                <a:spcPts val="0"/>
              </a:spcAft>
              <a:buNone/>
            </a:pPr>
            <a:r>
              <a:rPr lang="en"/>
              <a:t>Tutorial 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2"/>
          <p:cNvSpPr txBox="1"/>
          <p:nvPr>
            <p:ph idx="1" type="body"/>
          </p:nvPr>
        </p:nvSpPr>
        <p:spPr>
          <a:xfrm>
            <a:off x="819150" y="549100"/>
            <a:ext cx="7505700" cy="395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3600">
                <a:solidFill>
                  <a:srgbClr val="000000"/>
                </a:solidFill>
                <a:latin typeface="Oswald"/>
                <a:ea typeface="Oswald"/>
                <a:cs typeface="Oswald"/>
                <a:sym typeface="Oswald"/>
              </a:rPr>
              <a:t>As a jobseeker I want to view detailed information about a company that has posted a job, so that I can determine if it is somewhere I want to work</a:t>
            </a:r>
            <a:endParaRPr sz="3600">
              <a:solidFill>
                <a:srgbClr val="000000"/>
              </a:solidFill>
              <a:latin typeface="Oswald"/>
              <a:ea typeface="Oswald"/>
              <a:cs typeface="Oswald"/>
              <a:sym typeface="Oswald"/>
            </a:endParaRPr>
          </a:p>
          <a:p>
            <a:pPr indent="0" lvl="0" marL="0" rtl="0" algn="l">
              <a:lnSpc>
                <a:spcPct val="100000"/>
              </a:lnSpc>
              <a:spcBef>
                <a:spcPts val="0"/>
              </a:spcBef>
              <a:spcAft>
                <a:spcPts val="0"/>
              </a:spcAft>
              <a:buNone/>
            </a:pPr>
            <a:r>
              <a:t/>
            </a:r>
            <a:endParaRPr sz="3600">
              <a:solidFill>
                <a:srgbClr val="000000"/>
              </a:solidFill>
              <a:latin typeface="Oswald"/>
              <a:ea typeface="Oswald"/>
              <a:cs typeface="Oswald"/>
              <a:sym typeface="Oswald"/>
            </a:endParaRPr>
          </a:p>
          <a:p>
            <a:pPr indent="0" lvl="0" marL="0" rtl="0" algn="l">
              <a:lnSpc>
                <a:spcPct val="100000"/>
              </a:lnSpc>
              <a:spcBef>
                <a:spcPts val="0"/>
              </a:spcBef>
              <a:spcAft>
                <a:spcPts val="0"/>
              </a:spcAft>
              <a:buNone/>
            </a:pPr>
            <a:r>
              <a:t/>
            </a:r>
            <a:endParaRPr sz="3600">
              <a:solidFill>
                <a:srgbClr val="000000"/>
              </a:solidFill>
              <a:latin typeface="Oswald"/>
              <a:ea typeface="Oswald"/>
              <a:cs typeface="Oswald"/>
              <a:sym typeface="Oswald"/>
            </a:endParaRPr>
          </a:p>
          <a:p>
            <a:pPr indent="0" lvl="0" marL="0" rtl="0" algn="l">
              <a:lnSpc>
                <a:spcPct val="100000"/>
              </a:lnSpc>
              <a:spcBef>
                <a:spcPts val="0"/>
              </a:spcBef>
              <a:spcAft>
                <a:spcPts val="0"/>
              </a:spcAft>
              <a:buNone/>
            </a:pPr>
            <a:r>
              <a:rPr lang="en" sz="3600">
                <a:solidFill>
                  <a:srgbClr val="000000"/>
                </a:solidFill>
                <a:latin typeface="Oswald"/>
                <a:ea typeface="Oswald"/>
                <a:cs typeface="Oswald"/>
                <a:sym typeface="Oswald"/>
              </a:rPr>
              <a:t>Story Points: 5</a:t>
            </a:r>
            <a:endParaRPr sz="3600">
              <a:solidFill>
                <a:srgbClr val="000000"/>
              </a:solidFill>
              <a:latin typeface="Oswald"/>
              <a:ea typeface="Oswald"/>
              <a:cs typeface="Oswald"/>
              <a:sym typeface="Oswa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3"/>
          <p:cNvSpPr txBox="1"/>
          <p:nvPr>
            <p:ph idx="1" type="body"/>
          </p:nvPr>
        </p:nvSpPr>
        <p:spPr>
          <a:xfrm>
            <a:off x="819150" y="549100"/>
            <a:ext cx="7505700" cy="395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3600">
                <a:solidFill>
                  <a:srgbClr val="000000"/>
                </a:solidFill>
                <a:latin typeface="Oswald"/>
                <a:ea typeface="Oswald"/>
                <a:cs typeface="Oswald"/>
                <a:sym typeface="Oswald"/>
              </a:rPr>
              <a:t>As a jobseeker, I want to put in an applications for jobs I'm interested in, so that I can make companies aware of my suitability for a job</a:t>
            </a:r>
            <a:endParaRPr sz="3600">
              <a:solidFill>
                <a:srgbClr val="000000"/>
              </a:solidFill>
              <a:latin typeface="Oswald"/>
              <a:ea typeface="Oswald"/>
              <a:cs typeface="Oswald"/>
              <a:sym typeface="Oswald"/>
            </a:endParaRPr>
          </a:p>
          <a:p>
            <a:pPr indent="0" lvl="0" marL="0" rtl="0" algn="l">
              <a:lnSpc>
                <a:spcPct val="100000"/>
              </a:lnSpc>
              <a:spcBef>
                <a:spcPts val="0"/>
              </a:spcBef>
              <a:spcAft>
                <a:spcPts val="0"/>
              </a:spcAft>
              <a:buNone/>
            </a:pPr>
            <a:r>
              <a:t/>
            </a:r>
            <a:endParaRPr sz="3600">
              <a:solidFill>
                <a:srgbClr val="000000"/>
              </a:solidFill>
              <a:latin typeface="Oswald"/>
              <a:ea typeface="Oswald"/>
              <a:cs typeface="Oswald"/>
              <a:sym typeface="Oswald"/>
            </a:endParaRPr>
          </a:p>
          <a:p>
            <a:pPr indent="0" lvl="0" marL="0" rtl="0" algn="l">
              <a:lnSpc>
                <a:spcPct val="100000"/>
              </a:lnSpc>
              <a:spcBef>
                <a:spcPts val="0"/>
              </a:spcBef>
              <a:spcAft>
                <a:spcPts val="0"/>
              </a:spcAft>
              <a:buNone/>
            </a:pPr>
            <a:r>
              <a:t/>
            </a:r>
            <a:endParaRPr sz="3600">
              <a:solidFill>
                <a:srgbClr val="000000"/>
              </a:solidFill>
              <a:latin typeface="Oswald"/>
              <a:ea typeface="Oswald"/>
              <a:cs typeface="Oswald"/>
              <a:sym typeface="Oswald"/>
            </a:endParaRPr>
          </a:p>
          <a:p>
            <a:pPr indent="0" lvl="0" marL="0" rtl="0" algn="l">
              <a:lnSpc>
                <a:spcPct val="100000"/>
              </a:lnSpc>
              <a:spcBef>
                <a:spcPts val="0"/>
              </a:spcBef>
              <a:spcAft>
                <a:spcPts val="0"/>
              </a:spcAft>
              <a:buNone/>
            </a:pPr>
            <a:r>
              <a:rPr lang="en" sz="3600">
                <a:solidFill>
                  <a:srgbClr val="000000"/>
                </a:solidFill>
                <a:latin typeface="Oswald"/>
                <a:ea typeface="Oswald"/>
                <a:cs typeface="Oswald"/>
                <a:sym typeface="Oswald"/>
              </a:rPr>
              <a:t>Story Points: 10</a:t>
            </a:r>
            <a:endParaRPr sz="3600">
              <a:solidFill>
                <a:srgbClr val="000000"/>
              </a:solidFill>
              <a:latin typeface="Oswald"/>
              <a:ea typeface="Oswald"/>
              <a:cs typeface="Oswald"/>
              <a:sym typeface="Oswa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186" name="Google Shape;186;p24"/>
          <p:cNvSpPr txBox="1"/>
          <p:nvPr>
            <p:ph idx="1" type="body"/>
          </p:nvPr>
        </p:nvSpPr>
        <p:spPr>
          <a:xfrm>
            <a:off x="819150" y="1580025"/>
            <a:ext cx="7505700" cy="29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Once done, as a class, discuss the following questions:</a:t>
            </a:r>
            <a:endParaRPr sz="2400"/>
          </a:p>
          <a:p>
            <a:pPr indent="-381000" lvl="0" marL="457200" rtl="0" algn="l">
              <a:spcBef>
                <a:spcPts val="1600"/>
              </a:spcBef>
              <a:spcAft>
                <a:spcPts val="0"/>
              </a:spcAft>
              <a:buSzPts val="2400"/>
              <a:buChar char="●"/>
            </a:pPr>
            <a:r>
              <a:rPr lang="en" sz="2400"/>
              <a:t>How close were your initial estimates?</a:t>
            </a:r>
            <a:endParaRPr sz="2400"/>
          </a:p>
          <a:p>
            <a:pPr indent="-381000" lvl="0" marL="457200" rtl="0" algn="l">
              <a:spcBef>
                <a:spcPts val="0"/>
              </a:spcBef>
              <a:spcAft>
                <a:spcPts val="0"/>
              </a:spcAft>
              <a:buSzPts val="2400"/>
              <a:buChar char="●"/>
            </a:pPr>
            <a:r>
              <a:rPr lang="en" sz="2400"/>
              <a:t>How many rounds did it take for them to converge?</a:t>
            </a:r>
            <a:endParaRPr sz="2400"/>
          </a:p>
          <a:p>
            <a:pPr indent="-381000" lvl="0" marL="457200" rtl="0" algn="l">
              <a:spcBef>
                <a:spcPts val="0"/>
              </a:spcBef>
              <a:spcAft>
                <a:spcPts val="0"/>
              </a:spcAft>
              <a:buSzPts val="2400"/>
              <a:buChar char="●"/>
            </a:pPr>
            <a:r>
              <a:rPr lang="en" sz="2400"/>
              <a:t>Did the number of rounds decrease as you estimated more stories?</a:t>
            </a:r>
            <a:endParaRPr sz="2400"/>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5"/>
          <p:cNvSpPr txBox="1"/>
          <p:nvPr>
            <p:ph type="title"/>
          </p:nvPr>
        </p:nvSpPr>
        <p:spPr>
          <a:xfrm>
            <a:off x="1860175" y="1910150"/>
            <a:ext cx="51324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MEASUREMENTS</a:t>
            </a:r>
            <a:endParaRPr sz="4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6"/>
          <p:cNvSpPr txBox="1"/>
          <p:nvPr>
            <p:ph idx="4294967295" type="ctrTitle"/>
          </p:nvPr>
        </p:nvSpPr>
        <p:spPr>
          <a:xfrm>
            <a:off x="358600" y="403400"/>
            <a:ext cx="8538900" cy="446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Discuss the following project-related measures and answer the questions below:</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rPr lang="en" sz="2400">
                <a:solidFill>
                  <a:srgbClr val="000000"/>
                </a:solidFill>
              </a:rPr>
              <a:t>Are their scales nominal, ordinal, interval, ratio, or absolute?</a:t>
            </a:r>
            <a:endParaRPr sz="2400">
              <a:solidFill>
                <a:srgbClr val="000000"/>
              </a:solidFill>
            </a:endParaRPr>
          </a:p>
          <a:p>
            <a:pPr indent="0" lvl="0" marL="0" rtl="0" algn="l">
              <a:spcBef>
                <a:spcPts val="0"/>
              </a:spcBef>
              <a:spcAft>
                <a:spcPts val="0"/>
              </a:spcAft>
              <a:buNone/>
            </a:pPr>
            <a:r>
              <a:t/>
            </a:r>
            <a:endParaRPr sz="2400">
              <a:solidFill>
                <a:srgbClr val="000000"/>
              </a:solidFill>
            </a:endParaRPr>
          </a:p>
          <a:p>
            <a:pPr indent="0" lvl="0" marL="0" rtl="0" algn="l">
              <a:spcBef>
                <a:spcPts val="0"/>
              </a:spcBef>
              <a:spcAft>
                <a:spcPts val="0"/>
              </a:spcAft>
              <a:buNone/>
            </a:pPr>
            <a:r>
              <a:rPr lang="en" sz="2400">
                <a:solidFill>
                  <a:srgbClr val="000000"/>
                </a:solidFill>
              </a:rPr>
              <a:t>What meaning can we infer from them?</a:t>
            </a:r>
            <a:endParaRPr sz="2400">
              <a:solidFill>
                <a:srgbClr val="000000"/>
              </a:solidFill>
            </a:endParaRPr>
          </a:p>
          <a:p>
            <a:pPr indent="0" lvl="0" marL="0" rtl="0" algn="l">
              <a:spcBef>
                <a:spcPts val="0"/>
              </a:spcBef>
              <a:spcAft>
                <a:spcPts val="0"/>
              </a:spcAft>
              <a:buNone/>
            </a:pPr>
            <a:r>
              <a:t/>
            </a:r>
            <a:endParaRPr sz="2400">
              <a:solidFill>
                <a:srgbClr val="000000"/>
              </a:solidFill>
            </a:endParaRPr>
          </a:p>
          <a:p>
            <a:pPr indent="0" lvl="0" marL="0" rtl="0" algn="l">
              <a:spcBef>
                <a:spcPts val="0"/>
              </a:spcBef>
              <a:spcAft>
                <a:spcPts val="0"/>
              </a:spcAft>
              <a:buNone/>
            </a:pPr>
            <a:r>
              <a:rPr lang="en" sz="2400">
                <a:solidFill>
                  <a:srgbClr val="000000"/>
                </a:solidFill>
              </a:rPr>
              <a:t>Do they have a value or range that makes an appropriate target?</a:t>
            </a:r>
            <a:endParaRPr sz="2400">
              <a:solidFill>
                <a:srgbClr val="000000"/>
              </a:solidFill>
            </a:endParaRPr>
          </a:p>
          <a:p>
            <a:pPr indent="0" lvl="0" marL="0" rtl="0" algn="l">
              <a:spcBef>
                <a:spcPts val="0"/>
              </a:spcBef>
              <a:spcAft>
                <a:spcPts val="0"/>
              </a:spcAft>
              <a:buNone/>
            </a:pPr>
            <a:r>
              <a:t/>
            </a:r>
            <a:endParaRPr sz="2400">
              <a:solidFill>
                <a:srgbClr val="000000"/>
              </a:solidFill>
            </a:endParaRPr>
          </a:p>
          <a:p>
            <a:pPr indent="0" lvl="0" marL="0" rtl="0" algn="l">
              <a:spcBef>
                <a:spcPts val="0"/>
              </a:spcBef>
              <a:spcAft>
                <a:spcPts val="0"/>
              </a:spcAft>
              <a:buNone/>
            </a:pPr>
            <a:r>
              <a:rPr lang="en" sz="2400">
                <a:solidFill>
                  <a:srgbClr val="000000"/>
                </a:solidFill>
              </a:rPr>
              <a:t>What are the results of applying them to your project?</a:t>
            </a:r>
            <a:endParaRPr sz="24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651050" y="3749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Scales refresher (1 of 2):</a:t>
            </a:r>
            <a:endParaRPr/>
          </a:p>
        </p:txBody>
      </p:sp>
      <p:sp>
        <p:nvSpPr>
          <p:cNvPr id="202" name="Google Shape;202;p27"/>
          <p:cNvSpPr txBox="1"/>
          <p:nvPr>
            <p:ph idx="1" type="body"/>
          </p:nvPr>
        </p:nvSpPr>
        <p:spPr>
          <a:xfrm>
            <a:off x="336175" y="1030950"/>
            <a:ext cx="8527800" cy="35361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424242"/>
              </a:buClr>
              <a:buSzPts val="1900"/>
              <a:buFont typeface="Source Code Pro"/>
              <a:buChar char="●"/>
            </a:pPr>
            <a:r>
              <a:rPr b="1" lang="en" sz="1900">
                <a:solidFill>
                  <a:srgbClr val="424242"/>
                </a:solidFill>
                <a:latin typeface="Source Code Pro"/>
                <a:ea typeface="Source Code Pro"/>
                <a:cs typeface="Source Code Pro"/>
                <a:sym typeface="Source Code Pro"/>
              </a:rPr>
              <a:t>Nominal:</a:t>
            </a:r>
            <a:r>
              <a:rPr lang="en" sz="1900">
                <a:solidFill>
                  <a:srgbClr val="424242"/>
                </a:solidFill>
                <a:latin typeface="Source Code Pro"/>
                <a:ea typeface="Source Code Pro"/>
                <a:cs typeface="Source Code Pro"/>
                <a:sym typeface="Source Code Pro"/>
              </a:rPr>
              <a:t> group subjects into different categories</a:t>
            </a:r>
            <a:endParaRPr sz="1900">
              <a:solidFill>
                <a:srgbClr val="424242"/>
              </a:solidFill>
              <a:latin typeface="Source Code Pro"/>
              <a:ea typeface="Source Code Pro"/>
              <a:cs typeface="Source Code Pro"/>
              <a:sym typeface="Source Code Pro"/>
            </a:endParaRPr>
          </a:p>
          <a:p>
            <a:pPr indent="-349250" lvl="1" marL="914400" rtl="0" algn="l">
              <a:spcBef>
                <a:spcPts val="0"/>
              </a:spcBef>
              <a:spcAft>
                <a:spcPts val="0"/>
              </a:spcAft>
              <a:buClr>
                <a:srgbClr val="424242"/>
              </a:buClr>
              <a:buSzPts val="1900"/>
              <a:buFont typeface="Source Code Pro"/>
              <a:buChar char="○"/>
            </a:pPr>
            <a:r>
              <a:rPr lang="en" sz="1900">
                <a:solidFill>
                  <a:srgbClr val="424242"/>
                </a:solidFill>
                <a:latin typeface="Source Code Pro"/>
                <a:ea typeface="Source Code Pro"/>
                <a:cs typeface="Source Code Pro"/>
                <a:sym typeface="Source Code Pro"/>
              </a:rPr>
              <a:t>Mutually exclusive, jointly exhaustive</a:t>
            </a:r>
            <a:endParaRPr sz="1900">
              <a:solidFill>
                <a:srgbClr val="424242"/>
              </a:solidFill>
              <a:latin typeface="Source Code Pro"/>
              <a:ea typeface="Source Code Pro"/>
              <a:cs typeface="Source Code Pro"/>
              <a:sym typeface="Source Code Pro"/>
            </a:endParaRPr>
          </a:p>
          <a:p>
            <a:pPr indent="-349250" lvl="1" marL="914400" rtl="0" algn="l">
              <a:spcBef>
                <a:spcPts val="0"/>
              </a:spcBef>
              <a:spcAft>
                <a:spcPts val="0"/>
              </a:spcAft>
              <a:buClr>
                <a:srgbClr val="424242"/>
              </a:buClr>
              <a:buSzPts val="1900"/>
              <a:buFont typeface="Source Code Pro"/>
              <a:buChar char="○"/>
            </a:pPr>
            <a:r>
              <a:rPr lang="en" sz="1900">
                <a:solidFill>
                  <a:srgbClr val="424242"/>
                </a:solidFill>
                <a:latin typeface="Source Code Pro"/>
                <a:ea typeface="Source Code Pro"/>
                <a:cs typeface="Source Code Pro"/>
                <a:sym typeface="Source Code Pro"/>
              </a:rPr>
              <a:t>E.G. sunny, cloudy, windy, rainy</a:t>
            </a:r>
            <a:endParaRPr sz="1900">
              <a:solidFill>
                <a:srgbClr val="424242"/>
              </a:solidFill>
              <a:latin typeface="Source Code Pro"/>
              <a:ea typeface="Source Code Pro"/>
              <a:cs typeface="Source Code Pro"/>
              <a:sym typeface="Source Code Pro"/>
            </a:endParaRPr>
          </a:p>
          <a:p>
            <a:pPr indent="-349250" lvl="0" marL="457200" rtl="0" algn="l">
              <a:spcBef>
                <a:spcPts val="0"/>
              </a:spcBef>
              <a:spcAft>
                <a:spcPts val="0"/>
              </a:spcAft>
              <a:buClr>
                <a:srgbClr val="424242"/>
              </a:buClr>
              <a:buSzPts val="1900"/>
              <a:buFont typeface="Source Code Pro"/>
              <a:buChar char="●"/>
            </a:pPr>
            <a:r>
              <a:rPr b="1" lang="en" sz="1900">
                <a:solidFill>
                  <a:srgbClr val="424242"/>
                </a:solidFill>
                <a:latin typeface="Source Code Pro"/>
                <a:ea typeface="Source Code Pro"/>
                <a:cs typeface="Source Code Pro"/>
                <a:sym typeface="Source Code Pro"/>
              </a:rPr>
              <a:t>Ordinal scale:</a:t>
            </a:r>
            <a:r>
              <a:rPr lang="en" sz="1900">
                <a:solidFill>
                  <a:srgbClr val="424242"/>
                </a:solidFill>
                <a:latin typeface="Source Code Pro"/>
                <a:ea typeface="Source Code Pro"/>
                <a:cs typeface="Source Code Pro"/>
                <a:sym typeface="Source Code Pro"/>
              </a:rPr>
              <a:t> subjects can be compared in order</a:t>
            </a:r>
            <a:endParaRPr sz="1900">
              <a:solidFill>
                <a:srgbClr val="424242"/>
              </a:solidFill>
              <a:latin typeface="Source Code Pro"/>
              <a:ea typeface="Source Code Pro"/>
              <a:cs typeface="Source Code Pro"/>
              <a:sym typeface="Source Code Pro"/>
            </a:endParaRPr>
          </a:p>
          <a:p>
            <a:pPr indent="-349250" lvl="1" marL="914400" rtl="0" algn="l">
              <a:spcBef>
                <a:spcPts val="0"/>
              </a:spcBef>
              <a:spcAft>
                <a:spcPts val="0"/>
              </a:spcAft>
              <a:buClr>
                <a:srgbClr val="424242"/>
              </a:buClr>
              <a:buSzPts val="1900"/>
              <a:buFont typeface="Source Code Pro"/>
              <a:buChar char="○"/>
            </a:pPr>
            <a:r>
              <a:rPr lang="en" sz="1900">
                <a:solidFill>
                  <a:srgbClr val="424242"/>
                </a:solidFill>
                <a:latin typeface="Source Code Pro"/>
                <a:ea typeface="Source Code Pro"/>
                <a:cs typeface="Source Code Pro"/>
                <a:sym typeface="Source Code Pro"/>
              </a:rPr>
              <a:t>Asymmetry, transitivity </a:t>
            </a:r>
            <a:endParaRPr sz="1900">
              <a:solidFill>
                <a:srgbClr val="424242"/>
              </a:solidFill>
              <a:latin typeface="Source Code Pro"/>
              <a:ea typeface="Source Code Pro"/>
              <a:cs typeface="Source Code Pro"/>
              <a:sym typeface="Source Code Pro"/>
            </a:endParaRPr>
          </a:p>
          <a:p>
            <a:pPr indent="-349250" lvl="1" marL="914400" rtl="0" algn="l">
              <a:spcBef>
                <a:spcPts val="0"/>
              </a:spcBef>
              <a:spcAft>
                <a:spcPts val="0"/>
              </a:spcAft>
              <a:buClr>
                <a:srgbClr val="424242"/>
              </a:buClr>
              <a:buSzPts val="1900"/>
              <a:buFont typeface="Source Code Pro"/>
              <a:buChar char="○"/>
            </a:pPr>
            <a:r>
              <a:rPr lang="en" sz="1900">
                <a:solidFill>
                  <a:srgbClr val="424242"/>
                </a:solidFill>
                <a:latin typeface="Source Code Pro"/>
                <a:ea typeface="Source Code Pro"/>
                <a:cs typeface="Source Code Pro"/>
                <a:sym typeface="Source Code Pro"/>
              </a:rPr>
              <a:t>E.G. “Bad”, “Good”, “Excellent”</a:t>
            </a:r>
            <a:endParaRPr sz="1900">
              <a:solidFill>
                <a:srgbClr val="424242"/>
              </a:solidFill>
              <a:latin typeface="Source Code Pro"/>
              <a:ea typeface="Source Code Pro"/>
              <a:cs typeface="Source Code Pro"/>
              <a:sym typeface="Source Code Pro"/>
            </a:endParaRPr>
          </a:p>
          <a:p>
            <a:pPr indent="-349250" lvl="0" marL="457200" rtl="0" algn="l">
              <a:spcBef>
                <a:spcPts val="0"/>
              </a:spcBef>
              <a:spcAft>
                <a:spcPts val="0"/>
              </a:spcAft>
              <a:buClr>
                <a:srgbClr val="424242"/>
              </a:buClr>
              <a:buSzPts val="1900"/>
              <a:buFont typeface="Source Code Pro"/>
              <a:buChar char="●"/>
            </a:pPr>
            <a:r>
              <a:rPr b="1" lang="en" sz="1900">
                <a:solidFill>
                  <a:srgbClr val="424242"/>
                </a:solidFill>
                <a:latin typeface="Source Code Pro"/>
                <a:ea typeface="Source Code Pro"/>
                <a:cs typeface="Source Code Pro"/>
                <a:sym typeface="Source Code Pro"/>
              </a:rPr>
              <a:t>Interval scale:</a:t>
            </a:r>
            <a:r>
              <a:rPr lang="en" sz="1900">
                <a:solidFill>
                  <a:srgbClr val="424242"/>
                </a:solidFill>
                <a:latin typeface="Source Code Pro"/>
                <a:ea typeface="Source Code Pro"/>
                <a:cs typeface="Source Code Pro"/>
                <a:sym typeface="Source Code Pro"/>
              </a:rPr>
              <a:t> exact differences between measurement points - choice of a unit ‘0’ is arbitrary/nonsense</a:t>
            </a:r>
            <a:endParaRPr sz="1900">
              <a:solidFill>
                <a:srgbClr val="424242"/>
              </a:solidFill>
              <a:latin typeface="Source Code Pro"/>
              <a:ea typeface="Source Code Pro"/>
              <a:cs typeface="Source Code Pro"/>
              <a:sym typeface="Source Code Pro"/>
            </a:endParaRPr>
          </a:p>
          <a:p>
            <a:pPr indent="-349250" lvl="1" marL="914400" rtl="0" algn="l">
              <a:spcBef>
                <a:spcPts val="0"/>
              </a:spcBef>
              <a:spcAft>
                <a:spcPts val="0"/>
              </a:spcAft>
              <a:buClr>
                <a:srgbClr val="424242"/>
              </a:buClr>
              <a:buSzPts val="1900"/>
              <a:buFont typeface="Source Code Pro"/>
              <a:buChar char="○"/>
            </a:pPr>
            <a:r>
              <a:rPr lang="en" sz="1900">
                <a:solidFill>
                  <a:srgbClr val="424242"/>
                </a:solidFill>
                <a:latin typeface="Source Code Pro"/>
                <a:ea typeface="Source Code Pro"/>
                <a:cs typeface="Source Code Pro"/>
                <a:sym typeface="Source Code Pro"/>
              </a:rPr>
              <a:t>E.G. Degrees </a:t>
            </a:r>
            <a:r>
              <a:rPr lang="en" sz="1900">
                <a:solidFill>
                  <a:srgbClr val="424242"/>
                </a:solidFill>
                <a:latin typeface="Source Code Pro"/>
                <a:ea typeface="Source Code Pro"/>
                <a:cs typeface="Source Code Pro"/>
                <a:sym typeface="Source Code Pro"/>
              </a:rPr>
              <a:t>celsius</a:t>
            </a:r>
            <a:r>
              <a:rPr lang="en" sz="1900">
                <a:solidFill>
                  <a:srgbClr val="424242"/>
                </a:solidFill>
                <a:latin typeface="Source Code Pro"/>
                <a:ea typeface="Source Code Pro"/>
                <a:cs typeface="Source Code Pro"/>
                <a:sym typeface="Source Code Pro"/>
              </a:rPr>
              <a:t> - 30deg is 10deg hotter than 20deg </a:t>
            </a:r>
            <a:endParaRPr sz="1900">
              <a:solidFill>
                <a:srgbClr val="424242"/>
              </a:solidFill>
              <a:latin typeface="Source Code Pro"/>
              <a:ea typeface="Source Code Pro"/>
              <a:cs typeface="Source Code Pro"/>
              <a:sym typeface="Source Code Pro"/>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8"/>
          <p:cNvSpPr txBox="1"/>
          <p:nvPr>
            <p:ph type="title"/>
          </p:nvPr>
        </p:nvSpPr>
        <p:spPr>
          <a:xfrm>
            <a:off x="628650" y="3861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Scales refresher (2 of 2):</a:t>
            </a:r>
            <a:endParaRPr/>
          </a:p>
        </p:txBody>
      </p:sp>
      <p:sp>
        <p:nvSpPr>
          <p:cNvPr id="208" name="Google Shape;208;p28"/>
          <p:cNvSpPr txBox="1"/>
          <p:nvPr>
            <p:ph idx="1" type="body"/>
          </p:nvPr>
        </p:nvSpPr>
        <p:spPr>
          <a:xfrm>
            <a:off x="425850" y="920000"/>
            <a:ext cx="8292300" cy="365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24242"/>
              </a:buClr>
              <a:buSzPts val="1800"/>
              <a:buFont typeface="Source Code Pro"/>
              <a:buChar char="●"/>
            </a:pPr>
            <a:r>
              <a:rPr b="1" lang="en" sz="1800">
                <a:solidFill>
                  <a:srgbClr val="424242"/>
                </a:solidFill>
                <a:latin typeface="Source Code Pro"/>
                <a:ea typeface="Source Code Pro"/>
                <a:cs typeface="Source Code Pro"/>
                <a:sym typeface="Source Code Pro"/>
              </a:rPr>
              <a:t>Ratio:</a:t>
            </a:r>
            <a:r>
              <a:rPr lang="en" sz="1800">
                <a:solidFill>
                  <a:srgbClr val="424242"/>
                </a:solidFill>
                <a:latin typeface="Source Code Pro"/>
                <a:ea typeface="Source Code Pro"/>
                <a:cs typeface="Source Code Pro"/>
                <a:sym typeface="Source Code Pro"/>
              </a:rPr>
              <a:t> has absolute zero, which means there is none of whatever you are trying to measure. The presence of a true ‘zero’ value means you can say “something is twice as ___ as something else” and it actually makes sense.</a:t>
            </a:r>
            <a:endParaRPr sz="1800">
              <a:solidFill>
                <a:srgbClr val="424242"/>
              </a:solidFill>
              <a:latin typeface="Source Code Pro"/>
              <a:ea typeface="Source Code Pro"/>
              <a:cs typeface="Source Code Pro"/>
              <a:sym typeface="Source Code Pro"/>
            </a:endParaRPr>
          </a:p>
          <a:p>
            <a:pPr indent="-342900" lvl="1" marL="914400" rtl="0" algn="l">
              <a:spcBef>
                <a:spcPts val="0"/>
              </a:spcBef>
              <a:spcAft>
                <a:spcPts val="0"/>
              </a:spcAft>
              <a:buClr>
                <a:srgbClr val="424242"/>
              </a:buClr>
              <a:buSzPts val="1800"/>
              <a:buFont typeface="Source Code Pro"/>
              <a:buChar char="○"/>
            </a:pPr>
            <a:r>
              <a:rPr lang="en" sz="1800">
                <a:solidFill>
                  <a:srgbClr val="424242"/>
                </a:solidFill>
                <a:latin typeface="Source Code Pro"/>
                <a:ea typeface="Source Code Pro"/>
                <a:cs typeface="Source Code Pro"/>
                <a:sym typeface="Source Code Pro"/>
              </a:rPr>
              <a:t>E.G. centimetres, 0 = no distance to measure</a:t>
            </a:r>
            <a:endParaRPr sz="1800">
              <a:solidFill>
                <a:srgbClr val="424242"/>
              </a:solidFill>
              <a:latin typeface="Source Code Pro"/>
              <a:ea typeface="Source Code Pro"/>
              <a:cs typeface="Source Code Pro"/>
              <a:sym typeface="Source Code Pro"/>
            </a:endParaRPr>
          </a:p>
          <a:p>
            <a:pPr indent="-342900" lvl="2" marL="1371600" rtl="0" algn="l">
              <a:spcBef>
                <a:spcPts val="0"/>
              </a:spcBef>
              <a:spcAft>
                <a:spcPts val="0"/>
              </a:spcAft>
              <a:buClr>
                <a:srgbClr val="424242"/>
              </a:buClr>
              <a:buSzPts val="1800"/>
              <a:buFont typeface="Source Code Pro"/>
              <a:buChar char="■"/>
            </a:pPr>
            <a:r>
              <a:rPr lang="en" sz="1800">
                <a:solidFill>
                  <a:srgbClr val="424242"/>
                </a:solidFill>
                <a:latin typeface="Source Code Pro"/>
                <a:ea typeface="Source Code Pro"/>
                <a:cs typeface="Source Code Pro"/>
                <a:sym typeface="Source Code Pro"/>
              </a:rPr>
              <a:t>4cm is 2 times longer than 2cm</a:t>
            </a:r>
            <a:endParaRPr sz="1800">
              <a:solidFill>
                <a:srgbClr val="424242"/>
              </a:solidFill>
              <a:latin typeface="Source Code Pro"/>
              <a:ea typeface="Source Code Pro"/>
              <a:cs typeface="Source Code Pro"/>
              <a:sym typeface="Source Code Pro"/>
            </a:endParaRPr>
          </a:p>
          <a:p>
            <a:pPr indent="-342900" lvl="1" marL="914400" rtl="0" algn="l">
              <a:spcBef>
                <a:spcPts val="0"/>
              </a:spcBef>
              <a:spcAft>
                <a:spcPts val="0"/>
              </a:spcAft>
              <a:buClr>
                <a:srgbClr val="424242"/>
              </a:buClr>
              <a:buSzPts val="1800"/>
              <a:buFont typeface="Source Code Pro"/>
              <a:buChar char="○"/>
            </a:pPr>
            <a:r>
              <a:rPr lang="en" sz="1800">
                <a:solidFill>
                  <a:srgbClr val="424242"/>
                </a:solidFill>
                <a:latin typeface="Source Code Pro"/>
                <a:ea typeface="Source Code Pro"/>
                <a:cs typeface="Source Code Pro"/>
                <a:sym typeface="Source Code Pro"/>
              </a:rPr>
              <a:t>Why weather isn’t: if it’s 0 degrees celsius, what degree is twice as cold? Mathematically 0 * 2 = still zero but the weather would be very different</a:t>
            </a:r>
            <a:endParaRPr sz="1800">
              <a:solidFill>
                <a:srgbClr val="424242"/>
              </a:solidFill>
              <a:latin typeface="Source Code Pro"/>
              <a:ea typeface="Source Code Pro"/>
              <a:cs typeface="Source Code Pro"/>
              <a:sym typeface="Source Code Pro"/>
            </a:endParaRPr>
          </a:p>
          <a:p>
            <a:pPr indent="-342900" lvl="0" marL="457200" rtl="0" algn="l">
              <a:spcBef>
                <a:spcPts val="0"/>
              </a:spcBef>
              <a:spcAft>
                <a:spcPts val="0"/>
              </a:spcAft>
              <a:buClr>
                <a:srgbClr val="424242"/>
              </a:buClr>
              <a:buSzPts val="1800"/>
              <a:buFont typeface="Source Code Pro"/>
              <a:buChar char="●"/>
            </a:pPr>
            <a:r>
              <a:rPr b="1" lang="en" sz="1800">
                <a:solidFill>
                  <a:srgbClr val="424242"/>
                </a:solidFill>
                <a:latin typeface="Source Code Pro"/>
                <a:ea typeface="Source Code Pro"/>
                <a:cs typeface="Source Code Pro"/>
                <a:sym typeface="Source Code Pro"/>
              </a:rPr>
              <a:t>Absolute: </a:t>
            </a:r>
            <a:r>
              <a:rPr lang="en" sz="1800">
                <a:solidFill>
                  <a:srgbClr val="424242"/>
                </a:solidFill>
                <a:latin typeface="Source Code Pro"/>
                <a:ea typeface="Source Code Pro"/>
                <a:cs typeface="Source Code Pro"/>
                <a:sym typeface="Source Code Pro"/>
              </a:rPr>
              <a:t>only one way to measure a property</a:t>
            </a:r>
            <a:endParaRPr sz="1800">
              <a:solidFill>
                <a:srgbClr val="424242"/>
              </a:solidFill>
              <a:latin typeface="Source Code Pro"/>
              <a:ea typeface="Source Code Pro"/>
              <a:cs typeface="Source Code Pro"/>
              <a:sym typeface="Source Code Pro"/>
            </a:endParaRPr>
          </a:p>
          <a:p>
            <a:pPr indent="-342900" lvl="1" marL="914400" rtl="0" algn="l">
              <a:spcBef>
                <a:spcPts val="0"/>
              </a:spcBef>
              <a:spcAft>
                <a:spcPts val="0"/>
              </a:spcAft>
              <a:buClr>
                <a:srgbClr val="424242"/>
              </a:buClr>
              <a:buSzPts val="1800"/>
              <a:buFont typeface="Source Code Pro"/>
              <a:buChar char="○"/>
            </a:pPr>
            <a:r>
              <a:rPr lang="en" sz="1800">
                <a:solidFill>
                  <a:srgbClr val="424242"/>
                </a:solidFill>
                <a:latin typeface="Source Code Pro"/>
                <a:ea typeface="Source Code Pro"/>
                <a:cs typeface="Source Code Pro"/>
                <a:sym typeface="Source Code Pro"/>
              </a:rPr>
              <a:t>E.G. How many chairs can fit in this room?</a:t>
            </a:r>
            <a:endParaRPr b="1" sz="1800">
              <a:solidFill>
                <a:srgbClr val="424242"/>
              </a:solidFill>
              <a:latin typeface="Source Code Pro"/>
              <a:ea typeface="Source Code Pro"/>
              <a:cs typeface="Source Code Pro"/>
              <a:sym typeface="Source Code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9"/>
          <p:cNvSpPr txBox="1"/>
          <p:nvPr>
            <p:ph idx="4294967295" type="ctrTitle"/>
          </p:nvPr>
        </p:nvSpPr>
        <p:spPr>
          <a:xfrm>
            <a:off x="358600" y="403400"/>
            <a:ext cx="8538900" cy="446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Discuss the following project-related measures and answer the questions below:</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rPr lang="en" sz="2400">
                <a:solidFill>
                  <a:srgbClr val="000000"/>
                </a:solidFill>
              </a:rPr>
              <a:t>Are their scales nominal, ordinal, interval, ratio, or absolute?</a:t>
            </a:r>
            <a:endParaRPr sz="2400">
              <a:solidFill>
                <a:srgbClr val="000000"/>
              </a:solidFill>
            </a:endParaRPr>
          </a:p>
          <a:p>
            <a:pPr indent="0" lvl="0" marL="0" rtl="0" algn="l">
              <a:spcBef>
                <a:spcPts val="0"/>
              </a:spcBef>
              <a:spcAft>
                <a:spcPts val="0"/>
              </a:spcAft>
              <a:buNone/>
            </a:pPr>
            <a:r>
              <a:t/>
            </a:r>
            <a:endParaRPr sz="2400">
              <a:solidFill>
                <a:srgbClr val="000000"/>
              </a:solidFill>
            </a:endParaRPr>
          </a:p>
          <a:p>
            <a:pPr indent="0" lvl="0" marL="0" rtl="0" algn="l">
              <a:spcBef>
                <a:spcPts val="0"/>
              </a:spcBef>
              <a:spcAft>
                <a:spcPts val="0"/>
              </a:spcAft>
              <a:buNone/>
            </a:pPr>
            <a:r>
              <a:rPr lang="en" sz="2400">
                <a:solidFill>
                  <a:srgbClr val="000000"/>
                </a:solidFill>
              </a:rPr>
              <a:t>What meaning can we infer from them?</a:t>
            </a:r>
            <a:endParaRPr sz="2400">
              <a:solidFill>
                <a:srgbClr val="000000"/>
              </a:solidFill>
            </a:endParaRPr>
          </a:p>
          <a:p>
            <a:pPr indent="0" lvl="0" marL="0" rtl="0" algn="l">
              <a:spcBef>
                <a:spcPts val="0"/>
              </a:spcBef>
              <a:spcAft>
                <a:spcPts val="0"/>
              </a:spcAft>
              <a:buNone/>
            </a:pPr>
            <a:r>
              <a:t/>
            </a:r>
            <a:endParaRPr sz="2400">
              <a:solidFill>
                <a:srgbClr val="000000"/>
              </a:solidFill>
            </a:endParaRPr>
          </a:p>
          <a:p>
            <a:pPr indent="0" lvl="0" marL="0" rtl="0" algn="l">
              <a:spcBef>
                <a:spcPts val="0"/>
              </a:spcBef>
              <a:spcAft>
                <a:spcPts val="0"/>
              </a:spcAft>
              <a:buNone/>
            </a:pPr>
            <a:r>
              <a:rPr lang="en" sz="2400">
                <a:solidFill>
                  <a:srgbClr val="000000"/>
                </a:solidFill>
              </a:rPr>
              <a:t>Do they have a value or range that makes an appropriate target?</a:t>
            </a:r>
            <a:endParaRPr sz="2400">
              <a:solidFill>
                <a:srgbClr val="000000"/>
              </a:solidFill>
            </a:endParaRPr>
          </a:p>
          <a:p>
            <a:pPr indent="0" lvl="0" marL="0" rtl="0" algn="l">
              <a:spcBef>
                <a:spcPts val="0"/>
              </a:spcBef>
              <a:spcAft>
                <a:spcPts val="0"/>
              </a:spcAft>
              <a:buNone/>
            </a:pPr>
            <a:r>
              <a:t/>
            </a:r>
            <a:endParaRPr sz="2400">
              <a:solidFill>
                <a:srgbClr val="000000"/>
              </a:solidFill>
            </a:endParaRPr>
          </a:p>
          <a:p>
            <a:pPr indent="0" lvl="0" marL="0" rtl="0" algn="l">
              <a:spcBef>
                <a:spcPts val="0"/>
              </a:spcBef>
              <a:spcAft>
                <a:spcPts val="0"/>
              </a:spcAft>
              <a:buNone/>
            </a:pPr>
            <a:r>
              <a:rPr lang="en" sz="2400">
                <a:solidFill>
                  <a:srgbClr val="000000"/>
                </a:solidFill>
              </a:rPr>
              <a:t>What are the results of applying them to your project?</a:t>
            </a:r>
            <a:endParaRPr sz="24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0"/>
          <p:cNvSpPr txBox="1"/>
          <p:nvPr>
            <p:ph idx="1" type="body"/>
          </p:nvPr>
        </p:nvSpPr>
        <p:spPr>
          <a:xfrm>
            <a:off x="392200" y="941300"/>
            <a:ext cx="8382000" cy="369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The bus factor: the minimum number of people that would need to be hit by a bus for a project to fail.</a:t>
            </a:r>
            <a:endParaRPr sz="2000"/>
          </a:p>
          <a:p>
            <a:pPr indent="0" lvl="0" marL="0" rtl="0" algn="l">
              <a:spcBef>
                <a:spcPts val="1600"/>
              </a:spcBef>
              <a:spcAft>
                <a:spcPts val="0"/>
              </a:spcAft>
              <a:buNone/>
            </a:pPr>
            <a:r>
              <a:rPr lang="en" sz="2000"/>
              <a:t>Group intercommunication: How many possible channels of communication there are between n team members. Defined as n(n − 1) / 2, or the number of edges in the complete graph with n nodes.</a:t>
            </a:r>
            <a:endParaRPr sz="2000"/>
          </a:p>
          <a:p>
            <a:pPr indent="0" lvl="0" marL="0" rtl="0" algn="l">
              <a:spcBef>
                <a:spcPts val="1600"/>
              </a:spcBef>
              <a:spcAft>
                <a:spcPts val="0"/>
              </a:spcAft>
              <a:buNone/>
            </a:pPr>
            <a:r>
              <a:rPr lang="en" sz="2000"/>
              <a:t>Lines of Code: The number of lines of code (usually not including comments) in a codebase.</a:t>
            </a:r>
            <a:endParaRPr sz="2000"/>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1"/>
          <p:cNvSpPr txBox="1"/>
          <p:nvPr>
            <p:ph idx="1" type="body"/>
          </p:nvPr>
        </p:nvSpPr>
        <p:spPr>
          <a:xfrm>
            <a:off x="392200" y="378100"/>
            <a:ext cx="8382000" cy="438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Lato"/>
                <a:ea typeface="Lato"/>
                <a:cs typeface="Lato"/>
                <a:sym typeface="Lato"/>
              </a:rPr>
              <a:t>The bus factor: the minimum number of people that would need to be hit by a bus for a project to fail.</a:t>
            </a:r>
            <a:endParaRPr sz="2000">
              <a:solidFill>
                <a:schemeClr val="lt1"/>
              </a:solidFill>
              <a:latin typeface="Lato"/>
              <a:ea typeface="Lato"/>
              <a:cs typeface="Lato"/>
              <a:sym typeface="Lato"/>
            </a:endParaRPr>
          </a:p>
          <a:p>
            <a:pPr indent="0" lvl="0" marL="0" rtl="0" algn="l">
              <a:spcBef>
                <a:spcPts val="1600"/>
              </a:spcBef>
              <a:spcAft>
                <a:spcPts val="0"/>
              </a:spcAft>
              <a:buNone/>
            </a:pPr>
            <a:r>
              <a:rPr b="1" lang="en" sz="2000">
                <a:solidFill>
                  <a:srgbClr val="000000"/>
                </a:solidFill>
                <a:latin typeface="Lato"/>
                <a:ea typeface="Lato"/>
                <a:cs typeface="Lato"/>
                <a:sym typeface="Lato"/>
              </a:rPr>
              <a:t>I</a:t>
            </a:r>
            <a:r>
              <a:rPr b="1" lang="en" sz="1800">
                <a:solidFill>
                  <a:srgbClr val="000000"/>
                </a:solidFill>
                <a:latin typeface="Lato"/>
                <a:ea typeface="Lato"/>
                <a:cs typeface="Lato"/>
                <a:sym typeface="Lato"/>
              </a:rPr>
              <a:t>nterval scale</a:t>
            </a:r>
            <a:r>
              <a:rPr lang="en" sz="1800">
                <a:solidFill>
                  <a:srgbClr val="000000"/>
                </a:solidFill>
                <a:latin typeface="Lato"/>
                <a:ea typeface="Lato"/>
                <a:cs typeface="Lato"/>
                <a:sym typeface="Lato"/>
              </a:rPr>
              <a:t>. Differences between 2 measurements carries some form of meaning. Doesn’t make sense to have a zero point as a project with a bus factor of zero cannot go ahead/makes no sense, but results can be compared and the difference between them has meaning.</a:t>
            </a:r>
            <a:endParaRPr sz="1800">
              <a:solidFill>
                <a:srgbClr val="000000"/>
              </a:solidFill>
              <a:latin typeface="Lato"/>
              <a:ea typeface="Lato"/>
              <a:cs typeface="Lato"/>
              <a:sym typeface="Lato"/>
            </a:endParaRPr>
          </a:p>
          <a:p>
            <a:pPr indent="0" lvl="0" marL="0" rtl="0" algn="l">
              <a:spcBef>
                <a:spcPts val="1600"/>
              </a:spcBef>
              <a:spcAft>
                <a:spcPts val="0"/>
              </a:spcAft>
              <a:buNone/>
            </a:pPr>
            <a:r>
              <a:rPr lang="en" sz="1800">
                <a:solidFill>
                  <a:srgbClr val="000000"/>
                </a:solidFill>
                <a:latin typeface="Lato"/>
                <a:ea typeface="Lato"/>
                <a:cs typeface="Lato"/>
                <a:sym typeface="Lato"/>
              </a:rPr>
              <a:t>A low bus factor would be bad for a project. If a project only requires one person to leave before it fails then there is too great dependency on one or more individuals.</a:t>
            </a:r>
            <a:endParaRPr sz="1800">
              <a:solidFill>
                <a:srgbClr val="000000"/>
              </a:solidFill>
              <a:latin typeface="Lato"/>
              <a:ea typeface="Lato"/>
              <a:cs typeface="Lato"/>
              <a:sym typeface="Lato"/>
            </a:endParaRPr>
          </a:p>
          <a:p>
            <a:pPr indent="0" lvl="0" marL="0" rtl="0" algn="l">
              <a:spcBef>
                <a:spcPts val="1600"/>
              </a:spcBef>
              <a:spcAft>
                <a:spcPts val="0"/>
              </a:spcAft>
              <a:buNone/>
            </a:pPr>
            <a:r>
              <a:rPr lang="en" sz="1800">
                <a:solidFill>
                  <a:srgbClr val="000000"/>
                </a:solidFill>
                <a:latin typeface="Lato"/>
                <a:ea typeface="Lato"/>
                <a:cs typeface="Lato"/>
                <a:sym typeface="Lato"/>
              </a:rPr>
              <a:t>This can depend on a number of factors, most obviously the size of the team. It's a worthwhile thing to consider though.</a:t>
            </a:r>
            <a:endParaRPr sz="1800">
              <a:solidFill>
                <a:srgbClr val="000000"/>
              </a:solidFill>
              <a:latin typeface="Lato"/>
              <a:ea typeface="Lato"/>
              <a:cs typeface="Lato"/>
              <a:sym typeface="Lato"/>
            </a:endParaRPr>
          </a:p>
          <a:p>
            <a:pPr indent="0" lvl="0" marL="0" rtl="0" algn="l">
              <a:spcBef>
                <a:spcPts val="1600"/>
              </a:spcBef>
              <a:spcAft>
                <a:spcPts val="0"/>
              </a:spcAft>
              <a:buNone/>
            </a:pPr>
            <a:r>
              <a:rPr lang="en" sz="1800">
                <a:solidFill>
                  <a:srgbClr val="000000"/>
                </a:solidFill>
                <a:latin typeface="Lato"/>
                <a:ea typeface="Lato"/>
                <a:cs typeface="Lato"/>
                <a:sym typeface="Lato"/>
              </a:rPr>
              <a:t>Ideally this should be strictly greater than 1.</a:t>
            </a:r>
            <a:endParaRPr sz="1800">
              <a:solidFill>
                <a:srgbClr val="000000"/>
              </a:solidFill>
              <a:latin typeface="Lato"/>
              <a:ea typeface="Lato"/>
              <a:cs typeface="Lato"/>
              <a:sym typeface="Lato"/>
            </a:endParaRPr>
          </a:p>
          <a:p>
            <a:pPr indent="0" lvl="0" marL="0" rtl="0" algn="l">
              <a:spcBef>
                <a:spcPts val="1600"/>
              </a:spcBef>
              <a:spcAft>
                <a:spcPts val="0"/>
              </a:spcAft>
              <a:buNone/>
            </a:pPr>
            <a:r>
              <a:t/>
            </a:r>
            <a:endParaRPr sz="2000">
              <a:solidFill>
                <a:schemeClr val="lt1"/>
              </a:solidFill>
              <a:latin typeface="Lato"/>
              <a:ea typeface="Lato"/>
              <a:cs typeface="Lato"/>
              <a:sym typeface="Lato"/>
            </a:endParaRPr>
          </a:p>
          <a:p>
            <a:pPr indent="0" lvl="0" marL="0" rtl="0" algn="l">
              <a:spcBef>
                <a:spcPts val="1600"/>
              </a:spcBef>
              <a:spcAft>
                <a:spcPts val="0"/>
              </a:spcAft>
              <a:buNone/>
            </a:pPr>
            <a:r>
              <a:t/>
            </a:r>
            <a:endParaRPr sz="2000">
              <a:solidFill>
                <a:srgbClr val="000000"/>
              </a:solidFill>
              <a:latin typeface="Lato"/>
              <a:ea typeface="Lato"/>
              <a:cs typeface="Lato"/>
              <a:sym typeface="Lato"/>
            </a:endParaRPr>
          </a:p>
          <a:p>
            <a:pPr indent="0" lvl="0" marL="0" rtl="0" algn="l">
              <a:spcBef>
                <a:spcPts val="1600"/>
              </a:spcBef>
              <a:spcAft>
                <a:spcPts val="0"/>
              </a:spcAft>
              <a:buNone/>
            </a:pPr>
            <a:r>
              <a:t/>
            </a:r>
            <a:endParaRPr sz="2000">
              <a:solidFill>
                <a:srgbClr val="000000"/>
              </a:solidFill>
              <a:latin typeface="Lato"/>
              <a:ea typeface="Lato"/>
              <a:cs typeface="Lato"/>
              <a:sym typeface="Lato"/>
            </a:endParaRPr>
          </a:p>
          <a:p>
            <a:pPr indent="0" lvl="0" marL="0" rtl="0" algn="l">
              <a:spcBef>
                <a:spcPts val="1600"/>
              </a:spcBef>
              <a:spcAft>
                <a:spcPts val="0"/>
              </a:spcAft>
              <a:buNone/>
            </a:pPr>
            <a:r>
              <a:t/>
            </a:r>
            <a:endParaRPr sz="2000"/>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Today’s Agenda:</a:t>
            </a:r>
            <a:endParaRPr/>
          </a:p>
        </p:txBody>
      </p:sp>
      <p:sp>
        <p:nvSpPr>
          <p:cNvPr id="134" name="Google Shape;134;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Estimates - Story points (resolving a question from week 3)</a:t>
            </a:r>
            <a:endParaRPr sz="1800"/>
          </a:p>
          <a:p>
            <a:pPr indent="-342900" lvl="0" marL="457200" rtl="0" algn="l">
              <a:spcBef>
                <a:spcPts val="0"/>
              </a:spcBef>
              <a:spcAft>
                <a:spcPts val="0"/>
              </a:spcAft>
              <a:buSzPts val="1800"/>
              <a:buAutoNum type="arabicPeriod"/>
            </a:pPr>
            <a:r>
              <a:rPr lang="en" sz="1800"/>
              <a:t>Measurements</a:t>
            </a:r>
            <a:endParaRPr sz="1800"/>
          </a:p>
          <a:p>
            <a:pPr indent="-342900" lvl="0" marL="457200" rtl="0" algn="l">
              <a:spcBef>
                <a:spcPts val="0"/>
              </a:spcBef>
              <a:spcAft>
                <a:spcPts val="0"/>
              </a:spcAft>
              <a:buSzPts val="1800"/>
              <a:buAutoNum type="arabicPeriod"/>
            </a:pPr>
            <a:r>
              <a:rPr lang="en" sz="1800"/>
              <a:t>Cyclomatic Complexity</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2"/>
          <p:cNvSpPr txBox="1"/>
          <p:nvPr>
            <p:ph idx="1" type="body"/>
          </p:nvPr>
        </p:nvSpPr>
        <p:spPr>
          <a:xfrm>
            <a:off x="381000" y="334400"/>
            <a:ext cx="8382000" cy="44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Group intercommunication: How many possible channels of communication there are between n team members. Defined as n(n − 1) / 2 (= the number of edges in the complete graph with n nodes). </a:t>
            </a:r>
            <a:endParaRPr sz="1800">
              <a:solidFill>
                <a:schemeClr val="lt1"/>
              </a:solidFill>
            </a:endParaRPr>
          </a:p>
          <a:p>
            <a:pPr indent="0" lvl="0" marL="0" rtl="0" algn="l">
              <a:spcBef>
                <a:spcPts val="0"/>
              </a:spcBef>
              <a:spcAft>
                <a:spcPts val="0"/>
              </a:spcAft>
              <a:buNone/>
            </a:pPr>
            <a:r>
              <a:rPr b="1" lang="en" sz="1800"/>
              <a:t>Interval scale.</a:t>
            </a:r>
            <a:r>
              <a:rPr lang="en" sz="1800"/>
              <a:t> There is no zero point  as it’s not really a team if you’ve never communicated ever. Also, if one team has 4 channels, you can’t compare anything meaningful to a team with 2 channels, because the number of members is also different =&gt; the ratio of the measure has no meaning.</a:t>
            </a:r>
            <a:endParaRPr sz="1800"/>
          </a:p>
          <a:p>
            <a:pPr indent="0" lvl="0" marL="0" rtl="0" algn="l">
              <a:spcBef>
                <a:spcPts val="1600"/>
              </a:spcBef>
              <a:spcAft>
                <a:spcPts val="0"/>
              </a:spcAft>
              <a:buNone/>
            </a:pPr>
            <a:r>
              <a:rPr lang="en" sz="1800"/>
              <a:t>A high number of channels increases the chance of miscommunication. This is why large teams can be less effective than smaller teams and why adding more people to an existing team can slow them down as the new people need to be brought up to speed.</a:t>
            </a:r>
            <a:endParaRPr sz="1800"/>
          </a:p>
          <a:p>
            <a:pPr indent="0" lvl="0" marL="0" rtl="0" algn="l">
              <a:spcBef>
                <a:spcPts val="1600"/>
              </a:spcBef>
              <a:spcAft>
                <a:spcPts val="0"/>
              </a:spcAft>
              <a:buNone/>
            </a:pPr>
            <a:r>
              <a:rPr lang="en" sz="1800"/>
              <a:t>As it based entirely on team size, it would be more appropriate to set a max team size.</a:t>
            </a:r>
            <a:endParaRPr sz="1800"/>
          </a:p>
          <a:p>
            <a:pPr indent="0" lvl="0" marL="0" rtl="0" algn="l">
              <a:spcBef>
                <a:spcPts val="1600"/>
              </a:spcBef>
              <a:spcAft>
                <a:spcPts val="0"/>
              </a:spcAft>
              <a:buNone/>
            </a:pPr>
            <a:r>
              <a:rPr lang="en" sz="1800"/>
              <a:t>Should be 6 or 10 for teams of 4 or 5.</a:t>
            </a:r>
            <a:endParaRPr sz="1800"/>
          </a:p>
          <a:p>
            <a:pPr indent="0" lvl="0" marL="0" rtl="0" algn="l">
              <a:spcBef>
                <a:spcPts val="1600"/>
              </a:spcBef>
              <a:spcAft>
                <a:spcPts val="0"/>
              </a:spcAft>
              <a:buNone/>
            </a:pPr>
            <a:r>
              <a:t/>
            </a:r>
            <a:endParaRPr sz="2000"/>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3"/>
          <p:cNvSpPr txBox="1"/>
          <p:nvPr>
            <p:ph idx="1" type="body"/>
          </p:nvPr>
        </p:nvSpPr>
        <p:spPr>
          <a:xfrm>
            <a:off x="392200" y="448225"/>
            <a:ext cx="8382000" cy="419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rPr>
              <a:t>Lines of Code: The number of lines of code in a codebase.</a:t>
            </a:r>
            <a:endParaRPr sz="2000">
              <a:solidFill>
                <a:schemeClr val="lt1"/>
              </a:solidFill>
            </a:endParaRPr>
          </a:p>
          <a:p>
            <a:pPr indent="0" lvl="0" marL="0" rtl="0" algn="l">
              <a:lnSpc>
                <a:spcPct val="100000"/>
              </a:lnSpc>
              <a:spcBef>
                <a:spcPts val="1600"/>
              </a:spcBef>
              <a:spcAft>
                <a:spcPts val="0"/>
              </a:spcAft>
              <a:buNone/>
            </a:pPr>
            <a:r>
              <a:rPr lang="en" sz="1800">
                <a:solidFill>
                  <a:srgbClr val="000000"/>
                </a:solidFill>
                <a:latin typeface="Nunito"/>
                <a:ea typeface="Nunito"/>
                <a:cs typeface="Nunito"/>
                <a:sym typeface="Nunito"/>
              </a:rPr>
              <a:t>Arguably an absolute measure, if you can only count the lines. If you choose to ignore certain lines (blank, comments, etc.) then it's a ratio measure, i.e. you can compare results of 5000 lines of executable python instructions to 10 lines of python.</a:t>
            </a:r>
            <a:endParaRPr sz="1800">
              <a:solidFill>
                <a:srgbClr val="000000"/>
              </a:solidFill>
              <a:latin typeface="Nunito"/>
              <a:ea typeface="Nunito"/>
              <a:cs typeface="Nunito"/>
              <a:sym typeface="Nunito"/>
            </a:endParaRPr>
          </a:p>
          <a:p>
            <a:pPr indent="0" lvl="0" marL="0" rtl="0" algn="l">
              <a:lnSpc>
                <a:spcPct val="100000"/>
              </a:lnSpc>
              <a:spcBef>
                <a:spcPts val="0"/>
              </a:spcBef>
              <a:spcAft>
                <a:spcPts val="0"/>
              </a:spcAft>
              <a:buNone/>
            </a:pPr>
            <a:r>
              <a:t/>
            </a:r>
            <a:endParaRPr sz="1800">
              <a:solidFill>
                <a:srgbClr val="000000"/>
              </a:solidFill>
              <a:latin typeface="Nunito"/>
              <a:ea typeface="Nunito"/>
              <a:cs typeface="Nunito"/>
              <a:sym typeface="Nunito"/>
            </a:endParaRPr>
          </a:p>
          <a:p>
            <a:pPr indent="0" lvl="0" marL="0" rtl="0" algn="l">
              <a:lnSpc>
                <a:spcPct val="100000"/>
              </a:lnSpc>
              <a:spcBef>
                <a:spcPts val="0"/>
              </a:spcBef>
              <a:spcAft>
                <a:spcPts val="0"/>
              </a:spcAft>
              <a:buNone/>
            </a:pPr>
            <a:r>
              <a:rPr lang="en" sz="1800">
                <a:solidFill>
                  <a:srgbClr val="000000"/>
                </a:solidFill>
                <a:latin typeface="Nunito"/>
                <a:ea typeface="Nunito"/>
                <a:cs typeface="Nunito"/>
                <a:sym typeface="Nunito"/>
              </a:rPr>
              <a:t>Roughly correlates to project complexity. However, the results tend not to be comparable. For example, C tends to have more lines of code than python for the same program.</a:t>
            </a:r>
            <a:endParaRPr sz="1800">
              <a:solidFill>
                <a:srgbClr val="000000"/>
              </a:solidFill>
              <a:latin typeface="Nunito"/>
              <a:ea typeface="Nunito"/>
              <a:cs typeface="Nunito"/>
              <a:sym typeface="Nunito"/>
            </a:endParaRPr>
          </a:p>
          <a:p>
            <a:pPr indent="0" lvl="0" marL="0" rtl="0" algn="l">
              <a:lnSpc>
                <a:spcPct val="100000"/>
              </a:lnSpc>
              <a:spcBef>
                <a:spcPts val="0"/>
              </a:spcBef>
              <a:spcAft>
                <a:spcPts val="0"/>
              </a:spcAft>
              <a:buNone/>
            </a:pPr>
            <a:r>
              <a:t/>
            </a:r>
            <a:endParaRPr sz="1800">
              <a:solidFill>
                <a:srgbClr val="000000"/>
              </a:solidFill>
              <a:latin typeface="Nunito"/>
              <a:ea typeface="Nunito"/>
              <a:cs typeface="Nunito"/>
              <a:sym typeface="Nunito"/>
            </a:endParaRPr>
          </a:p>
          <a:p>
            <a:pPr indent="0" lvl="0" marL="0" rtl="0" algn="l">
              <a:lnSpc>
                <a:spcPct val="100000"/>
              </a:lnSpc>
              <a:spcBef>
                <a:spcPts val="0"/>
              </a:spcBef>
              <a:spcAft>
                <a:spcPts val="0"/>
              </a:spcAft>
              <a:buNone/>
            </a:pPr>
            <a:r>
              <a:rPr lang="en" sz="1800">
                <a:solidFill>
                  <a:srgbClr val="000000"/>
                </a:solidFill>
                <a:latin typeface="Nunito"/>
                <a:ea typeface="Nunito"/>
                <a:cs typeface="Nunito"/>
                <a:sym typeface="Nunito"/>
              </a:rPr>
              <a:t>No, at least not when used for a whole project. A maximum number of lines changed per commit can be a useful target though.</a:t>
            </a:r>
            <a:endParaRPr sz="1800">
              <a:solidFill>
                <a:srgbClr val="000000"/>
              </a:solidFill>
              <a:latin typeface="Nunito"/>
              <a:ea typeface="Nunito"/>
              <a:cs typeface="Nunito"/>
              <a:sym typeface="Nunito"/>
            </a:endParaRPr>
          </a:p>
          <a:p>
            <a:pPr indent="0" lvl="0" marL="0" rtl="0" algn="l">
              <a:lnSpc>
                <a:spcPct val="100000"/>
              </a:lnSpc>
              <a:spcBef>
                <a:spcPts val="0"/>
              </a:spcBef>
              <a:spcAft>
                <a:spcPts val="0"/>
              </a:spcAft>
              <a:buNone/>
            </a:pPr>
            <a:r>
              <a:t/>
            </a:r>
            <a:endParaRPr sz="1800">
              <a:solidFill>
                <a:srgbClr val="000000"/>
              </a:solidFill>
              <a:latin typeface="Nunito"/>
              <a:ea typeface="Nunito"/>
              <a:cs typeface="Nunito"/>
              <a:sym typeface="Nunito"/>
            </a:endParaRPr>
          </a:p>
          <a:p>
            <a:pPr indent="0" lvl="0" marL="0" rtl="0" algn="l">
              <a:lnSpc>
                <a:spcPct val="100000"/>
              </a:lnSpc>
              <a:spcBef>
                <a:spcPts val="0"/>
              </a:spcBef>
              <a:spcAft>
                <a:spcPts val="0"/>
              </a:spcAft>
              <a:buNone/>
            </a:pPr>
            <a:r>
              <a:rPr lang="en" sz="1800">
                <a:solidFill>
                  <a:srgbClr val="000000"/>
                </a:solidFill>
                <a:latin typeface="Nunito"/>
                <a:ea typeface="Nunito"/>
                <a:cs typeface="Nunito"/>
                <a:sym typeface="Nunito"/>
              </a:rPr>
              <a:t>Can find out with wc -l *.py, but this includes comments and blank lines.</a:t>
            </a:r>
            <a:endParaRPr sz="1800">
              <a:solidFill>
                <a:srgbClr val="000000"/>
              </a:solidFill>
              <a:latin typeface="Nunito"/>
              <a:ea typeface="Nunito"/>
              <a:cs typeface="Nunito"/>
              <a:sym typeface="Nunito"/>
            </a:endParaRPr>
          </a:p>
          <a:p>
            <a:pPr indent="0" lvl="0" marL="0" rtl="0" algn="l">
              <a:lnSpc>
                <a:spcPct val="100000"/>
              </a:lnSpc>
              <a:spcBef>
                <a:spcPts val="0"/>
              </a:spcBef>
              <a:spcAft>
                <a:spcPts val="0"/>
              </a:spcAft>
              <a:buNone/>
            </a:pPr>
            <a:r>
              <a:t/>
            </a:r>
            <a:endParaRPr sz="1800">
              <a:solidFill>
                <a:srgbClr val="000000"/>
              </a:solidFill>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4"/>
          <p:cNvSpPr txBox="1"/>
          <p:nvPr>
            <p:ph idx="4294967295" type="ctrTitle"/>
          </p:nvPr>
        </p:nvSpPr>
        <p:spPr>
          <a:xfrm>
            <a:off x="1311075" y="1847700"/>
            <a:ext cx="6801900" cy="144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Cyclomatic Complexity</a:t>
            </a:r>
            <a:endParaRPr sz="4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5"/>
          <p:cNvSpPr txBox="1"/>
          <p:nvPr>
            <p:ph type="title"/>
          </p:nvPr>
        </p:nvSpPr>
        <p:spPr>
          <a:xfrm>
            <a:off x="819150" y="4758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Cyclomatic Complexity:</a:t>
            </a:r>
            <a:endParaRPr/>
          </a:p>
        </p:txBody>
      </p:sp>
      <p:sp>
        <p:nvSpPr>
          <p:cNvPr id="244" name="Google Shape;244;p35"/>
          <p:cNvSpPr txBox="1"/>
          <p:nvPr>
            <p:ph idx="1" type="body"/>
          </p:nvPr>
        </p:nvSpPr>
        <p:spPr>
          <a:xfrm>
            <a:off x="819150" y="1093275"/>
            <a:ext cx="7505700" cy="3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 measure of branch complexity in your functions:</a:t>
            </a:r>
            <a:endParaRPr sz="2400"/>
          </a:p>
          <a:p>
            <a:pPr indent="0" lvl="0" marL="0" rtl="0" algn="l">
              <a:spcBef>
                <a:spcPts val="1600"/>
              </a:spcBef>
              <a:spcAft>
                <a:spcPts val="0"/>
              </a:spcAft>
              <a:buNone/>
            </a:pPr>
            <a:r>
              <a:rPr lang="en" sz="2400"/>
              <a:t>To compute: </a:t>
            </a:r>
            <a:endParaRPr sz="2400"/>
          </a:p>
          <a:p>
            <a:pPr indent="-381000" lvl="0" marL="457200" rtl="0" algn="l">
              <a:spcBef>
                <a:spcPts val="0"/>
              </a:spcBef>
              <a:spcAft>
                <a:spcPts val="0"/>
              </a:spcAft>
              <a:buSzPts val="2400"/>
              <a:buAutoNum type="arabicPeriod"/>
            </a:pPr>
            <a:r>
              <a:rPr lang="en" sz="2400"/>
              <a:t>Convert function into a graph </a:t>
            </a:r>
            <a:endParaRPr sz="2400"/>
          </a:p>
          <a:p>
            <a:pPr indent="-381000" lvl="0" marL="457200" rtl="0" algn="l">
              <a:spcBef>
                <a:spcPts val="0"/>
              </a:spcBef>
              <a:spcAft>
                <a:spcPts val="0"/>
              </a:spcAft>
              <a:buSzPts val="2400"/>
              <a:buAutoNum type="arabicPeriod"/>
            </a:pPr>
            <a:r>
              <a:rPr lang="en" sz="2400"/>
              <a:t>Calculate the value of the formula:</a:t>
            </a:r>
            <a:endParaRPr sz="2400"/>
          </a:p>
          <a:p>
            <a:pPr indent="0" lvl="0" marL="2286000" rtl="0" algn="l">
              <a:spcBef>
                <a:spcPts val="1600"/>
              </a:spcBef>
              <a:spcAft>
                <a:spcPts val="0"/>
              </a:spcAft>
              <a:buNone/>
            </a:pPr>
            <a:r>
              <a:rPr b="1" lang="en" sz="2400">
                <a:solidFill>
                  <a:srgbClr val="FF0000"/>
                </a:solidFill>
              </a:rPr>
              <a:t>V (G) = e − n + 2</a:t>
            </a:r>
            <a:endParaRPr b="1" sz="2400">
              <a:solidFill>
                <a:srgbClr val="FF0000"/>
              </a:solidFill>
            </a:endParaRPr>
          </a:p>
          <a:p>
            <a:pPr indent="0" lvl="0" marL="457200" rtl="0" algn="l">
              <a:spcBef>
                <a:spcPts val="1600"/>
              </a:spcBef>
              <a:spcAft>
                <a:spcPts val="1600"/>
              </a:spcAft>
              <a:buNone/>
            </a:pPr>
            <a:r>
              <a:rPr lang="en" sz="1800"/>
              <a:t>where </a:t>
            </a:r>
            <a:r>
              <a:rPr b="1" lang="en" sz="1800"/>
              <a:t>e</a:t>
            </a:r>
            <a:r>
              <a:rPr lang="en" sz="1800"/>
              <a:t> is the number of </a:t>
            </a:r>
            <a:r>
              <a:rPr b="1" lang="en" sz="1800"/>
              <a:t>edges</a:t>
            </a:r>
            <a:r>
              <a:rPr lang="en" sz="1800"/>
              <a:t> and </a:t>
            </a:r>
            <a:r>
              <a:rPr b="1" lang="en" sz="1800"/>
              <a:t>n</a:t>
            </a:r>
            <a:r>
              <a:rPr lang="en" sz="1800"/>
              <a:t> is the number of </a:t>
            </a:r>
            <a:r>
              <a:rPr b="1" lang="en" sz="1800"/>
              <a:t>nodes</a:t>
            </a:r>
            <a:endParaRPr b="1"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48" name="Shape 248"/>
        <p:cNvGrpSpPr/>
        <p:nvPr/>
      </p:nvGrpSpPr>
      <p:grpSpPr>
        <a:xfrm>
          <a:off x="0" y="0"/>
          <a:ext cx="0" cy="0"/>
          <a:chOff x="0" y="0"/>
          <a:chExt cx="0" cy="0"/>
        </a:xfrm>
      </p:grpSpPr>
      <p:sp>
        <p:nvSpPr>
          <p:cNvPr id="249" name="Google Shape;249;p36"/>
          <p:cNvSpPr txBox="1"/>
          <p:nvPr/>
        </p:nvSpPr>
        <p:spPr>
          <a:xfrm>
            <a:off x="2583000" y="3944025"/>
            <a:ext cx="3978000" cy="88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solidFill>
                <a:srgbClr val="EFEFEF"/>
              </a:solidFill>
              <a:latin typeface="Source Code Pro"/>
              <a:ea typeface="Source Code Pro"/>
              <a:cs typeface="Source Code Pro"/>
              <a:sym typeface="Source Code Pro"/>
            </a:endParaRPr>
          </a:p>
        </p:txBody>
      </p:sp>
      <p:pic>
        <p:nvPicPr>
          <p:cNvPr id="250" name="Google Shape;250;p36"/>
          <p:cNvPicPr preferRelativeResize="0"/>
          <p:nvPr/>
        </p:nvPicPr>
        <p:blipFill>
          <a:blip r:embed="rId3">
            <a:alphaModFix/>
          </a:blip>
          <a:stretch>
            <a:fillRect/>
          </a:stretch>
        </p:blipFill>
        <p:spPr>
          <a:xfrm>
            <a:off x="312250" y="752138"/>
            <a:ext cx="4195950" cy="3639225"/>
          </a:xfrm>
          <a:prstGeom prst="rect">
            <a:avLst/>
          </a:prstGeom>
          <a:noFill/>
          <a:ln>
            <a:noFill/>
          </a:ln>
        </p:spPr>
      </p:pic>
      <p:pic>
        <p:nvPicPr>
          <p:cNvPr id="251" name="Google Shape;251;p36"/>
          <p:cNvPicPr preferRelativeResize="0"/>
          <p:nvPr/>
        </p:nvPicPr>
        <p:blipFill>
          <a:blip r:embed="rId4">
            <a:alphaModFix/>
          </a:blip>
          <a:stretch>
            <a:fillRect/>
          </a:stretch>
        </p:blipFill>
        <p:spPr>
          <a:xfrm>
            <a:off x="4605875" y="832788"/>
            <a:ext cx="4331000" cy="34779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Calculate Cyclomatic Complexity for: (#1)</a:t>
            </a:r>
            <a:endParaRPr/>
          </a:p>
        </p:txBody>
      </p:sp>
      <p:sp>
        <p:nvSpPr>
          <p:cNvPr id="257" name="Google Shape;257;p37"/>
          <p:cNvSpPr txBox="1"/>
          <p:nvPr>
            <p:ph idx="1" type="body"/>
          </p:nvPr>
        </p:nvSpPr>
        <p:spPr>
          <a:xfrm>
            <a:off x="572625" y="1486450"/>
            <a:ext cx="2565000" cy="3002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600"/>
              <a:t>def </a:t>
            </a:r>
            <a:r>
              <a:rPr lang="en" sz="2600">
                <a:solidFill>
                  <a:srgbClr val="FF0000"/>
                </a:solidFill>
              </a:rPr>
              <a:t>foo</a:t>
            </a:r>
            <a:r>
              <a:rPr lang="en" sz="2600"/>
              <a:t>(): </a:t>
            </a:r>
            <a:endParaRPr sz="2600"/>
          </a:p>
          <a:p>
            <a:pPr indent="457200" lvl="0" marL="0" rtl="0" algn="l">
              <a:lnSpc>
                <a:spcPct val="100000"/>
              </a:lnSpc>
              <a:spcBef>
                <a:spcPts val="0"/>
              </a:spcBef>
              <a:spcAft>
                <a:spcPts val="0"/>
              </a:spcAft>
              <a:buNone/>
            </a:pPr>
            <a:r>
              <a:rPr lang="en" sz="2600"/>
              <a:t>if A:</a:t>
            </a:r>
            <a:endParaRPr sz="2600"/>
          </a:p>
          <a:p>
            <a:pPr indent="0" lvl="0" marL="0" rtl="0" algn="l">
              <a:lnSpc>
                <a:spcPct val="100000"/>
              </a:lnSpc>
              <a:spcBef>
                <a:spcPts val="0"/>
              </a:spcBef>
              <a:spcAft>
                <a:spcPts val="0"/>
              </a:spcAft>
              <a:buNone/>
            </a:pPr>
            <a:r>
              <a:rPr lang="en" sz="2600"/>
              <a:t>       	 if B:</a:t>
            </a:r>
            <a:endParaRPr sz="2600"/>
          </a:p>
          <a:p>
            <a:pPr indent="0" lvl="0" marL="0" rtl="0" algn="l">
              <a:lnSpc>
                <a:spcPct val="100000"/>
              </a:lnSpc>
              <a:spcBef>
                <a:spcPts val="0"/>
              </a:spcBef>
              <a:spcAft>
                <a:spcPts val="0"/>
              </a:spcAft>
              <a:buNone/>
            </a:pPr>
            <a:r>
              <a:rPr lang="en" sz="2600"/>
              <a:t>            		C</a:t>
            </a:r>
            <a:endParaRPr sz="2600"/>
          </a:p>
          <a:p>
            <a:pPr indent="0" lvl="0" marL="0" rtl="0" algn="l">
              <a:lnSpc>
                <a:spcPct val="100000"/>
              </a:lnSpc>
              <a:spcBef>
                <a:spcPts val="0"/>
              </a:spcBef>
              <a:spcAft>
                <a:spcPts val="0"/>
              </a:spcAft>
              <a:buNone/>
            </a:pPr>
            <a:r>
              <a:rPr lang="en" sz="2600"/>
              <a:t>        	else:</a:t>
            </a:r>
            <a:endParaRPr sz="2600"/>
          </a:p>
          <a:p>
            <a:pPr indent="0" lvl="0" marL="0" rtl="0" algn="l">
              <a:lnSpc>
                <a:spcPct val="100000"/>
              </a:lnSpc>
              <a:spcBef>
                <a:spcPts val="0"/>
              </a:spcBef>
              <a:spcAft>
                <a:spcPts val="0"/>
              </a:spcAft>
              <a:buNone/>
            </a:pPr>
            <a:r>
              <a:rPr lang="en" sz="2600"/>
              <a:t>            		D</a:t>
            </a:r>
            <a:endParaRPr sz="2600"/>
          </a:p>
          <a:p>
            <a:pPr indent="0" lvl="0" marL="0" rtl="0" algn="l">
              <a:lnSpc>
                <a:spcPct val="100000"/>
              </a:lnSpc>
              <a:spcBef>
                <a:spcPts val="0"/>
              </a:spcBef>
              <a:spcAft>
                <a:spcPts val="0"/>
              </a:spcAft>
              <a:buNone/>
            </a:pPr>
            <a:r>
              <a:rPr lang="en" sz="2600"/>
              <a:t>    	E</a:t>
            </a:r>
            <a:endParaRPr sz="2600"/>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258" name="Google Shape;258;p37"/>
          <p:cNvSpPr txBox="1"/>
          <p:nvPr>
            <p:ph idx="1" type="body"/>
          </p:nvPr>
        </p:nvSpPr>
        <p:spPr>
          <a:xfrm>
            <a:off x="3070375" y="1627675"/>
            <a:ext cx="5771100" cy="306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600"/>
              <a:t>Calculation: method</a:t>
            </a:r>
            <a:endParaRPr sz="2600"/>
          </a:p>
          <a:p>
            <a:pPr indent="0" lvl="0" marL="457200" rtl="0" algn="l">
              <a:lnSpc>
                <a:spcPct val="100000"/>
              </a:lnSpc>
              <a:spcBef>
                <a:spcPts val="0"/>
              </a:spcBef>
              <a:spcAft>
                <a:spcPts val="0"/>
              </a:spcAft>
              <a:buNone/>
            </a:pPr>
            <a:r>
              <a:rPr lang="en" sz="2600"/>
              <a:t>A-&gt;B-&gt;C-&gt;E =&gt; (A, B), (B, C), (C, E)</a:t>
            </a:r>
            <a:endParaRPr sz="2600"/>
          </a:p>
          <a:p>
            <a:pPr indent="0" lvl="0" marL="457200" rtl="0" algn="l">
              <a:lnSpc>
                <a:spcPct val="100000"/>
              </a:lnSpc>
              <a:spcBef>
                <a:spcPts val="0"/>
              </a:spcBef>
              <a:spcAft>
                <a:spcPts val="0"/>
              </a:spcAft>
              <a:buNone/>
            </a:pPr>
            <a:r>
              <a:rPr lang="en" sz="2600"/>
              <a:t>A-&gt;E =&gt; (A, E)</a:t>
            </a:r>
            <a:endParaRPr sz="2600"/>
          </a:p>
          <a:p>
            <a:pPr indent="0" lvl="0" marL="457200" rtl="0" algn="l">
              <a:lnSpc>
                <a:spcPct val="100000"/>
              </a:lnSpc>
              <a:spcBef>
                <a:spcPts val="0"/>
              </a:spcBef>
              <a:spcAft>
                <a:spcPts val="0"/>
              </a:spcAft>
              <a:buNone/>
            </a:pPr>
            <a:r>
              <a:rPr lang="en" sz="2600"/>
              <a:t>A-&gt;B-&gt;D-&gt;E =&gt; </a:t>
            </a:r>
            <a:r>
              <a:rPr lang="en" sz="2600" strike="sngStrike"/>
              <a:t>(A, B)</a:t>
            </a:r>
            <a:r>
              <a:rPr lang="en" sz="2600"/>
              <a:t>, (B, D), (D, E)</a:t>
            </a:r>
            <a:endParaRPr sz="2600"/>
          </a:p>
          <a:p>
            <a:pPr indent="457200" lvl="0" marL="457200" rtl="0" algn="l">
              <a:lnSpc>
                <a:spcPct val="100000"/>
              </a:lnSpc>
              <a:spcBef>
                <a:spcPts val="0"/>
              </a:spcBef>
              <a:spcAft>
                <a:spcPts val="0"/>
              </a:spcAft>
              <a:buNone/>
            </a:pPr>
            <a:r>
              <a:rPr lang="en" sz="2600"/>
              <a:t>6 edges</a:t>
            </a:r>
            <a:endParaRPr sz="2600"/>
          </a:p>
          <a:p>
            <a:pPr indent="457200" lvl="0" marL="457200" rtl="0" algn="l">
              <a:lnSpc>
                <a:spcPct val="100000"/>
              </a:lnSpc>
              <a:spcBef>
                <a:spcPts val="0"/>
              </a:spcBef>
              <a:spcAft>
                <a:spcPts val="0"/>
              </a:spcAft>
              <a:buNone/>
            </a:pPr>
            <a:r>
              <a:rPr lang="en" sz="2600"/>
              <a:t>5 nodes</a:t>
            </a:r>
            <a:endParaRPr sz="2600"/>
          </a:p>
          <a:p>
            <a:pPr indent="457200" lvl="0" marL="457200" rtl="0" algn="l">
              <a:lnSpc>
                <a:spcPct val="100000"/>
              </a:lnSpc>
              <a:spcBef>
                <a:spcPts val="0"/>
              </a:spcBef>
              <a:spcAft>
                <a:spcPts val="0"/>
              </a:spcAft>
              <a:buNone/>
            </a:pPr>
            <a:r>
              <a:rPr lang="en" sz="2600"/>
              <a:t>6 - 5 + 2 = 3, complexity = 3</a:t>
            </a:r>
            <a:endParaRPr sz="2600"/>
          </a:p>
          <a:p>
            <a:pPr indent="0" lvl="0" marL="457200" rtl="0" algn="l">
              <a:lnSpc>
                <a:spcPct val="100000"/>
              </a:lnSpc>
              <a:spcBef>
                <a:spcPts val="0"/>
              </a:spcBef>
              <a:spcAft>
                <a:spcPts val="0"/>
              </a:spcAft>
              <a:buNone/>
            </a:pPr>
            <a:r>
              <a:t/>
            </a:r>
            <a:endParaRPr sz="2600"/>
          </a:p>
          <a:p>
            <a:pPr indent="0" lvl="0" marL="0" rtl="0" algn="l">
              <a:lnSpc>
                <a:spcPct val="100000"/>
              </a:lnSpc>
              <a:spcBef>
                <a:spcPts val="0"/>
              </a:spcBef>
              <a:spcAft>
                <a:spcPts val="0"/>
              </a:spcAft>
              <a:buNone/>
            </a:pPr>
            <a:r>
              <a:t/>
            </a:r>
            <a:endParaRPr sz="2600"/>
          </a:p>
          <a:p>
            <a:pPr indent="0" lvl="0" marL="0" rtl="0" algn="l">
              <a:lnSpc>
                <a:spcPct val="100000"/>
              </a:lnSpc>
              <a:spcBef>
                <a:spcPts val="0"/>
              </a:spcBef>
              <a:spcAft>
                <a:spcPts val="0"/>
              </a:spcAft>
              <a:buNone/>
            </a:pPr>
            <a:r>
              <a:t/>
            </a:r>
            <a:endParaRPr sz="2600"/>
          </a:p>
          <a:p>
            <a:pPr indent="0" lvl="0" marL="0" rtl="0" algn="l">
              <a:lnSpc>
                <a:spcPct val="100000"/>
              </a:lnSpc>
              <a:spcBef>
                <a:spcPts val="0"/>
              </a:spcBef>
              <a:spcAft>
                <a:spcPts val="0"/>
              </a:spcAft>
              <a:buNone/>
            </a:pPr>
            <a:r>
              <a:rPr lang="en" sz="2600"/>
              <a:t> </a:t>
            </a:r>
            <a:endParaRPr sz="2600"/>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Calculate Cyclomatic Complexity for: (#2)</a:t>
            </a:r>
            <a:endParaRPr/>
          </a:p>
        </p:txBody>
      </p:sp>
      <p:sp>
        <p:nvSpPr>
          <p:cNvPr id="264" name="Google Shape;264;p38"/>
          <p:cNvSpPr txBox="1"/>
          <p:nvPr>
            <p:ph idx="1" type="body"/>
          </p:nvPr>
        </p:nvSpPr>
        <p:spPr>
          <a:xfrm>
            <a:off x="572625" y="1486450"/>
            <a:ext cx="2565000" cy="3002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600"/>
              <a:t>def </a:t>
            </a:r>
            <a:r>
              <a:rPr lang="en" sz="2600">
                <a:solidFill>
                  <a:srgbClr val="FF0000"/>
                </a:solidFill>
              </a:rPr>
              <a:t>bar</a:t>
            </a:r>
            <a:r>
              <a:rPr lang="en" sz="2600"/>
              <a:t>():</a:t>
            </a:r>
            <a:endParaRPr sz="2600"/>
          </a:p>
          <a:p>
            <a:pPr indent="0" lvl="0" marL="0" rtl="0" algn="l">
              <a:lnSpc>
                <a:spcPct val="100000"/>
              </a:lnSpc>
              <a:spcBef>
                <a:spcPts val="0"/>
              </a:spcBef>
              <a:spcAft>
                <a:spcPts val="0"/>
              </a:spcAft>
              <a:buNone/>
            </a:pPr>
            <a:r>
              <a:rPr lang="en" sz="2600"/>
              <a:t>    while A:</a:t>
            </a:r>
            <a:endParaRPr sz="2600"/>
          </a:p>
          <a:p>
            <a:pPr indent="0" lvl="0" marL="0" rtl="0" algn="l">
              <a:lnSpc>
                <a:spcPct val="100000"/>
              </a:lnSpc>
              <a:spcBef>
                <a:spcPts val="0"/>
              </a:spcBef>
              <a:spcAft>
                <a:spcPts val="0"/>
              </a:spcAft>
              <a:buNone/>
            </a:pPr>
            <a:r>
              <a:rPr lang="en" sz="2600"/>
              <a:t>        	B</a:t>
            </a:r>
            <a:endParaRPr sz="2600"/>
          </a:p>
          <a:p>
            <a:pPr indent="0" lvl="0" marL="0" rtl="0" algn="l">
              <a:lnSpc>
                <a:spcPct val="100000"/>
              </a:lnSpc>
              <a:spcBef>
                <a:spcPts val="0"/>
              </a:spcBef>
              <a:spcAft>
                <a:spcPts val="0"/>
              </a:spcAft>
              <a:buNone/>
            </a:pPr>
            <a:r>
              <a:rPr lang="en" sz="2600"/>
              <a:t>    if C:</a:t>
            </a:r>
            <a:endParaRPr sz="2600"/>
          </a:p>
          <a:p>
            <a:pPr indent="0" lvl="0" marL="0" rtl="0" algn="l">
              <a:lnSpc>
                <a:spcPct val="100000"/>
              </a:lnSpc>
              <a:spcBef>
                <a:spcPts val="0"/>
              </a:spcBef>
              <a:spcAft>
                <a:spcPts val="0"/>
              </a:spcAft>
              <a:buNone/>
            </a:pPr>
            <a:r>
              <a:rPr lang="en" sz="2600"/>
              <a:t>        	D</a:t>
            </a:r>
            <a:endParaRPr sz="2600"/>
          </a:p>
          <a:p>
            <a:pPr indent="0" lvl="0" marL="0" rtl="0" algn="l">
              <a:lnSpc>
                <a:spcPct val="100000"/>
              </a:lnSpc>
              <a:spcBef>
                <a:spcPts val="0"/>
              </a:spcBef>
              <a:spcAft>
                <a:spcPts val="0"/>
              </a:spcAft>
              <a:buNone/>
            </a:pPr>
            <a:r>
              <a:rPr lang="en" sz="2600"/>
              <a:t>    E</a:t>
            </a:r>
            <a:endParaRPr sz="2600"/>
          </a:p>
          <a:p>
            <a:pPr indent="0" lvl="0" marL="0" rtl="0" algn="l">
              <a:lnSpc>
                <a:spcPct val="100000"/>
              </a:lnSpc>
              <a:spcBef>
                <a:spcPts val="0"/>
              </a:spcBef>
              <a:spcAft>
                <a:spcPts val="0"/>
              </a:spcAft>
              <a:buNone/>
            </a:pPr>
            <a:r>
              <a:t/>
            </a:r>
            <a:endParaRPr sz="2600"/>
          </a:p>
          <a:p>
            <a:pPr indent="0" lvl="0" marL="0" rtl="0" algn="l">
              <a:lnSpc>
                <a:spcPct val="100000"/>
              </a:lnSpc>
              <a:spcBef>
                <a:spcPts val="0"/>
              </a:spcBef>
              <a:spcAft>
                <a:spcPts val="0"/>
              </a:spcAft>
              <a:buNone/>
            </a:pPr>
            <a:r>
              <a:t/>
            </a:r>
            <a:endParaRPr sz="2600"/>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265" name="Google Shape;265;p38"/>
          <p:cNvSpPr txBox="1"/>
          <p:nvPr>
            <p:ph idx="1" type="body"/>
          </p:nvPr>
        </p:nvSpPr>
        <p:spPr>
          <a:xfrm>
            <a:off x="3137625" y="1486450"/>
            <a:ext cx="5658900" cy="281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600"/>
              <a:t>Calculation: answer hidden </a:t>
            </a:r>
            <a:r>
              <a:rPr lang="en" sz="2600">
                <a:solidFill>
                  <a:srgbClr val="000000"/>
                </a:solidFill>
                <a:highlight>
                  <a:srgbClr val="000000"/>
                </a:highlight>
              </a:rPr>
              <a:t>3</a:t>
            </a:r>
            <a:r>
              <a:rPr lang="en" sz="2600"/>
              <a:t> </a:t>
            </a:r>
            <a:endParaRPr sz="2600"/>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Calculate Cyclomatic Complexity for: (#3)</a:t>
            </a:r>
            <a:endParaRPr/>
          </a:p>
        </p:txBody>
      </p:sp>
      <p:sp>
        <p:nvSpPr>
          <p:cNvPr id="271" name="Google Shape;271;p39"/>
          <p:cNvSpPr txBox="1"/>
          <p:nvPr>
            <p:ph idx="1" type="body"/>
          </p:nvPr>
        </p:nvSpPr>
        <p:spPr>
          <a:xfrm>
            <a:off x="572625" y="1486450"/>
            <a:ext cx="2565000" cy="3002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600"/>
              <a:t>def </a:t>
            </a:r>
            <a:r>
              <a:rPr lang="en" sz="2600">
                <a:solidFill>
                  <a:srgbClr val="FF0000"/>
                </a:solidFill>
              </a:rPr>
              <a:t>baz</a:t>
            </a:r>
            <a:r>
              <a:rPr lang="en" sz="2600"/>
              <a:t>():</a:t>
            </a:r>
            <a:endParaRPr sz="2600"/>
          </a:p>
          <a:p>
            <a:pPr indent="0" lvl="0" marL="0" rtl="0" algn="l">
              <a:lnSpc>
                <a:spcPct val="100000"/>
              </a:lnSpc>
              <a:spcBef>
                <a:spcPts val="0"/>
              </a:spcBef>
              <a:spcAft>
                <a:spcPts val="0"/>
              </a:spcAft>
              <a:buNone/>
            </a:pPr>
            <a:r>
              <a:rPr lang="en" sz="2600"/>
              <a:t>    if A:</a:t>
            </a:r>
            <a:endParaRPr sz="2600"/>
          </a:p>
          <a:p>
            <a:pPr indent="0" lvl="0" marL="0" rtl="0" algn="l">
              <a:lnSpc>
                <a:spcPct val="100000"/>
              </a:lnSpc>
              <a:spcBef>
                <a:spcPts val="0"/>
              </a:spcBef>
              <a:spcAft>
                <a:spcPts val="0"/>
              </a:spcAft>
              <a:buNone/>
            </a:pPr>
            <a:r>
              <a:rPr lang="en" sz="2600"/>
              <a:t>        if B:</a:t>
            </a:r>
            <a:endParaRPr sz="2600"/>
          </a:p>
          <a:p>
            <a:pPr indent="0" lvl="0" marL="0" rtl="0" algn="l">
              <a:lnSpc>
                <a:spcPct val="100000"/>
              </a:lnSpc>
              <a:spcBef>
                <a:spcPts val="0"/>
              </a:spcBef>
              <a:spcAft>
                <a:spcPts val="0"/>
              </a:spcAft>
              <a:buNone/>
            </a:pPr>
            <a:r>
              <a:rPr lang="en" sz="2600"/>
              <a:t>            if C:</a:t>
            </a:r>
            <a:endParaRPr sz="2600"/>
          </a:p>
          <a:p>
            <a:pPr indent="0" lvl="0" marL="0" rtl="0" algn="l">
              <a:lnSpc>
                <a:spcPct val="100000"/>
              </a:lnSpc>
              <a:spcBef>
                <a:spcPts val="0"/>
              </a:spcBef>
              <a:spcAft>
                <a:spcPts val="0"/>
              </a:spcAft>
              <a:buNone/>
            </a:pPr>
            <a:r>
              <a:rPr lang="en" sz="2600"/>
              <a:t>                D</a:t>
            </a:r>
            <a:endParaRPr sz="2600"/>
          </a:p>
          <a:p>
            <a:pPr indent="0" lvl="0" marL="0" rtl="0" algn="l">
              <a:lnSpc>
                <a:spcPct val="100000"/>
              </a:lnSpc>
              <a:spcBef>
                <a:spcPts val="0"/>
              </a:spcBef>
              <a:spcAft>
                <a:spcPts val="0"/>
              </a:spcAft>
              <a:buNone/>
            </a:pPr>
            <a:r>
              <a:rPr lang="en" sz="2600"/>
              <a:t>    E</a:t>
            </a:r>
            <a:endParaRPr sz="2600"/>
          </a:p>
          <a:p>
            <a:pPr indent="0" lvl="0" marL="0" rtl="0" algn="l">
              <a:lnSpc>
                <a:spcPct val="100000"/>
              </a:lnSpc>
              <a:spcBef>
                <a:spcPts val="0"/>
              </a:spcBef>
              <a:spcAft>
                <a:spcPts val="0"/>
              </a:spcAft>
              <a:buNone/>
            </a:pPr>
            <a:r>
              <a:t/>
            </a:r>
            <a:endParaRPr sz="2600"/>
          </a:p>
          <a:p>
            <a:pPr indent="0" lvl="0" marL="0" rtl="0" algn="l">
              <a:lnSpc>
                <a:spcPct val="100000"/>
              </a:lnSpc>
              <a:spcBef>
                <a:spcPts val="0"/>
              </a:spcBef>
              <a:spcAft>
                <a:spcPts val="0"/>
              </a:spcAft>
              <a:buNone/>
            </a:pPr>
            <a:r>
              <a:t/>
            </a:r>
            <a:endParaRPr sz="2600"/>
          </a:p>
          <a:p>
            <a:pPr indent="0" lvl="0" marL="0" rtl="0" algn="l">
              <a:lnSpc>
                <a:spcPct val="100000"/>
              </a:lnSpc>
              <a:spcBef>
                <a:spcPts val="0"/>
              </a:spcBef>
              <a:spcAft>
                <a:spcPts val="0"/>
              </a:spcAft>
              <a:buNone/>
            </a:pPr>
            <a:r>
              <a:t/>
            </a:r>
            <a:endParaRPr sz="2600"/>
          </a:p>
          <a:p>
            <a:pPr indent="0" lvl="0" marL="0" rtl="0" algn="l">
              <a:lnSpc>
                <a:spcPct val="100000"/>
              </a:lnSpc>
              <a:spcBef>
                <a:spcPts val="0"/>
              </a:spcBef>
              <a:spcAft>
                <a:spcPts val="0"/>
              </a:spcAft>
              <a:buNone/>
            </a:pPr>
            <a:r>
              <a:t/>
            </a:r>
            <a:endParaRPr sz="2600"/>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272" name="Google Shape;272;p39"/>
          <p:cNvSpPr txBox="1"/>
          <p:nvPr>
            <p:ph idx="1" type="body"/>
          </p:nvPr>
        </p:nvSpPr>
        <p:spPr>
          <a:xfrm>
            <a:off x="3137625" y="1627675"/>
            <a:ext cx="5636700" cy="281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600"/>
              <a:t>Calculation: answer hidden </a:t>
            </a:r>
            <a:r>
              <a:rPr lang="en" sz="2600">
                <a:solidFill>
                  <a:srgbClr val="000000"/>
                </a:solidFill>
                <a:highlight>
                  <a:srgbClr val="000000"/>
                </a:highlight>
              </a:rPr>
              <a:t>4 </a:t>
            </a:r>
            <a:endParaRPr sz="2600">
              <a:solidFill>
                <a:srgbClr val="000000"/>
              </a:solidFill>
              <a:highlight>
                <a:srgbClr val="000000"/>
              </a:highlight>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0"/>
          <p:cNvSpPr txBox="1"/>
          <p:nvPr>
            <p:ph type="title"/>
          </p:nvPr>
        </p:nvSpPr>
        <p:spPr>
          <a:xfrm>
            <a:off x="819150" y="2404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Calculate Cyclomatic Complexity for: (#4)</a:t>
            </a:r>
            <a:endParaRPr/>
          </a:p>
        </p:txBody>
      </p:sp>
      <p:sp>
        <p:nvSpPr>
          <p:cNvPr id="278" name="Google Shape;278;p40"/>
          <p:cNvSpPr txBox="1"/>
          <p:nvPr>
            <p:ph idx="1" type="body"/>
          </p:nvPr>
        </p:nvSpPr>
        <p:spPr>
          <a:xfrm>
            <a:off x="326075" y="739600"/>
            <a:ext cx="3876000" cy="4085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t>def </a:t>
            </a:r>
            <a:r>
              <a:rPr lang="en" sz="1700">
                <a:solidFill>
                  <a:srgbClr val="FF0000"/>
                </a:solidFill>
              </a:rPr>
              <a:t>is_prime</a:t>
            </a:r>
            <a:r>
              <a:rPr lang="en" sz="1700"/>
              <a:t>(n):</a:t>
            </a:r>
            <a:endParaRPr sz="1700"/>
          </a:p>
          <a:p>
            <a:pPr indent="0" lvl="0" marL="0" rtl="0" algn="l">
              <a:lnSpc>
                <a:spcPct val="100000"/>
              </a:lnSpc>
              <a:spcBef>
                <a:spcPts val="0"/>
              </a:spcBef>
              <a:spcAft>
                <a:spcPts val="0"/>
              </a:spcAft>
              <a:buNone/>
            </a:pPr>
            <a:r>
              <a:rPr lang="en" sz="1700"/>
              <a:t>    if n &lt;= 1:</a:t>
            </a:r>
            <a:endParaRPr sz="1700"/>
          </a:p>
          <a:p>
            <a:pPr indent="0" lvl="0" marL="0" rtl="0" algn="l">
              <a:lnSpc>
                <a:spcPct val="100000"/>
              </a:lnSpc>
              <a:spcBef>
                <a:spcPts val="0"/>
              </a:spcBef>
              <a:spcAft>
                <a:spcPts val="0"/>
              </a:spcAft>
              <a:buNone/>
            </a:pPr>
            <a:r>
              <a:rPr lang="en" sz="1700"/>
              <a:t>        prime = False</a:t>
            </a:r>
            <a:endParaRPr sz="1700"/>
          </a:p>
          <a:p>
            <a:pPr indent="0" lvl="0" marL="0" rtl="0" algn="l">
              <a:lnSpc>
                <a:spcPct val="100000"/>
              </a:lnSpc>
              <a:spcBef>
                <a:spcPts val="0"/>
              </a:spcBef>
              <a:spcAft>
                <a:spcPts val="0"/>
              </a:spcAft>
              <a:buNone/>
            </a:pPr>
            <a:r>
              <a:rPr lang="en" sz="1700"/>
              <a:t>    elif n &lt;= 3:</a:t>
            </a:r>
            <a:endParaRPr sz="1700"/>
          </a:p>
          <a:p>
            <a:pPr indent="0" lvl="0" marL="0" rtl="0" algn="l">
              <a:lnSpc>
                <a:spcPct val="100000"/>
              </a:lnSpc>
              <a:spcBef>
                <a:spcPts val="0"/>
              </a:spcBef>
              <a:spcAft>
                <a:spcPts val="0"/>
              </a:spcAft>
              <a:buNone/>
            </a:pPr>
            <a:r>
              <a:rPr lang="en" sz="1700"/>
              <a:t>        prime = True</a:t>
            </a:r>
            <a:endParaRPr sz="1700"/>
          </a:p>
          <a:p>
            <a:pPr indent="0" lvl="0" marL="0" rtl="0" algn="l">
              <a:lnSpc>
                <a:spcPct val="100000"/>
              </a:lnSpc>
              <a:spcBef>
                <a:spcPts val="0"/>
              </a:spcBef>
              <a:spcAft>
                <a:spcPts val="0"/>
              </a:spcAft>
              <a:buNone/>
            </a:pPr>
            <a:r>
              <a:rPr lang="en" sz="1700"/>
              <a:t>    elif n % 2 == 0 or n % 3 == 0:</a:t>
            </a:r>
            <a:endParaRPr sz="1700"/>
          </a:p>
          <a:p>
            <a:pPr indent="0" lvl="0" marL="0" rtl="0" algn="l">
              <a:lnSpc>
                <a:spcPct val="100000"/>
              </a:lnSpc>
              <a:spcBef>
                <a:spcPts val="0"/>
              </a:spcBef>
              <a:spcAft>
                <a:spcPts val="0"/>
              </a:spcAft>
              <a:buNone/>
            </a:pPr>
            <a:r>
              <a:rPr lang="en" sz="1700"/>
              <a:t>        prime = False</a:t>
            </a:r>
            <a:endParaRPr sz="1700"/>
          </a:p>
          <a:p>
            <a:pPr indent="0" lvl="0" marL="0" rtl="0" algn="l">
              <a:lnSpc>
                <a:spcPct val="100000"/>
              </a:lnSpc>
              <a:spcBef>
                <a:spcPts val="0"/>
              </a:spcBef>
              <a:spcAft>
                <a:spcPts val="0"/>
              </a:spcAft>
              <a:buNone/>
            </a:pPr>
            <a:r>
              <a:rPr lang="en" sz="1700"/>
              <a:t>    else:</a:t>
            </a:r>
            <a:endParaRPr sz="1700"/>
          </a:p>
          <a:p>
            <a:pPr indent="0" lvl="0" marL="0" rtl="0" algn="l">
              <a:lnSpc>
                <a:spcPct val="100000"/>
              </a:lnSpc>
              <a:spcBef>
                <a:spcPts val="0"/>
              </a:spcBef>
              <a:spcAft>
                <a:spcPts val="0"/>
              </a:spcAft>
              <a:buNone/>
            </a:pPr>
            <a:r>
              <a:rPr lang="en" sz="1700"/>
              <a:t>        prime = True</a:t>
            </a:r>
            <a:endParaRPr sz="1700"/>
          </a:p>
          <a:p>
            <a:pPr indent="0" lvl="0" marL="0" rtl="0" algn="l">
              <a:lnSpc>
                <a:spcPct val="100000"/>
              </a:lnSpc>
              <a:spcBef>
                <a:spcPts val="0"/>
              </a:spcBef>
              <a:spcAft>
                <a:spcPts val="0"/>
              </a:spcAft>
              <a:buNone/>
            </a:pPr>
            <a:r>
              <a:rPr lang="en" sz="1700"/>
              <a:t>        i = 5</a:t>
            </a:r>
            <a:endParaRPr sz="1700"/>
          </a:p>
          <a:p>
            <a:pPr indent="0" lvl="0" marL="0" rtl="0" algn="l">
              <a:lnSpc>
                <a:spcPct val="100000"/>
              </a:lnSpc>
              <a:spcBef>
                <a:spcPts val="0"/>
              </a:spcBef>
              <a:spcAft>
                <a:spcPts val="0"/>
              </a:spcAft>
              <a:buNone/>
            </a:pPr>
            <a:r>
              <a:rPr lang="en" sz="1700"/>
              <a:t>        while i*i &lt;= n and prime:</a:t>
            </a:r>
            <a:endParaRPr sz="1700"/>
          </a:p>
          <a:p>
            <a:pPr indent="0" lvl="0" marL="0" rtl="0" algn="l">
              <a:lnSpc>
                <a:spcPct val="100000"/>
              </a:lnSpc>
              <a:spcBef>
                <a:spcPts val="0"/>
              </a:spcBef>
              <a:spcAft>
                <a:spcPts val="0"/>
              </a:spcAft>
              <a:buNone/>
            </a:pPr>
            <a:r>
              <a:rPr lang="en" sz="1700"/>
              <a:t>            if n % i == 0 or n % (i + 2) == 0:</a:t>
            </a:r>
            <a:endParaRPr sz="1700"/>
          </a:p>
          <a:p>
            <a:pPr indent="0" lvl="0" marL="0" rtl="0" algn="l">
              <a:lnSpc>
                <a:spcPct val="100000"/>
              </a:lnSpc>
              <a:spcBef>
                <a:spcPts val="0"/>
              </a:spcBef>
              <a:spcAft>
                <a:spcPts val="0"/>
              </a:spcAft>
              <a:buNone/>
            </a:pPr>
            <a:r>
              <a:rPr lang="en" sz="1700"/>
              <a:t>                prime = False</a:t>
            </a:r>
            <a:endParaRPr sz="1700"/>
          </a:p>
          <a:p>
            <a:pPr indent="0" lvl="0" marL="0" rtl="0" algn="l">
              <a:lnSpc>
                <a:spcPct val="100000"/>
              </a:lnSpc>
              <a:spcBef>
                <a:spcPts val="0"/>
              </a:spcBef>
              <a:spcAft>
                <a:spcPts val="0"/>
              </a:spcAft>
              <a:buNone/>
            </a:pPr>
            <a:r>
              <a:rPr lang="en" sz="1700"/>
              <a:t>            i += 6</a:t>
            </a:r>
            <a:endParaRPr sz="1700"/>
          </a:p>
          <a:p>
            <a:pPr indent="0" lvl="0" marL="0" rtl="0" algn="l">
              <a:lnSpc>
                <a:spcPct val="100000"/>
              </a:lnSpc>
              <a:spcBef>
                <a:spcPts val="0"/>
              </a:spcBef>
              <a:spcAft>
                <a:spcPts val="0"/>
              </a:spcAft>
              <a:buNone/>
            </a:pPr>
            <a:r>
              <a:rPr lang="en" sz="1700"/>
              <a:t>    return prime</a:t>
            </a:r>
            <a:endParaRPr sz="1700"/>
          </a:p>
          <a:p>
            <a:pPr indent="0" lvl="0" marL="0" rtl="0" algn="l">
              <a:lnSpc>
                <a:spcPct val="100000"/>
              </a:lnSpc>
              <a:spcBef>
                <a:spcPts val="0"/>
              </a:spcBef>
              <a:spcAft>
                <a:spcPts val="0"/>
              </a:spcAft>
              <a:buNone/>
            </a:pPr>
            <a:r>
              <a:t/>
            </a:r>
            <a:endParaRPr sz="2600"/>
          </a:p>
          <a:p>
            <a:pPr indent="0" lvl="0" marL="0" rtl="0" algn="l">
              <a:lnSpc>
                <a:spcPct val="100000"/>
              </a:lnSpc>
              <a:spcBef>
                <a:spcPts val="0"/>
              </a:spcBef>
              <a:spcAft>
                <a:spcPts val="0"/>
              </a:spcAft>
              <a:buNone/>
            </a:pPr>
            <a:r>
              <a:t/>
            </a:r>
            <a:endParaRPr sz="2600"/>
          </a:p>
          <a:p>
            <a:pPr indent="0" lvl="0" marL="0" rtl="0" algn="l">
              <a:lnSpc>
                <a:spcPct val="100000"/>
              </a:lnSpc>
              <a:spcBef>
                <a:spcPts val="0"/>
              </a:spcBef>
              <a:spcAft>
                <a:spcPts val="0"/>
              </a:spcAft>
              <a:buNone/>
            </a:pPr>
            <a:r>
              <a:t/>
            </a:r>
            <a:endParaRPr sz="2600"/>
          </a:p>
          <a:p>
            <a:pPr indent="0" lvl="0" marL="0" rtl="0" algn="l">
              <a:lnSpc>
                <a:spcPct val="100000"/>
              </a:lnSpc>
              <a:spcBef>
                <a:spcPts val="0"/>
              </a:spcBef>
              <a:spcAft>
                <a:spcPts val="0"/>
              </a:spcAft>
              <a:buNone/>
            </a:pPr>
            <a:r>
              <a:t/>
            </a:r>
            <a:endParaRPr sz="2600"/>
          </a:p>
          <a:p>
            <a:pPr indent="0" lvl="0" marL="0" rtl="0" algn="l">
              <a:lnSpc>
                <a:spcPct val="100000"/>
              </a:lnSpc>
              <a:spcBef>
                <a:spcPts val="0"/>
              </a:spcBef>
              <a:spcAft>
                <a:spcPts val="0"/>
              </a:spcAft>
              <a:buNone/>
            </a:pPr>
            <a:r>
              <a:t/>
            </a:r>
            <a:endParaRPr sz="2600"/>
          </a:p>
          <a:p>
            <a:pPr indent="0" lvl="0" marL="0" rtl="0" algn="l">
              <a:lnSpc>
                <a:spcPct val="100000"/>
              </a:lnSpc>
              <a:spcBef>
                <a:spcPts val="0"/>
              </a:spcBef>
              <a:spcAft>
                <a:spcPts val="0"/>
              </a:spcAft>
              <a:buNone/>
            </a:pPr>
            <a:r>
              <a:t/>
            </a:r>
            <a:endParaRPr sz="2600"/>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279" name="Google Shape;279;p40"/>
          <p:cNvSpPr txBox="1"/>
          <p:nvPr>
            <p:ph idx="1" type="body"/>
          </p:nvPr>
        </p:nvSpPr>
        <p:spPr>
          <a:xfrm>
            <a:off x="3798775" y="1010175"/>
            <a:ext cx="4964100" cy="281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600"/>
              <a:t>Calculation: answer hidden </a:t>
            </a:r>
            <a:r>
              <a:rPr lang="en" sz="2600">
                <a:solidFill>
                  <a:srgbClr val="000000"/>
                </a:solidFill>
                <a:highlight>
                  <a:srgbClr val="000000"/>
                </a:highlight>
              </a:rPr>
              <a:t>6</a:t>
            </a:r>
            <a:endParaRPr sz="2600">
              <a:solidFill>
                <a:srgbClr val="000000"/>
              </a:solidFill>
              <a:highlight>
                <a:srgbClr val="000000"/>
              </a:highlight>
            </a:endParaRPr>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	</a:t>
            </a:r>
            <a:endParaRPr sz="1200"/>
          </a:p>
          <a:p>
            <a:pPr indent="0" lvl="0" marL="0" rtl="0" algn="l">
              <a:lnSpc>
                <a:spcPct val="100000"/>
              </a:lnSpc>
              <a:spcBef>
                <a:spcPts val="0"/>
              </a:spcBef>
              <a:spcAft>
                <a:spcPts val="0"/>
              </a:spcAft>
              <a:buNone/>
            </a:pPr>
            <a:r>
              <a:rPr lang="en" sz="2600"/>
              <a:t> </a:t>
            </a:r>
            <a:endParaRPr sz="2600"/>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459450" y="1910150"/>
            <a:ext cx="83373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ESTIMATES - STORY POINTS</a:t>
            </a:r>
            <a:endParaRPr sz="4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16"/>
          <p:cNvSpPr txBox="1"/>
          <p:nvPr>
            <p:ph type="title"/>
          </p:nvPr>
        </p:nvSpPr>
        <p:spPr>
          <a:xfrm>
            <a:off x="6398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Measurements - Story Points</a:t>
            </a:r>
            <a:endParaRPr/>
          </a:p>
        </p:txBody>
      </p:sp>
      <p:sp>
        <p:nvSpPr>
          <p:cNvPr id="145" name="Google Shape;145;p16"/>
          <p:cNvSpPr txBox="1"/>
          <p:nvPr>
            <p:ph idx="1" type="body"/>
          </p:nvPr>
        </p:nvSpPr>
        <p:spPr>
          <a:xfrm>
            <a:off x="504275" y="1703300"/>
            <a:ext cx="8314800" cy="2735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 few weeks ago someone asked “why do we use story points?” and I said I’d usually just use hours</a:t>
            </a:r>
            <a:endParaRPr sz="1800"/>
          </a:p>
          <a:p>
            <a:pPr indent="-330200" lvl="1" marL="914400" rtl="0" algn="l">
              <a:spcBef>
                <a:spcPts val="0"/>
              </a:spcBef>
              <a:spcAft>
                <a:spcPts val="0"/>
              </a:spcAft>
              <a:buSzPts val="1600"/>
              <a:buChar char="-"/>
            </a:pPr>
            <a:r>
              <a:rPr lang="en" sz="1600"/>
              <a:t>Story points are not directly related to time</a:t>
            </a:r>
            <a:endParaRPr sz="1600"/>
          </a:p>
          <a:p>
            <a:pPr indent="-330200" lvl="1" marL="914400" rtl="0" algn="l">
              <a:spcBef>
                <a:spcPts val="0"/>
              </a:spcBef>
              <a:spcAft>
                <a:spcPts val="0"/>
              </a:spcAft>
              <a:buSzPts val="1600"/>
              <a:buChar char="-"/>
            </a:pPr>
            <a:r>
              <a:rPr lang="en" sz="1600"/>
              <a:t>The are all completely relative, reading a single user stories points without </a:t>
            </a:r>
            <a:r>
              <a:rPr lang="en" sz="1600"/>
              <a:t>comparing</a:t>
            </a:r>
            <a:r>
              <a:rPr lang="en" sz="1600"/>
              <a:t> to the others in the project gives you no indication of how long it will take</a:t>
            </a:r>
            <a:endParaRPr sz="1600"/>
          </a:p>
          <a:p>
            <a:pPr indent="-330200" lvl="0" marL="457200" rtl="0" algn="l">
              <a:spcBef>
                <a:spcPts val="0"/>
              </a:spcBef>
              <a:spcAft>
                <a:spcPts val="0"/>
              </a:spcAft>
              <a:buSzPts val="1600"/>
              <a:buChar char="-"/>
            </a:pPr>
            <a:r>
              <a:rPr lang="en" sz="1600"/>
              <a:t>They are a measure of effort, if you’re given a story as a basis and award 1 point, giving 2 points to subsequent one’s means you expect it to be twice as hard (no real time estimate)</a:t>
            </a:r>
            <a:endParaRPr sz="1600"/>
          </a:p>
          <a:p>
            <a:pPr indent="-330200" lvl="0" marL="457200" rtl="0" algn="l">
              <a:spcBef>
                <a:spcPts val="0"/>
              </a:spcBef>
              <a:spcAft>
                <a:spcPts val="0"/>
              </a:spcAft>
              <a:buSzPts val="1600"/>
              <a:buChar char="-"/>
            </a:pPr>
            <a:r>
              <a:rPr lang="en" sz="1600"/>
              <a:t>Time can be anticipated as you make your way through iterations of a project and see how long points seem to take to complete</a:t>
            </a:r>
            <a:endParaRPr sz="1600"/>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7"/>
          <p:cNvSpPr txBox="1"/>
          <p:nvPr/>
        </p:nvSpPr>
        <p:spPr>
          <a:xfrm>
            <a:off x="426400" y="466925"/>
            <a:ext cx="8154900" cy="40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Planning poker rules:</a:t>
            </a:r>
            <a:endParaRPr b="1" sz="1800"/>
          </a:p>
          <a:p>
            <a:pPr indent="0" lvl="0" marL="0" rtl="0" algn="l">
              <a:spcBef>
                <a:spcPts val="0"/>
              </a:spcBef>
              <a:spcAft>
                <a:spcPts val="0"/>
              </a:spcAft>
              <a:buNone/>
            </a:pPr>
            <a:r>
              <a:rPr lang="en"/>
              <a:t>Each estimator is holding a deck of Planning Poker cards with values like 0, 1, 2, 3, 5, 8, 13, 20, 40 and 100, which is the sequence we recommend. The values represent the number of story points, ideal days, or other units in which the team estimates.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estimators discuss the feature, asking questions of the product owner as needed. When the feature has been fully discussed, each estimator privately selects one card to represent his or her estimate. All cards are then revealed at the same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all estimators selected the same value, that becomes the estimate. If not, the estimators discuss their estimates. The high and low estimators should especially share their reasons. After further discussion, each estimator reselects an estimate card, and all cards are again revealed at the same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poker planning process is repeated until consensus is achieved or until the estimators decide that agile estimating and planning of a particular item needs to be deferred until additional information can be acquired.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8"/>
          <p:cNvSpPr txBox="1"/>
          <p:nvPr>
            <p:ph idx="4294967295" type="ctrTitle"/>
          </p:nvPr>
        </p:nvSpPr>
        <p:spPr>
          <a:xfrm>
            <a:off x="386550" y="504275"/>
            <a:ext cx="8370900" cy="4421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Source Code Pro"/>
                <a:ea typeface="Source Code Pro"/>
                <a:cs typeface="Source Code Pro"/>
                <a:sym typeface="Source Code Pro"/>
              </a:rPr>
              <a:t>GROUP EXERCISE: Story Estimates with Planning Poker</a:t>
            </a:r>
            <a:endParaRPr b="1" sz="2400">
              <a:latin typeface="Source Code Pro"/>
              <a:ea typeface="Source Code Pro"/>
              <a:cs typeface="Source Code Pro"/>
              <a:sym typeface="Source Code Pro"/>
            </a:endParaRPr>
          </a:p>
          <a:p>
            <a:pPr indent="-330200" lvl="0" marL="457200" rtl="0" algn="l">
              <a:lnSpc>
                <a:spcPct val="115000"/>
              </a:lnSpc>
              <a:spcBef>
                <a:spcPts val="1600"/>
              </a:spcBef>
              <a:spcAft>
                <a:spcPts val="0"/>
              </a:spcAft>
              <a:buClr>
                <a:srgbClr val="424242"/>
              </a:buClr>
              <a:buSzPts val="1600"/>
              <a:buFont typeface="Source Code Pro"/>
              <a:buChar char="●"/>
            </a:pPr>
            <a:r>
              <a:rPr lang="en" sz="1600">
                <a:solidFill>
                  <a:srgbClr val="424242"/>
                </a:solidFill>
                <a:latin typeface="Source Code Pro"/>
                <a:ea typeface="Source Code Pro"/>
                <a:cs typeface="Source Code Pro"/>
                <a:sym typeface="Source Code Pro"/>
              </a:rPr>
              <a:t>The following user stories are from the lecture estimation exercise. </a:t>
            </a:r>
            <a:endParaRPr sz="1600">
              <a:solidFill>
                <a:srgbClr val="424242"/>
              </a:solidFill>
              <a:latin typeface="Source Code Pro"/>
              <a:ea typeface="Source Code Pro"/>
              <a:cs typeface="Source Code Pro"/>
              <a:sym typeface="Source Code Pro"/>
            </a:endParaRPr>
          </a:p>
          <a:p>
            <a:pPr indent="-330200" lvl="0" marL="457200" rtl="0" algn="l">
              <a:lnSpc>
                <a:spcPct val="115000"/>
              </a:lnSpc>
              <a:spcBef>
                <a:spcPts val="0"/>
              </a:spcBef>
              <a:spcAft>
                <a:spcPts val="0"/>
              </a:spcAft>
              <a:buClr>
                <a:srgbClr val="424242"/>
              </a:buClr>
              <a:buSzPts val="1600"/>
              <a:buFont typeface="Source Code Pro"/>
              <a:buChar char="●"/>
            </a:pPr>
            <a:r>
              <a:rPr lang="en" sz="1600">
                <a:solidFill>
                  <a:srgbClr val="424242"/>
                </a:solidFill>
                <a:latin typeface="Source Code Pro"/>
                <a:ea typeface="Source Code Pro"/>
                <a:cs typeface="Source Code Pro"/>
                <a:sym typeface="Source Code Pro"/>
              </a:rPr>
              <a:t>In groups of 4 or 5 (different to your project teams), use planning poker to come up with your own point estimates for each story. </a:t>
            </a:r>
            <a:endParaRPr sz="1600">
              <a:solidFill>
                <a:srgbClr val="424242"/>
              </a:solidFill>
              <a:latin typeface="Source Code Pro"/>
              <a:ea typeface="Source Code Pro"/>
              <a:cs typeface="Source Code Pro"/>
              <a:sym typeface="Source Code Pro"/>
            </a:endParaRPr>
          </a:p>
          <a:p>
            <a:pPr indent="-330200" lvl="0" marL="457200" rtl="0" algn="l">
              <a:lnSpc>
                <a:spcPct val="115000"/>
              </a:lnSpc>
              <a:spcBef>
                <a:spcPts val="0"/>
              </a:spcBef>
              <a:spcAft>
                <a:spcPts val="0"/>
              </a:spcAft>
              <a:buClr>
                <a:srgbClr val="424242"/>
              </a:buClr>
              <a:buSzPts val="1600"/>
              <a:buFont typeface="Source Code Pro"/>
              <a:buChar char="●"/>
            </a:pPr>
            <a:r>
              <a:rPr lang="en" sz="1600">
                <a:solidFill>
                  <a:srgbClr val="424242"/>
                </a:solidFill>
                <a:latin typeface="Source Code Pro"/>
                <a:ea typeface="Source Code Pro"/>
                <a:cs typeface="Source Code Pro"/>
                <a:sym typeface="Source Code Pro"/>
              </a:rPr>
              <a:t>Like in the lecture, the first story has been given an initial point value to act as a baseline. </a:t>
            </a:r>
            <a:endParaRPr sz="1600">
              <a:solidFill>
                <a:srgbClr val="424242"/>
              </a:solidFill>
              <a:latin typeface="Source Code Pro"/>
              <a:ea typeface="Source Code Pro"/>
              <a:cs typeface="Source Code Pro"/>
              <a:sym typeface="Source Code Pro"/>
            </a:endParaRPr>
          </a:p>
          <a:p>
            <a:pPr indent="-330200" lvl="0" marL="457200" rtl="0" algn="l">
              <a:lnSpc>
                <a:spcPct val="115000"/>
              </a:lnSpc>
              <a:spcBef>
                <a:spcPts val="0"/>
              </a:spcBef>
              <a:spcAft>
                <a:spcPts val="0"/>
              </a:spcAft>
              <a:buClr>
                <a:srgbClr val="424242"/>
              </a:buClr>
              <a:buSzPts val="1600"/>
              <a:buFont typeface="Source Code Pro"/>
              <a:buChar char="●"/>
            </a:pPr>
            <a:r>
              <a:rPr lang="en" sz="1600">
                <a:solidFill>
                  <a:srgbClr val="424242"/>
                </a:solidFill>
                <a:latin typeface="Source Code Pro"/>
                <a:ea typeface="Source Code Pro"/>
                <a:cs typeface="Source Code Pro"/>
                <a:sym typeface="Source Code Pro"/>
              </a:rPr>
              <a:t>Unlike in the lecture, you should do this one story at a time. </a:t>
            </a:r>
            <a:endParaRPr sz="1600">
              <a:solidFill>
                <a:srgbClr val="424242"/>
              </a:solidFill>
              <a:latin typeface="Source Code Pro"/>
              <a:ea typeface="Source Code Pro"/>
              <a:cs typeface="Source Code Pro"/>
              <a:sym typeface="Source Code Pro"/>
            </a:endParaRPr>
          </a:p>
          <a:p>
            <a:pPr indent="-330200" lvl="0" marL="457200" rtl="0" algn="l">
              <a:lnSpc>
                <a:spcPct val="115000"/>
              </a:lnSpc>
              <a:spcBef>
                <a:spcPts val="0"/>
              </a:spcBef>
              <a:spcAft>
                <a:spcPts val="0"/>
              </a:spcAft>
              <a:buClr>
                <a:srgbClr val="424242"/>
              </a:buClr>
              <a:buSzPts val="1600"/>
              <a:buFont typeface="Source Code Pro"/>
              <a:buChar char="●"/>
            </a:pPr>
            <a:r>
              <a:rPr lang="en" sz="1600">
                <a:solidFill>
                  <a:srgbClr val="424242"/>
                </a:solidFill>
                <a:latin typeface="Source Code Pro"/>
                <a:ea typeface="Source Code Pro"/>
                <a:cs typeface="Source Code Pro"/>
                <a:sym typeface="Source Code Pro"/>
              </a:rPr>
              <a:t>Don't progress to the next story till you've all agreed on an estimate for the current story.</a:t>
            </a:r>
            <a:endParaRPr sz="1600">
              <a:solidFill>
                <a:srgbClr val="424242"/>
              </a:solidFill>
              <a:latin typeface="Source Code Pro"/>
              <a:ea typeface="Source Code Pro"/>
              <a:cs typeface="Source Code Pro"/>
              <a:sym typeface="Source Code Pro"/>
            </a:endParaRPr>
          </a:p>
          <a:p>
            <a:pPr indent="0" lvl="0" marL="0" rtl="0" algn="l">
              <a:spcBef>
                <a:spcPts val="16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9"/>
          <p:cNvSpPr txBox="1"/>
          <p:nvPr>
            <p:ph idx="1" type="body"/>
          </p:nvPr>
        </p:nvSpPr>
        <p:spPr>
          <a:xfrm>
            <a:off x="819150" y="549100"/>
            <a:ext cx="7505700" cy="395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3600">
                <a:solidFill>
                  <a:srgbClr val="000000"/>
                </a:solidFill>
                <a:latin typeface="Oswald"/>
                <a:ea typeface="Oswald"/>
                <a:cs typeface="Oswald"/>
                <a:sym typeface="Oswald"/>
              </a:rPr>
              <a:t>As a company, I want to post job openings so that suitable candidates can find them.</a:t>
            </a:r>
            <a:endParaRPr sz="3600">
              <a:solidFill>
                <a:srgbClr val="000000"/>
              </a:solidFill>
              <a:latin typeface="Oswald"/>
              <a:ea typeface="Oswald"/>
              <a:cs typeface="Oswald"/>
              <a:sym typeface="Oswald"/>
            </a:endParaRPr>
          </a:p>
          <a:p>
            <a:pPr indent="0" lvl="0" marL="0" rtl="0" algn="l">
              <a:lnSpc>
                <a:spcPct val="100000"/>
              </a:lnSpc>
              <a:spcBef>
                <a:spcPts val="0"/>
              </a:spcBef>
              <a:spcAft>
                <a:spcPts val="0"/>
              </a:spcAft>
              <a:buNone/>
            </a:pPr>
            <a:r>
              <a:t/>
            </a:r>
            <a:endParaRPr sz="3600">
              <a:solidFill>
                <a:srgbClr val="000000"/>
              </a:solidFill>
              <a:latin typeface="Oswald"/>
              <a:ea typeface="Oswald"/>
              <a:cs typeface="Oswald"/>
              <a:sym typeface="Oswald"/>
            </a:endParaRPr>
          </a:p>
          <a:p>
            <a:pPr indent="0" lvl="0" marL="0" rtl="0" algn="l">
              <a:lnSpc>
                <a:spcPct val="100000"/>
              </a:lnSpc>
              <a:spcBef>
                <a:spcPts val="0"/>
              </a:spcBef>
              <a:spcAft>
                <a:spcPts val="0"/>
              </a:spcAft>
              <a:buNone/>
            </a:pPr>
            <a:r>
              <a:t/>
            </a:r>
            <a:endParaRPr sz="3600">
              <a:solidFill>
                <a:srgbClr val="000000"/>
              </a:solidFill>
              <a:latin typeface="Oswald"/>
              <a:ea typeface="Oswald"/>
              <a:cs typeface="Oswald"/>
              <a:sym typeface="Oswald"/>
            </a:endParaRPr>
          </a:p>
          <a:p>
            <a:pPr indent="0" lvl="0" marL="0" rtl="0" algn="l">
              <a:lnSpc>
                <a:spcPct val="100000"/>
              </a:lnSpc>
              <a:spcBef>
                <a:spcPts val="0"/>
              </a:spcBef>
              <a:spcAft>
                <a:spcPts val="0"/>
              </a:spcAft>
              <a:buNone/>
            </a:pPr>
            <a:r>
              <a:t/>
            </a:r>
            <a:endParaRPr sz="3600">
              <a:solidFill>
                <a:srgbClr val="000000"/>
              </a:solidFill>
              <a:latin typeface="Oswald"/>
              <a:ea typeface="Oswald"/>
              <a:cs typeface="Oswald"/>
              <a:sym typeface="Oswald"/>
            </a:endParaRPr>
          </a:p>
          <a:p>
            <a:pPr indent="0" lvl="0" marL="0" rtl="0" algn="l">
              <a:lnSpc>
                <a:spcPct val="100000"/>
              </a:lnSpc>
              <a:spcBef>
                <a:spcPts val="0"/>
              </a:spcBef>
              <a:spcAft>
                <a:spcPts val="0"/>
              </a:spcAft>
              <a:buNone/>
            </a:pPr>
            <a:r>
              <a:t/>
            </a:r>
            <a:endParaRPr sz="3600">
              <a:solidFill>
                <a:srgbClr val="000000"/>
              </a:solidFill>
              <a:latin typeface="Oswald"/>
              <a:ea typeface="Oswald"/>
              <a:cs typeface="Oswald"/>
              <a:sym typeface="Oswald"/>
            </a:endParaRPr>
          </a:p>
          <a:p>
            <a:pPr indent="0" lvl="0" marL="0" rtl="0" algn="l">
              <a:lnSpc>
                <a:spcPct val="100000"/>
              </a:lnSpc>
              <a:spcBef>
                <a:spcPts val="0"/>
              </a:spcBef>
              <a:spcAft>
                <a:spcPts val="0"/>
              </a:spcAft>
              <a:buNone/>
            </a:pPr>
            <a:r>
              <a:rPr lang="en" sz="3600">
                <a:solidFill>
                  <a:srgbClr val="000000"/>
                </a:solidFill>
                <a:highlight>
                  <a:srgbClr val="BF9000"/>
                </a:highlight>
                <a:latin typeface="Oswald"/>
                <a:ea typeface="Oswald"/>
                <a:cs typeface="Oswald"/>
                <a:sym typeface="Oswald"/>
              </a:rPr>
              <a:t>Story Points: 5</a:t>
            </a:r>
            <a:endParaRPr sz="3600">
              <a:solidFill>
                <a:srgbClr val="000000"/>
              </a:solidFill>
              <a:highlight>
                <a:srgbClr val="BF9000"/>
              </a:highlight>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0"/>
          <p:cNvSpPr txBox="1"/>
          <p:nvPr>
            <p:ph idx="1" type="body"/>
          </p:nvPr>
        </p:nvSpPr>
        <p:spPr>
          <a:xfrm>
            <a:off x="819150" y="549100"/>
            <a:ext cx="7505700" cy="395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3600">
                <a:solidFill>
                  <a:srgbClr val="000000"/>
                </a:solidFill>
                <a:latin typeface="Oswald"/>
                <a:ea typeface="Oswald"/>
                <a:cs typeface="Oswald"/>
                <a:sym typeface="Oswald"/>
              </a:rPr>
              <a:t>As a jobseeker, I want to search for jobs by attributes like location, salary range, job title, company name, and the date the job was posted, so that I can find jobs which meet my basic criteria</a:t>
            </a:r>
            <a:endParaRPr sz="3600">
              <a:solidFill>
                <a:srgbClr val="000000"/>
              </a:solidFill>
              <a:latin typeface="Oswald"/>
              <a:ea typeface="Oswald"/>
              <a:cs typeface="Oswald"/>
              <a:sym typeface="Oswald"/>
            </a:endParaRPr>
          </a:p>
          <a:p>
            <a:pPr indent="0" lvl="0" marL="0" rtl="0" algn="l">
              <a:lnSpc>
                <a:spcPct val="100000"/>
              </a:lnSpc>
              <a:spcBef>
                <a:spcPts val="0"/>
              </a:spcBef>
              <a:spcAft>
                <a:spcPts val="0"/>
              </a:spcAft>
              <a:buNone/>
            </a:pPr>
            <a:r>
              <a:t/>
            </a:r>
            <a:endParaRPr sz="3600">
              <a:solidFill>
                <a:srgbClr val="000000"/>
              </a:solidFill>
              <a:latin typeface="Oswald"/>
              <a:ea typeface="Oswald"/>
              <a:cs typeface="Oswald"/>
              <a:sym typeface="Oswald"/>
            </a:endParaRPr>
          </a:p>
          <a:p>
            <a:pPr indent="0" lvl="0" marL="0" rtl="0" algn="l">
              <a:lnSpc>
                <a:spcPct val="100000"/>
              </a:lnSpc>
              <a:spcBef>
                <a:spcPts val="0"/>
              </a:spcBef>
              <a:spcAft>
                <a:spcPts val="0"/>
              </a:spcAft>
              <a:buNone/>
            </a:pPr>
            <a:r>
              <a:rPr lang="en" sz="3600">
                <a:solidFill>
                  <a:srgbClr val="000000"/>
                </a:solidFill>
                <a:latin typeface="Oswald"/>
                <a:ea typeface="Oswald"/>
                <a:cs typeface="Oswald"/>
                <a:sym typeface="Oswald"/>
              </a:rPr>
              <a:t>Story Points: 12</a:t>
            </a:r>
            <a:endParaRPr sz="3600">
              <a:solidFill>
                <a:srgbClr val="000000"/>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1"/>
          <p:cNvSpPr txBox="1"/>
          <p:nvPr>
            <p:ph idx="1" type="body"/>
          </p:nvPr>
        </p:nvSpPr>
        <p:spPr>
          <a:xfrm>
            <a:off x="819150" y="549100"/>
            <a:ext cx="7505700" cy="395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3600">
                <a:solidFill>
                  <a:srgbClr val="000000"/>
                </a:solidFill>
                <a:latin typeface="Oswald"/>
                <a:ea typeface="Oswald"/>
                <a:cs typeface="Oswald"/>
                <a:sym typeface="Oswald"/>
              </a:rPr>
              <a:t>As a jobseeker, I want to view information about each job that is matched by a search, so that I can make an informed decision whether I want to apply</a:t>
            </a:r>
            <a:endParaRPr sz="3600">
              <a:solidFill>
                <a:srgbClr val="000000"/>
              </a:solidFill>
              <a:latin typeface="Oswald"/>
              <a:ea typeface="Oswald"/>
              <a:cs typeface="Oswald"/>
              <a:sym typeface="Oswald"/>
            </a:endParaRPr>
          </a:p>
          <a:p>
            <a:pPr indent="0" lvl="0" marL="0" rtl="0" algn="l">
              <a:lnSpc>
                <a:spcPct val="100000"/>
              </a:lnSpc>
              <a:spcBef>
                <a:spcPts val="0"/>
              </a:spcBef>
              <a:spcAft>
                <a:spcPts val="0"/>
              </a:spcAft>
              <a:buNone/>
            </a:pPr>
            <a:r>
              <a:t/>
            </a:r>
            <a:endParaRPr sz="3600">
              <a:solidFill>
                <a:srgbClr val="000000"/>
              </a:solidFill>
              <a:latin typeface="Oswald"/>
              <a:ea typeface="Oswald"/>
              <a:cs typeface="Oswald"/>
              <a:sym typeface="Oswald"/>
            </a:endParaRPr>
          </a:p>
          <a:p>
            <a:pPr indent="0" lvl="0" marL="0" rtl="0" algn="l">
              <a:lnSpc>
                <a:spcPct val="100000"/>
              </a:lnSpc>
              <a:spcBef>
                <a:spcPts val="0"/>
              </a:spcBef>
              <a:spcAft>
                <a:spcPts val="0"/>
              </a:spcAft>
              <a:buNone/>
            </a:pPr>
            <a:r>
              <a:t/>
            </a:r>
            <a:endParaRPr sz="3600">
              <a:solidFill>
                <a:srgbClr val="000000"/>
              </a:solidFill>
              <a:latin typeface="Oswald"/>
              <a:ea typeface="Oswald"/>
              <a:cs typeface="Oswald"/>
              <a:sym typeface="Oswald"/>
            </a:endParaRPr>
          </a:p>
          <a:p>
            <a:pPr indent="0" lvl="0" marL="0" rtl="0" algn="l">
              <a:lnSpc>
                <a:spcPct val="100000"/>
              </a:lnSpc>
              <a:spcBef>
                <a:spcPts val="0"/>
              </a:spcBef>
              <a:spcAft>
                <a:spcPts val="0"/>
              </a:spcAft>
              <a:buNone/>
            </a:pPr>
            <a:r>
              <a:rPr lang="en" sz="3600">
                <a:solidFill>
                  <a:srgbClr val="000000"/>
                </a:solidFill>
                <a:latin typeface="Oswald"/>
                <a:ea typeface="Oswald"/>
                <a:cs typeface="Oswald"/>
                <a:sym typeface="Oswald"/>
              </a:rPr>
              <a:t>Story Points: 3</a:t>
            </a:r>
            <a:endParaRPr sz="3600">
              <a:solidFill>
                <a:srgbClr val="000000"/>
              </a:solidFill>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