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fa967f0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fa967f0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53d87e49d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53d87e49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a967f0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a967f0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53d87e49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53d87e49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fa967f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fa967f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fa967f0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fa967f0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53d87e49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53d87e49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53d87e49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53d87e49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54c4ddb8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54c4ddb8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53d87e49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53d87e49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f8d5fc2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f8d5fc2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3d87e49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3d87e49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53d87e4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53d87e4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 1531</a:t>
            </a:r>
            <a:endParaRPr/>
          </a:p>
          <a:p>
            <a:pPr indent="0" lvl="0" marL="0" rtl="0" algn="ctr">
              <a:spcBef>
                <a:spcPts val="0"/>
              </a:spcBef>
              <a:spcAft>
                <a:spcPts val="0"/>
              </a:spcAft>
              <a:buNone/>
            </a:pPr>
            <a:r>
              <a:rPr lang="en"/>
              <a:t>Tutorial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444175" y="549100"/>
            <a:ext cx="3375900" cy="7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2:</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2000">
              <a:solidFill>
                <a:srgbClr val="000000"/>
              </a:solidFill>
              <a:latin typeface="Lato"/>
              <a:ea typeface="Lato"/>
              <a:cs typeface="Lato"/>
              <a:sym typeface="Lato"/>
            </a:endParaRPr>
          </a:p>
        </p:txBody>
      </p:sp>
      <p:pic>
        <p:nvPicPr>
          <p:cNvPr id="178" name="Google Shape;178;p22"/>
          <p:cNvPicPr preferRelativeResize="0"/>
          <p:nvPr/>
        </p:nvPicPr>
        <p:blipFill>
          <a:blip r:embed="rId3">
            <a:alphaModFix/>
          </a:blip>
          <a:stretch>
            <a:fillRect/>
          </a:stretch>
        </p:blipFill>
        <p:spPr>
          <a:xfrm>
            <a:off x="1644949" y="1201700"/>
            <a:ext cx="5470675" cy="350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1" type="body"/>
          </p:nvPr>
        </p:nvSpPr>
        <p:spPr>
          <a:xfrm>
            <a:off x="339450" y="549100"/>
            <a:ext cx="40755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3:</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2200">
                <a:solidFill>
                  <a:srgbClr val="000000"/>
                </a:solidFill>
                <a:latin typeface="Lato"/>
                <a:ea typeface="Lato"/>
                <a:cs typeface="Lato"/>
                <a:sym typeface="Lato"/>
              </a:rPr>
              <a:t>A simple piece of code bubble.py that uses bubble sort to sort numbers passed in via argv has been provided. What are possible code smells with this code? How would you refactor it to be more consistent with basic software engineering design principles?</a:t>
            </a:r>
            <a:endParaRPr sz="22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p:txBody>
      </p:sp>
      <p:sp>
        <p:nvSpPr>
          <p:cNvPr id="184" name="Google Shape;184;p23"/>
          <p:cNvSpPr txBox="1"/>
          <p:nvPr>
            <p:ph idx="1" type="body"/>
          </p:nvPr>
        </p:nvSpPr>
        <p:spPr>
          <a:xfrm>
            <a:off x="4183950" y="710375"/>
            <a:ext cx="46818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000000"/>
              </a:solidFill>
              <a:latin typeface="Courier New"/>
              <a:ea typeface="Courier New"/>
              <a:cs typeface="Courier New"/>
              <a:sym typeface="Courier New"/>
            </a:endParaRPr>
          </a:p>
        </p:txBody>
      </p:sp>
      <p:pic>
        <p:nvPicPr>
          <p:cNvPr id="185" name="Google Shape;185;p23"/>
          <p:cNvPicPr preferRelativeResize="0"/>
          <p:nvPr/>
        </p:nvPicPr>
        <p:blipFill>
          <a:blip r:embed="rId3">
            <a:alphaModFix/>
          </a:blip>
          <a:stretch>
            <a:fillRect/>
          </a:stretch>
        </p:blipFill>
        <p:spPr>
          <a:xfrm>
            <a:off x="4572000" y="549100"/>
            <a:ext cx="4145749" cy="4078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339450" y="549100"/>
            <a:ext cx="4075500" cy="78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3:</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p:txBody>
      </p:sp>
      <p:pic>
        <p:nvPicPr>
          <p:cNvPr id="191" name="Google Shape;191;p24"/>
          <p:cNvPicPr preferRelativeResize="0"/>
          <p:nvPr/>
        </p:nvPicPr>
        <p:blipFill>
          <a:blip r:embed="rId3">
            <a:alphaModFix/>
          </a:blip>
          <a:stretch>
            <a:fillRect/>
          </a:stretch>
        </p:blipFill>
        <p:spPr>
          <a:xfrm>
            <a:off x="2924000" y="242663"/>
            <a:ext cx="2859100" cy="4658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4:</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1800">
                <a:solidFill>
                  <a:srgbClr val="000000"/>
                </a:solidFill>
                <a:latin typeface="Lato"/>
                <a:ea typeface="Lato"/>
                <a:cs typeface="Lato"/>
                <a:sym typeface="Lato"/>
              </a:rPr>
              <a:t>Use top-down thinking to implement a registration function in register.py for an social network where a new user enters a username, password, and the repeat password. To successfully register users must:</a:t>
            </a:r>
            <a:endParaRPr sz="1800">
              <a:solidFill>
                <a:srgbClr val="000000"/>
              </a:solidFill>
              <a:latin typeface="Lato"/>
              <a:ea typeface="Lato"/>
              <a:cs typeface="Lato"/>
              <a:sym typeface="Lato"/>
            </a:endParaRPr>
          </a:p>
          <a:p>
            <a:pPr indent="-342900" lvl="0" marL="457200" rtl="0" algn="l">
              <a:lnSpc>
                <a:spcPct val="100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Enter a username that is not already taken</a:t>
            </a:r>
            <a:endParaRPr sz="1800">
              <a:solidFill>
                <a:srgbClr val="000000"/>
              </a:solidFill>
              <a:latin typeface="Lato"/>
              <a:ea typeface="Lato"/>
              <a:cs typeface="Lato"/>
              <a:sym typeface="Lato"/>
            </a:endParaRPr>
          </a:p>
          <a:p>
            <a:pPr indent="-342900" lvl="0" marL="457200" rtl="0" algn="l">
              <a:lnSpc>
                <a:spcPct val="100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Enter a password of minimum 10 characters</a:t>
            </a:r>
            <a:endParaRPr sz="1800">
              <a:solidFill>
                <a:srgbClr val="000000"/>
              </a:solidFill>
              <a:latin typeface="Lato"/>
              <a:ea typeface="Lato"/>
              <a:cs typeface="Lato"/>
              <a:sym typeface="Lato"/>
            </a:endParaRPr>
          </a:p>
          <a:p>
            <a:pPr indent="-342900" lvl="0" marL="457200" rtl="0" algn="l">
              <a:lnSpc>
                <a:spcPct val="100000"/>
              </a:lnSpc>
              <a:spcBef>
                <a:spcPts val="0"/>
              </a:spcBef>
              <a:spcAft>
                <a:spcPts val="0"/>
              </a:spcAft>
              <a:buClr>
                <a:srgbClr val="000000"/>
              </a:buClr>
              <a:buSzPts val="1800"/>
              <a:buFont typeface="Lato"/>
              <a:buChar char="-"/>
            </a:pPr>
            <a:r>
              <a:rPr lang="en" sz="1800">
                <a:solidFill>
                  <a:srgbClr val="000000"/>
                </a:solidFill>
                <a:latin typeface="Lato"/>
                <a:ea typeface="Lato"/>
                <a:cs typeface="Lato"/>
                <a:sym typeface="Lato"/>
              </a:rPr>
              <a:t>Both password and repeat password match</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819150" y="549100"/>
            <a:ext cx="7505700" cy="66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4:</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p:txBody>
      </p:sp>
      <p:pic>
        <p:nvPicPr>
          <p:cNvPr id="202" name="Google Shape;202;p26"/>
          <p:cNvPicPr preferRelativeResize="0"/>
          <p:nvPr/>
        </p:nvPicPr>
        <p:blipFill>
          <a:blip r:embed="rId3">
            <a:alphaModFix/>
          </a:blip>
          <a:stretch>
            <a:fillRect/>
          </a:stretch>
        </p:blipFill>
        <p:spPr>
          <a:xfrm>
            <a:off x="2202463" y="1138325"/>
            <a:ext cx="4739065" cy="362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3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Today’s Demos:</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sz="1800">
                <a:solidFill>
                  <a:srgbClr val="000000"/>
                </a:solidFill>
                <a:latin typeface="Courier New"/>
                <a:ea typeface="Courier New"/>
                <a:cs typeface="Courier New"/>
                <a:sym typeface="Courier New"/>
              </a:rPr>
              <a:t>I’ve read everyone’s code and have done some preliminary marking so today is about filling in gaps with your demos based on some questions Matt and I have for your group.</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 sz="1800">
                <a:solidFill>
                  <a:srgbClr val="000000"/>
                </a:solidFill>
                <a:latin typeface="Courier New"/>
                <a:ea typeface="Courier New"/>
                <a:cs typeface="Courier New"/>
                <a:sym typeface="Courier New"/>
              </a:rPr>
              <a:t>You can leave after you are done.</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139" name="Google Shape;139;p15"/>
          <p:cNvSpPr txBox="1"/>
          <p:nvPr>
            <p:ph idx="1" type="body"/>
          </p:nvPr>
        </p:nvSpPr>
        <p:spPr>
          <a:xfrm>
            <a:off x="895350" y="14755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Design Principles!</a:t>
            </a:r>
            <a:endParaRPr sz="4800"/>
          </a:p>
          <a:p>
            <a:pPr indent="0" lvl="0" marL="0" rtl="0" algn="l">
              <a:spcBef>
                <a:spcPts val="1600"/>
              </a:spcBef>
              <a:spcAft>
                <a:spcPts val="0"/>
              </a:spcAft>
              <a:buNone/>
            </a:pPr>
            <a:r>
              <a:rPr lang="en" sz="3000"/>
              <a:t>(There is Chocolate on offer today)</a:t>
            </a:r>
            <a:endParaRPr sz="3000"/>
          </a:p>
          <a:p>
            <a:pPr indent="0" lvl="0" marL="45720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639850" y="845600"/>
            <a:ext cx="79149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Concern - What Are Design Smells?</a:t>
            </a:r>
            <a:endParaRPr/>
          </a:p>
        </p:txBody>
      </p:sp>
      <p:sp>
        <p:nvSpPr>
          <p:cNvPr id="145" name="Google Shape;145;p16"/>
          <p:cNvSpPr txBox="1"/>
          <p:nvPr>
            <p:ph idx="1" type="body"/>
          </p:nvPr>
        </p:nvSpPr>
        <p:spPr>
          <a:xfrm>
            <a:off x="504275" y="1497400"/>
            <a:ext cx="8314800" cy="294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They aren’t bugs! </a:t>
            </a:r>
            <a:endParaRPr sz="1800"/>
          </a:p>
          <a:p>
            <a:pPr indent="-342900" lvl="0" marL="457200" rtl="0" algn="l">
              <a:spcBef>
                <a:spcPts val="0"/>
              </a:spcBef>
              <a:spcAft>
                <a:spcPts val="0"/>
              </a:spcAft>
              <a:buSzPts val="1800"/>
              <a:buChar char="-"/>
            </a:pPr>
            <a:r>
              <a:rPr lang="en" sz="1800"/>
              <a:t>T</a:t>
            </a:r>
            <a:r>
              <a:rPr lang="en" sz="1800"/>
              <a:t>hey are indicators that your code might not be maintainable in the future</a:t>
            </a:r>
            <a:endParaRPr sz="1800"/>
          </a:p>
          <a:p>
            <a:pPr indent="-342900" lvl="1" marL="914400" rtl="0" algn="l">
              <a:spcBef>
                <a:spcPts val="0"/>
              </a:spcBef>
              <a:spcAft>
                <a:spcPts val="0"/>
              </a:spcAft>
              <a:buSzPts val="1800"/>
              <a:buChar char="-"/>
            </a:pPr>
            <a:r>
              <a:rPr lang="en" sz="1800"/>
              <a:t>Things that make code functionality difficult to extend, or change, later</a:t>
            </a:r>
            <a:endParaRPr sz="1800"/>
          </a:p>
          <a:p>
            <a:pPr indent="-342900" lvl="0" marL="457200" rtl="0" algn="l">
              <a:spcBef>
                <a:spcPts val="0"/>
              </a:spcBef>
              <a:spcAft>
                <a:spcPts val="0"/>
              </a:spcAft>
              <a:buSzPts val="1800"/>
              <a:buChar char="-"/>
            </a:pPr>
            <a:r>
              <a:rPr lang="en" sz="1800"/>
              <a:t>If you see smells starting to emerge, you should be looking to </a:t>
            </a:r>
            <a:r>
              <a:rPr b="1" lang="en" sz="1800"/>
              <a:t>refactor</a:t>
            </a:r>
            <a:endParaRPr b="1" sz="1800"/>
          </a:p>
          <a:p>
            <a:pPr indent="-342900" lvl="1" marL="914400" rtl="0" algn="l">
              <a:spcBef>
                <a:spcPts val="0"/>
              </a:spcBef>
              <a:spcAft>
                <a:spcPts val="0"/>
              </a:spcAft>
              <a:buSzPts val="1800"/>
              <a:buChar char="-"/>
            </a:pPr>
            <a:r>
              <a:rPr lang="en" sz="1800"/>
              <a:t>“It’s very difficult to build a house on sand” - i.e. if you lay down a poorly designed base structure of code, you will find yourself hacking together solutions later in a super ineffective way, and it only gets harder as you get further through a project</a:t>
            </a:r>
            <a:endParaRPr sz="18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7"/>
          <p:cNvSpPr txBox="1"/>
          <p:nvPr/>
        </p:nvSpPr>
        <p:spPr>
          <a:xfrm>
            <a:off x="426400" y="466925"/>
            <a:ext cx="8154900" cy="4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Refactoring: is not about fixing errors, because smells are not bugs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sz="2000"/>
              <a:t>Definition: changing the structure of existing code to make it easier to accommodate future changes and extensions</a:t>
            </a:r>
            <a:endParaRPr sz="2000"/>
          </a:p>
          <a:p>
            <a:pPr indent="-355600" lvl="0" marL="457200" rtl="0" algn="l">
              <a:spcBef>
                <a:spcPts val="0"/>
              </a:spcBef>
              <a:spcAft>
                <a:spcPts val="0"/>
              </a:spcAft>
              <a:buSzPts val="2000"/>
              <a:buChar char="-"/>
            </a:pPr>
            <a:r>
              <a:rPr lang="en" sz="2000"/>
              <a:t>What it is NOT:</a:t>
            </a:r>
            <a:endParaRPr sz="2000"/>
          </a:p>
          <a:p>
            <a:pPr indent="-355600" lvl="1" marL="914400" rtl="0" algn="l">
              <a:spcBef>
                <a:spcPts val="0"/>
              </a:spcBef>
              <a:spcAft>
                <a:spcPts val="0"/>
              </a:spcAft>
              <a:buSzPts val="2000"/>
              <a:buChar char="-"/>
            </a:pPr>
            <a:r>
              <a:rPr lang="en" sz="2000"/>
              <a:t>Adding features</a:t>
            </a:r>
            <a:endParaRPr sz="2000"/>
          </a:p>
          <a:p>
            <a:pPr indent="-355600" lvl="1" marL="914400" rtl="0" algn="l">
              <a:spcBef>
                <a:spcPts val="0"/>
              </a:spcBef>
              <a:spcAft>
                <a:spcPts val="0"/>
              </a:spcAft>
              <a:buSzPts val="2000"/>
              <a:buChar char="-"/>
            </a:pPr>
            <a:r>
              <a:rPr lang="en" sz="2000"/>
              <a:t>Debugging</a:t>
            </a:r>
            <a:endParaRPr sz="2000"/>
          </a:p>
          <a:p>
            <a:pPr indent="-355600" lvl="1" marL="914400" rtl="0" algn="l">
              <a:spcBef>
                <a:spcPts val="0"/>
              </a:spcBef>
              <a:spcAft>
                <a:spcPts val="0"/>
              </a:spcAft>
              <a:buSzPts val="2000"/>
              <a:buChar char="-"/>
            </a:pPr>
            <a:r>
              <a:rPr lang="en" sz="2000"/>
              <a:t>Changing inputs or outputs in any way </a:t>
            </a:r>
            <a:endParaRPr sz="2000"/>
          </a:p>
          <a:p>
            <a:pPr indent="-355600" lvl="0" marL="457200" rtl="0" algn="l">
              <a:spcBef>
                <a:spcPts val="0"/>
              </a:spcBef>
              <a:spcAft>
                <a:spcPts val="0"/>
              </a:spcAft>
              <a:buSzPts val="2000"/>
              <a:buChar char="-"/>
            </a:pPr>
            <a:r>
              <a:rPr lang="en" sz="2000"/>
              <a:t>you write code -&gt; test it -&gt; debug and fix until the black box tests pass -&gt; </a:t>
            </a:r>
            <a:r>
              <a:rPr b="1" lang="en" sz="2000"/>
              <a:t>refactor</a:t>
            </a:r>
            <a:r>
              <a:rPr lang="en" sz="2000"/>
              <a:t> -&gt; the same tests should still pass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8"/>
          <p:cNvSpPr txBox="1"/>
          <p:nvPr>
            <p:ph idx="1" type="body"/>
          </p:nvPr>
        </p:nvSpPr>
        <p:spPr>
          <a:xfrm>
            <a:off x="819150" y="549100"/>
            <a:ext cx="75057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000000"/>
                </a:solidFill>
                <a:latin typeface="Arial"/>
                <a:ea typeface="Arial"/>
                <a:cs typeface="Arial"/>
                <a:sym typeface="Arial"/>
              </a:rPr>
              <a:t>Common Design Smells:</a:t>
            </a:r>
            <a:endParaRPr b="1"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Rigidity: hard to change the software, lots of interdependencies </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Fragility: tendency for 1 small change to cause breakage in multiple places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Immobility: hard to reuse the code in other contexts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Viscosity: 2 types</a:t>
            </a:r>
            <a:endParaRPr sz="1600">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Software: solutions are hacked together rather than well designed</a:t>
            </a:r>
            <a:endParaRPr sz="1600">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Environmental: hard to get changes into production due to your workplace having a backlog of things to get done (not so important)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Opacity: hard to understand the code</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Needless Complexity: over engineering/solutionism</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Needless Repetition</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9"/>
          <p:cNvSpPr txBox="1"/>
          <p:nvPr>
            <p:ph idx="1" type="body"/>
          </p:nvPr>
        </p:nvSpPr>
        <p:spPr>
          <a:xfrm>
            <a:off x="328675" y="549100"/>
            <a:ext cx="8368200" cy="425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latin typeface="Arial"/>
                <a:ea typeface="Arial"/>
                <a:cs typeface="Arial"/>
                <a:sym typeface="Arial"/>
              </a:rPr>
              <a:t>How we are going to treat the smells: </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DRY</a:t>
            </a:r>
            <a:r>
              <a:rPr lang="en" sz="1800">
                <a:solidFill>
                  <a:srgbClr val="000000"/>
                </a:solidFill>
                <a:latin typeface="Arial"/>
                <a:ea typeface="Arial"/>
                <a:cs typeface="Arial"/>
                <a:sym typeface="Arial"/>
              </a:rPr>
              <a:t> - Don’t Repeat Yourself</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Less code is easier to maintain that more code</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KISS</a:t>
            </a:r>
            <a:r>
              <a:rPr lang="en" sz="1800">
                <a:solidFill>
                  <a:srgbClr val="000000"/>
                </a:solidFill>
                <a:latin typeface="Arial"/>
                <a:ea typeface="Arial"/>
                <a:cs typeface="Arial"/>
                <a:sym typeface="Arial"/>
              </a:rPr>
              <a:t> - Keep it Simple Stupid</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Easy to understand code is our friend</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Char char="-"/>
            </a:pPr>
            <a:r>
              <a:rPr b="1" lang="en" sz="1800">
                <a:solidFill>
                  <a:srgbClr val="000000"/>
                </a:solidFill>
                <a:latin typeface="Arial"/>
                <a:ea typeface="Arial"/>
                <a:cs typeface="Arial"/>
                <a:sym typeface="Arial"/>
              </a:rPr>
              <a:t>Top-Down Thinking:</a:t>
            </a:r>
            <a:r>
              <a:rPr lang="en" sz="1800">
                <a:solidFill>
                  <a:srgbClr val="000000"/>
                </a:solidFill>
                <a:latin typeface="Arial"/>
                <a:ea typeface="Arial"/>
                <a:cs typeface="Arial"/>
                <a:sym typeface="Arial"/>
              </a:rPr>
              <a:t> Only add things as they become needed. Top-down thinking says that when building capabilities, we should work from high levels of abstraction down to lower levels of abstraction.</a:t>
            </a:r>
            <a:endParaRPr sz="18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819150" y="549100"/>
            <a:ext cx="7505700" cy="411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1:</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2200">
                <a:solidFill>
                  <a:srgbClr val="000000"/>
                </a:solidFill>
                <a:latin typeface="Lato"/>
                <a:ea typeface="Lato"/>
                <a:cs typeface="Lato"/>
                <a:sym typeface="Lato"/>
              </a:rPr>
              <a:t>Break up into your project groups. </a:t>
            </a:r>
            <a:endParaRPr sz="22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22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2200">
                <a:solidFill>
                  <a:srgbClr val="000000"/>
                </a:solidFill>
                <a:latin typeface="Lato"/>
                <a:ea typeface="Lato"/>
                <a:cs typeface="Lato"/>
                <a:sym typeface="Lato"/>
              </a:rPr>
              <a:t>Spend 10 minutes together as a team looking through your iteration 2 code. Identify a segment of a file in your repository that you think is a design smell. After 10 minutes, your tutor will ask each group to point out the file/line(s) of where this is, what you think is wrong with it, and how you would improve the code design. I’ll get your project up on my computer so we can discuss as a class.</a:t>
            </a:r>
            <a:endParaRPr sz="22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1"/>
          <p:cNvSpPr txBox="1"/>
          <p:nvPr>
            <p:ph idx="1" type="body"/>
          </p:nvPr>
        </p:nvSpPr>
        <p:spPr>
          <a:xfrm>
            <a:off x="444175" y="549100"/>
            <a:ext cx="3375900" cy="395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3000" u="sng">
                <a:solidFill>
                  <a:srgbClr val="000000"/>
                </a:solidFill>
                <a:latin typeface="Lato"/>
                <a:ea typeface="Lato"/>
                <a:cs typeface="Lato"/>
                <a:sym typeface="Lato"/>
              </a:rPr>
              <a:t>Activity 2:</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b="1" sz="3000" u="sng">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en" sz="2000">
                <a:solidFill>
                  <a:srgbClr val="000000"/>
                </a:solidFill>
                <a:latin typeface="Lato"/>
                <a:ea typeface="Lato"/>
                <a:cs typeface="Lato"/>
                <a:sym typeface="Lato"/>
              </a:rPr>
              <a:t>A simple piece of code box.py that generates an ASCII box has been provided. What are possible code smells with this code? How would you refactor it to be more consistent with basic software engineering design principles?</a:t>
            </a:r>
            <a:endParaRPr sz="2000">
              <a:solidFill>
                <a:srgbClr val="000000"/>
              </a:solidFill>
              <a:latin typeface="Lato"/>
              <a:ea typeface="Lato"/>
              <a:cs typeface="Lato"/>
              <a:sym typeface="Lato"/>
            </a:endParaRPr>
          </a:p>
        </p:txBody>
      </p:sp>
      <p:sp>
        <p:nvSpPr>
          <p:cNvPr id="171" name="Google Shape;171;p21"/>
          <p:cNvSpPr txBox="1"/>
          <p:nvPr>
            <p:ph idx="1" type="body"/>
          </p:nvPr>
        </p:nvSpPr>
        <p:spPr>
          <a:xfrm>
            <a:off x="3668850" y="1426350"/>
            <a:ext cx="5214900" cy="320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a:p>
            <a:pPr indent="0" lvl="0" marL="0" rtl="0" algn="l">
              <a:lnSpc>
                <a:spcPct val="100000"/>
              </a:lnSpc>
              <a:spcBef>
                <a:spcPts val="0"/>
              </a:spcBef>
              <a:spcAft>
                <a:spcPts val="0"/>
              </a:spcAft>
              <a:buNone/>
            </a:pPr>
            <a:r>
              <a:t/>
            </a:r>
            <a:endParaRPr sz="1800">
              <a:solidFill>
                <a:srgbClr val="000000"/>
              </a:solidFill>
              <a:latin typeface="Lato"/>
              <a:ea typeface="Lato"/>
              <a:cs typeface="Lato"/>
              <a:sym typeface="Lato"/>
            </a:endParaRPr>
          </a:p>
        </p:txBody>
      </p:sp>
      <p:pic>
        <p:nvPicPr>
          <p:cNvPr id="172" name="Google Shape;172;p21"/>
          <p:cNvPicPr preferRelativeResize="0"/>
          <p:nvPr/>
        </p:nvPicPr>
        <p:blipFill>
          <a:blip r:embed="rId3">
            <a:alphaModFix/>
          </a:blip>
          <a:stretch>
            <a:fillRect/>
          </a:stretch>
        </p:blipFill>
        <p:spPr>
          <a:xfrm>
            <a:off x="3820075" y="977900"/>
            <a:ext cx="5012250" cy="352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