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Nuni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4ede044da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4ede044da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5105cc12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5105cc12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4ede044da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4ede044da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5105cc1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5105cc1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4ede044da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4ede044da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5105cc12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65105cc12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4ede044da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4ede044da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5105cc12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5105cc12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4ede044da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4ede044da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4ede044da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64ede044da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4ede044da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4ede044da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64ede044da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64ede044da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65105cc12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65105cc12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4ede044d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4ede044d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4ede044da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4ede044da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4ede044da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4ede044da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5105cc12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5105cc12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4ede044da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4ede044da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5105cc12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5105cc12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4ede044da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4ede044da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COMP1531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Tutorial 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3)a): What is a route?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3)a): What is a route?</a:t>
            </a:r>
            <a:endParaRPr/>
          </a:p>
        </p:txBody>
      </p:sp>
      <p:sp>
        <p:nvSpPr>
          <p:cNvPr id="184" name="Google Shape;184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 route is a path for your flask server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They are endpoints in a server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requests get sent from the users actions -&gt; routes do necessary back end processing -&gt; may/may not return results of user actions to the front end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Example: app.route(“/home”)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type="title"/>
          </p:nvPr>
        </p:nvSpPr>
        <p:spPr>
          <a:xfrm>
            <a:off x="819150" y="386175"/>
            <a:ext cx="7505700" cy="10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3)b): What’s wrong with this route?</a:t>
            </a:r>
            <a:endParaRPr/>
          </a:p>
        </p:txBody>
      </p:sp>
      <p:pic>
        <p:nvPicPr>
          <p:cNvPr id="190" name="Google Shape;19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6575" y="927925"/>
            <a:ext cx="5216475" cy="378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819150" y="386175"/>
            <a:ext cx="7505700" cy="10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3)b): What’s wrong with this route?</a:t>
            </a:r>
            <a:endParaRPr/>
          </a:p>
        </p:txBody>
      </p:sp>
      <p:sp>
        <p:nvSpPr>
          <p:cNvPr id="196" name="Google Shape;196;p25"/>
          <p:cNvSpPr txBox="1"/>
          <p:nvPr>
            <p:ph idx="1" type="body"/>
          </p:nvPr>
        </p:nvSpPr>
        <p:spPr>
          <a:xfrm>
            <a:off x="5109875" y="1043275"/>
            <a:ext cx="3720300" cy="38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Raising exceptions causes the program to go into an unconventional state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Often, if we don’t catch/handle these exceptions, the program will crash from that state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We need more elegant ways (specifically that don’t crash the website, for dealing with errors if we want people to use our websites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97" name="Google Shape;19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975" y="1121125"/>
            <a:ext cx="4913850" cy="356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title"/>
          </p:nvPr>
        </p:nvSpPr>
        <p:spPr>
          <a:xfrm>
            <a:off x="819150" y="795625"/>
            <a:ext cx="7505700" cy="10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4: What is an API? What are some examples of APIs you have seen/used?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819150" y="795625"/>
            <a:ext cx="7505700" cy="10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4: What is an API? What are some examples of APIs you have seen/used?</a:t>
            </a:r>
            <a:endParaRPr/>
          </a:p>
        </p:txBody>
      </p:sp>
      <p:sp>
        <p:nvSpPr>
          <p:cNvPr id="208" name="Google Shape;208;p2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“application program interface”: is a set of functions and capabilities that describe a system or service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Describe how systems should interact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Example: Google Maps, Youtube, TCP network protocol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TCP defines functions for clients and servers for sending data to each other, that’s why you can write a network client in any language and it still works so long as it conforms to the description of the protocol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5: with CRUD, How do we access data passed in on GET, POST, PUT, DELETE?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5: with CRUD, How do we access data passed in on GET, POST, PUT, DELETE?</a:t>
            </a:r>
            <a:endParaRPr/>
          </a:p>
        </p:txBody>
      </p:sp>
      <p:sp>
        <p:nvSpPr>
          <p:cNvPr id="219" name="Google Shape;219;p29"/>
          <p:cNvSpPr txBox="1"/>
          <p:nvPr>
            <p:ph idx="1" type="body"/>
          </p:nvPr>
        </p:nvSpPr>
        <p:spPr>
          <a:xfrm>
            <a:off x="819150" y="1990725"/>
            <a:ext cx="7505700" cy="26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Create, read, update and delete = CRUD, this isn’t flask specific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Flask uses GET, POST, PUT, DELETE to execute CRUD functions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Flask: all kinds of requests need -&gt; from flask import request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GET Requests: </a:t>
            </a:r>
            <a:endParaRPr sz="1800">
              <a:solidFill>
                <a:srgbClr val="000000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request.args.get('argument_key')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POST, PUT, DELETE: </a:t>
            </a:r>
            <a:endParaRPr sz="1800">
              <a:solidFill>
                <a:srgbClr val="000000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request.form.get('argument_key')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6: </a:t>
            </a:r>
            <a:r>
              <a:rPr lang="en" sz="2800"/>
              <a:t>Looking at the week 4 Point server </a:t>
            </a:r>
            <a:r>
              <a:rPr lang="en" sz="2800"/>
              <a:t>from </a:t>
            </a:r>
            <a:r>
              <a:rPr lang="en" sz="2800"/>
              <a:t>lectures, what challenges would we face when trying to test this with the code below?</a:t>
            </a:r>
            <a:endParaRPr sz="2800"/>
          </a:p>
        </p:txBody>
      </p:sp>
      <p:sp>
        <p:nvSpPr>
          <p:cNvPr id="225" name="Google Shape;225;p30"/>
          <p:cNvSpPr txBox="1"/>
          <p:nvPr>
            <p:ph idx="1" type="body"/>
          </p:nvPr>
        </p:nvSpPr>
        <p:spPr>
          <a:xfrm>
            <a:off x="819150" y="2308400"/>
            <a:ext cx="3954600" cy="21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# Test that a point can be set with the right values 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def test_1():</a:t>
            </a:r>
            <a:endParaRPr b="1"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    point = Point(1, 1)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    assert(point.getX() == 1)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    assert(point.getY() == 1)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0"/>
          <p:cNvSpPr txBox="1"/>
          <p:nvPr/>
        </p:nvSpPr>
        <p:spPr>
          <a:xfrm>
            <a:off x="4975400" y="2415200"/>
            <a:ext cx="3877200" cy="20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# Test that an unmodified point starts as none</a:t>
            </a:r>
            <a:endParaRPr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def test_2():</a:t>
            </a:r>
            <a:endParaRPr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global point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assert(point is None)</a:t>
            </a:r>
            <a:endParaRPr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/>
          <p:nvPr>
            <p:ph idx="1" type="body"/>
          </p:nvPr>
        </p:nvSpPr>
        <p:spPr>
          <a:xfrm>
            <a:off x="819150" y="582700"/>
            <a:ext cx="7505700" cy="41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The main challenge is that the state of the program won't be reset between functions.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One simple way to solve this is to write a global function called "reset" which when called resets the state of the data.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def dataReset():</a:t>
            </a:r>
            <a:endParaRPr b="1"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    global point</a:t>
            </a:r>
            <a:endParaRPr b="1"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    point = None</a:t>
            </a:r>
            <a:endParaRPr b="1"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def dataGet():</a:t>
            </a:r>
            <a:endParaRPr b="1"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    global point</a:t>
            </a:r>
            <a:endParaRPr b="1"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    return point</a:t>
            </a:r>
            <a:endParaRPr b="1"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32" name="Google Shape;232;p31"/>
          <p:cNvSpPr txBox="1"/>
          <p:nvPr/>
        </p:nvSpPr>
        <p:spPr>
          <a:xfrm>
            <a:off x="4572000" y="1557600"/>
            <a:ext cx="3619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def test_2():</a:t>
            </a:r>
            <a:endParaRPr b="1"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dataReset()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data = dataGet()</a:t>
            </a:r>
            <a:endParaRPr b="1"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assert(data is None)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Agenda:</a:t>
            </a:r>
            <a:endParaRPr/>
          </a:p>
        </p:txBody>
      </p:sp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Networks &amp; HTTP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Flask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CRUD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State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Authentication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Authorisation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Last Question: What is the difference between authentication and authorisation? Provide an example of the difference between the two.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Last Question: What is the difference between authentication and authorisation? Provide an example of the difference between the two.</a:t>
            </a:r>
            <a:endParaRPr sz="2400"/>
          </a:p>
        </p:txBody>
      </p:sp>
      <p:sp>
        <p:nvSpPr>
          <p:cNvPr id="243" name="Google Shape;243;p3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Authentication: Confirming an identity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Authorisation: Providing access to resources based on their identity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E.x.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Authentication: auth/login is a function that authenticates a user, user receives a token to be used for authorisation.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Authorisation: on subsequent function calls a token is passed in to authorise access to that particular route.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1 - API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819150" y="1564900"/>
            <a:ext cx="7505700" cy="31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In </a:t>
            </a:r>
            <a:r>
              <a:rPr b="1" lang="en" sz="16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groups of 3</a:t>
            </a:r>
            <a:r>
              <a:rPr lang="en" sz="16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(no one from you project group), you will be given time to analyse the current API specification by Sally/Bob, and to (as a team) propose one (or a couple) of new "route(s)" (i.e. url) to the interface to add some cool functionality to the product. Find something that you as a team get excited about. You'll be sharing your answer with the class, and will be expected to provide for each route:</a:t>
            </a:r>
            <a:endParaRPr sz="16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-"/>
            </a:pPr>
            <a:r>
              <a:rPr lang="en" sz="16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 route (i.e. /this/url/name)</a:t>
            </a:r>
            <a:endParaRPr sz="16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-"/>
            </a:pPr>
            <a:r>
              <a:rPr lang="en" sz="16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 CRUD method (e.g. GET)</a:t>
            </a:r>
            <a:endParaRPr sz="16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-"/>
            </a:pPr>
            <a:r>
              <a:rPr lang="en" sz="16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Input parameters</a:t>
            </a:r>
            <a:endParaRPr sz="16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-"/>
            </a:pPr>
            <a:r>
              <a:rPr lang="en" sz="16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Return object</a:t>
            </a:r>
            <a:endParaRPr sz="16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-"/>
            </a:pPr>
            <a:r>
              <a:rPr lang="en" sz="16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Description of what it does</a:t>
            </a:r>
            <a:endParaRPr sz="16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Questions: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/>
          <p:nvPr>
            <p:ph type="title"/>
          </p:nvPr>
        </p:nvSpPr>
        <p:spPr>
          <a:xfrm>
            <a:off x="819150" y="728375"/>
            <a:ext cx="7731000" cy="10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1:</a:t>
            </a:r>
            <a:r>
              <a:rPr lang="en"/>
              <a:t> What is the difference between the internet and the World Wide Web?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type="title"/>
          </p:nvPr>
        </p:nvSpPr>
        <p:spPr>
          <a:xfrm>
            <a:off x="819150" y="728375"/>
            <a:ext cx="7731000" cy="10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1:</a:t>
            </a:r>
            <a:r>
              <a:rPr lang="en"/>
              <a:t> What is the difference between the internet and the World Wide Web?</a:t>
            </a:r>
            <a:endParaRPr/>
          </a:p>
        </p:txBody>
      </p:sp>
      <p:sp>
        <p:nvSpPr>
          <p:cNvPr id="156" name="Google Shape;156;p18"/>
          <p:cNvSpPr txBox="1"/>
          <p:nvPr>
            <p:ph idx="1" type="body"/>
          </p:nvPr>
        </p:nvSpPr>
        <p:spPr>
          <a:xfrm>
            <a:off x="819150" y="1990725"/>
            <a:ext cx="7506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b="1" lang="en" sz="1800">
                <a:solidFill>
                  <a:srgbClr val="000000"/>
                </a:solidFill>
              </a:rPr>
              <a:t>Internet</a:t>
            </a:r>
            <a:r>
              <a:rPr lang="en" sz="1800">
                <a:solidFill>
                  <a:srgbClr val="000000"/>
                </a:solidFill>
              </a:rPr>
              <a:t> is a network where computers communicate over a series of protocols, SSH, FTP, HTTP, IMAP, SMTP.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SSH: security; encryption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FTP: File transfer 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HTTP: formatting of web pages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IMAP &amp; SMTP: used in Email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The </a:t>
            </a:r>
            <a:r>
              <a:rPr b="1" lang="en" sz="1800">
                <a:solidFill>
                  <a:srgbClr val="000000"/>
                </a:solidFill>
              </a:rPr>
              <a:t>world wide web</a:t>
            </a:r>
            <a:r>
              <a:rPr lang="en" sz="1800">
                <a:solidFill>
                  <a:srgbClr val="000000"/>
                </a:solidFill>
              </a:rPr>
              <a:t> is a network where people use URLs sent over </a:t>
            </a:r>
            <a:r>
              <a:rPr b="1" lang="en" sz="1800">
                <a:solidFill>
                  <a:srgbClr val="000000"/>
                </a:solidFill>
              </a:rPr>
              <a:t>HTTP</a:t>
            </a:r>
            <a:r>
              <a:rPr lang="en" sz="1800">
                <a:solidFill>
                  <a:srgbClr val="000000"/>
                </a:solidFill>
              </a:rPr>
              <a:t> to access documents and resources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>
            <p:ph type="title"/>
          </p:nvPr>
        </p:nvSpPr>
        <p:spPr>
          <a:xfrm>
            <a:off x="819150" y="699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2: </a:t>
            </a:r>
            <a:r>
              <a:rPr lang="en" sz="2800"/>
              <a:t>key components of an HTTP URL? </a:t>
            </a:r>
            <a:r>
              <a:rPr b="1" lang="en" sz="2200"/>
              <a:t>http</a:t>
            </a:r>
            <a:r>
              <a:rPr lang="en" sz="2200"/>
              <a:t>://</a:t>
            </a:r>
            <a:r>
              <a:rPr b="1" lang="en" sz="2200"/>
              <a:t>unsw.com/calendar/view?term=t3&amp;week=5#top</a:t>
            </a:r>
            <a:endParaRPr b="1"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/>
          <p:nvPr>
            <p:ph type="title"/>
          </p:nvPr>
        </p:nvSpPr>
        <p:spPr>
          <a:xfrm>
            <a:off x="819150" y="699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2: </a:t>
            </a:r>
            <a:r>
              <a:rPr lang="en" sz="2800"/>
              <a:t>key components of an HTTP URL? </a:t>
            </a:r>
            <a:r>
              <a:rPr b="1" lang="en" sz="2200">
                <a:solidFill>
                  <a:srgbClr val="FF0000"/>
                </a:solidFill>
              </a:rPr>
              <a:t>http</a:t>
            </a:r>
            <a:r>
              <a:rPr lang="en" sz="2200"/>
              <a:t>://</a:t>
            </a:r>
            <a:r>
              <a:rPr b="1" lang="en" sz="2200">
                <a:solidFill>
                  <a:srgbClr val="0000FF"/>
                </a:solidFill>
              </a:rPr>
              <a:t>unsw.com</a:t>
            </a:r>
            <a:r>
              <a:rPr b="1" lang="en" sz="2200">
                <a:solidFill>
                  <a:srgbClr val="9900FF"/>
                </a:solidFill>
              </a:rPr>
              <a:t>/calendar/view</a:t>
            </a:r>
            <a:r>
              <a:rPr lang="en" sz="2200"/>
              <a:t>?term=t3&amp;week=5#top</a:t>
            </a:r>
            <a:endParaRPr sz="2200"/>
          </a:p>
        </p:txBody>
      </p:sp>
      <p:sp>
        <p:nvSpPr>
          <p:cNvPr id="167" name="Google Shape;167;p20"/>
          <p:cNvSpPr txBox="1"/>
          <p:nvPr>
            <p:ph idx="1" type="body"/>
          </p:nvPr>
        </p:nvSpPr>
        <p:spPr>
          <a:xfrm>
            <a:off x="582750" y="1654525"/>
            <a:ext cx="8135400" cy="31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Protocol: </a:t>
            </a:r>
            <a:endParaRPr b="1"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-"/>
            </a:pPr>
            <a:r>
              <a:rPr b="1" lang="en" sz="1600">
                <a:solidFill>
                  <a:srgbClr val="FF0000"/>
                </a:solidFill>
              </a:rPr>
              <a:t>http </a:t>
            </a:r>
            <a:endParaRPr sz="1600">
              <a:solidFill>
                <a:srgbClr val="FF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" sz="1600">
                <a:solidFill>
                  <a:srgbClr val="000000"/>
                </a:solidFill>
              </a:rPr>
              <a:t>This is the network protocol used</a:t>
            </a:r>
            <a:endParaRPr sz="16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Domain: </a:t>
            </a:r>
            <a:endParaRPr b="1"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Char char="-"/>
            </a:pPr>
            <a:r>
              <a:rPr b="1" lang="en" sz="1600">
                <a:solidFill>
                  <a:srgbClr val="0000FF"/>
                </a:solidFill>
              </a:rPr>
              <a:t>unsw.com</a:t>
            </a:r>
            <a:r>
              <a:rPr lang="en" sz="1600">
                <a:solidFill>
                  <a:srgbClr val="0000FF"/>
                </a:solidFill>
              </a:rPr>
              <a:t> </a:t>
            </a:r>
            <a:endParaRPr sz="1600">
              <a:solidFill>
                <a:srgbClr val="0000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" sz="1600">
                <a:solidFill>
                  <a:srgbClr val="000000"/>
                </a:solidFill>
              </a:rPr>
              <a:t>This is the key used on DNS servers to look up a particular IP. 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" sz="1600">
                <a:solidFill>
                  <a:srgbClr val="000000"/>
                </a:solidFill>
              </a:rPr>
              <a:t>Think of DNS servers like a dictionary of domain:IP pairs</a:t>
            </a:r>
            <a:endParaRPr sz="16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Path: </a:t>
            </a:r>
            <a:endParaRPr b="1"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600"/>
              <a:buChar char="-"/>
            </a:pPr>
            <a:r>
              <a:rPr b="1" lang="en" sz="1600">
                <a:solidFill>
                  <a:srgbClr val="9900FF"/>
                </a:solidFill>
              </a:rPr>
              <a:t>/calendar/view</a:t>
            </a:r>
            <a:r>
              <a:rPr lang="en" sz="1600">
                <a:solidFill>
                  <a:srgbClr val="9900FF"/>
                </a:solidFill>
              </a:rPr>
              <a:t> </a:t>
            </a:r>
            <a:endParaRPr sz="1600">
              <a:solidFill>
                <a:srgbClr val="9900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" sz="1600">
                <a:solidFill>
                  <a:srgbClr val="000000"/>
                </a:solidFill>
              </a:rPr>
              <a:t>This denotes the specific page/resource you want to view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/>
          <p:nvPr>
            <p:ph type="title"/>
          </p:nvPr>
        </p:nvSpPr>
        <p:spPr>
          <a:xfrm>
            <a:off x="819150" y="845600"/>
            <a:ext cx="7505700" cy="5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http://unsw.com/calendar/view</a:t>
            </a:r>
            <a:r>
              <a:rPr b="1" lang="en" sz="2200">
                <a:solidFill>
                  <a:srgbClr val="4A86E8"/>
                </a:solidFill>
              </a:rPr>
              <a:t>?term=t3&amp;week=5</a:t>
            </a:r>
            <a:r>
              <a:rPr b="1" lang="en" sz="2200">
                <a:solidFill>
                  <a:srgbClr val="FF0000"/>
                </a:solidFill>
              </a:rPr>
              <a:t>#top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73" name="Google Shape;173;p21"/>
          <p:cNvSpPr txBox="1"/>
          <p:nvPr>
            <p:ph idx="1" type="body"/>
          </p:nvPr>
        </p:nvSpPr>
        <p:spPr>
          <a:xfrm>
            <a:off x="819150" y="1367000"/>
            <a:ext cx="7505700" cy="32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Query string: 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-"/>
            </a:pPr>
            <a:r>
              <a:rPr b="1" lang="en" sz="1800">
                <a:solidFill>
                  <a:srgbClr val="0000FF"/>
                </a:solidFill>
              </a:rPr>
              <a:t>?term=t3&amp;week=5</a:t>
            </a:r>
            <a:r>
              <a:rPr lang="en" sz="1800">
                <a:solidFill>
                  <a:srgbClr val="0000FF"/>
                </a:solidFill>
              </a:rPr>
              <a:t> </a:t>
            </a:r>
            <a:endParaRPr sz="1800">
              <a:solidFill>
                <a:srgbClr val="0000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 way of passing data to the server via the URL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Anchor: 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-"/>
            </a:pPr>
            <a:r>
              <a:rPr b="1" lang="en" sz="1800">
                <a:solidFill>
                  <a:srgbClr val="FF0000"/>
                </a:solidFill>
              </a:rPr>
              <a:t>top</a:t>
            </a:r>
            <a:r>
              <a:rPr lang="en" sz="1800">
                <a:solidFill>
                  <a:srgbClr val="FF0000"/>
                </a:solidFill>
              </a:rPr>
              <a:t> </a:t>
            </a:r>
            <a:endParaRPr sz="1800">
              <a:solidFill>
                <a:srgbClr val="FF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Information often used to determine the particular state of the same resource loaded from the server.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Common uses for this will be the anchor will specify a particular COMMENT on a forum to "jump" to after loading a forum page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