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FD03-B87D-4DE4-AA87-92A2ABF98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B3D18-9D53-4549-BB89-E0C7D50FD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E111-2C30-42A9-96D0-E672A8EA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46AA-4936-4537-8CEF-D6CB21248CB8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7EE9F-BEC0-4A41-9C9F-79A6574C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E518-8C80-420F-B169-511F8FEE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FA2C-457A-424F-8335-7045A7892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9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CE1D-B16E-4480-8A38-26EBB577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530B5-8E81-436D-B730-8E646C179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330D2-F0CF-44A9-AF8B-FEC5E84C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46AA-4936-4537-8CEF-D6CB21248CB8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B3793-4AEE-418C-BD96-8EC9A54A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3875-0A07-4411-89C9-825BADF4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FA2C-457A-424F-8335-7045A7892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9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CDD0A-3251-4A76-9CAC-00C4571E5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72C1B-999A-4413-BB0D-8BCDED678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46024-46A7-4F0A-9A17-68E49302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46AA-4936-4537-8CEF-D6CB21248CB8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02E67-38F6-4DE2-9BF1-072203B3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63A5-F83B-4F64-BB4F-576AF061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FA2C-457A-424F-8335-7045A7892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3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1520-50FD-4F2D-9183-0F0D47A4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F088-6173-4E82-B335-22784AC0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40B-5DF3-4089-B2B7-1998F758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46AA-4936-4537-8CEF-D6CB21248CB8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EA7F6-849A-416A-B4D4-122F6A52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0F479-50BE-4155-9EE6-10FAE001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FA2C-457A-424F-8335-7045A7892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4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08CB-7E05-404B-8F82-FC467CC4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F344E-F653-4B9F-A4EB-B8669440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D97ED-418A-4CDE-9950-DFDACCAD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46AA-4936-4537-8CEF-D6CB21248CB8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461B2-B063-4F24-AF90-5224F058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34D3-4AAB-43A7-BAB0-A674B3B9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FA2C-457A-424F-8335-7045A7892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9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04F5-3950-4A27-8D34-696A8B09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741E-FBBF-4C94-9D0F-212E62C8A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D18F9-E00A-4A11-8D32-DC08DFB64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D4891-8171-462E-AD9F-B4A0C8EE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46AA-4936-4537-8CEF-D6CB21248CB8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9B824-0FCA-4D32-9B04-1D8DE59F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F304E-7B4E-42E9-9491-91A36350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FA2C-457A-424F-8335-7045A7892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7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E635-F44B-44D4-A7C0-31C008C9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EDCB7-626F-4451-85D4-4762BAA3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AF338-1CA9-417B-9726-57203F84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0BE1F-8258-44E0-864C-C07FF3126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5BB00-B42C-4B83-903B-EC078FB3E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501B9-18A6-4CB3-9349-E28D9B75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46AA-4936-4537-8CEF-D6CB21248CB8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CA414-52BD-41F1-A86A-3FF94CD6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A6517-A789-474C-9C3B-919AB824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FA2C-457A-424F-8335-7045A7892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3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2169-9282-41FB-AC4F-F2B3A58A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50421-8B80-48C9-8B29-CCA38E31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46AA-4936-4537-8CEF-D6CB21248CB8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A7197-B31D-4908-9A4D-43EFB7BF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5211A-38B3-4E7D-B8F6-B33B81A2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FA2C-457A-424F-8335-7045A7892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8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E8CBB-0229-462E-8BA4-0071B629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46AA-4936-4537-8CEF-D6CB21248CB8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66574-4130-4AB2-B1A5-B48C9877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16607-682C-432B-9BB3-E8359C10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FA2C-457A-424F-8335-7045A7892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63A6-C18C-4036-BE70-F3A7951C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D40B7-0531-4CCE-AD06-BC60F2201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847DD-D4E1-4C2C-8E78-FBCE1EF94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5FF62-9F2B-4E19-976B-BD9E2BC0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46AA-4936-4537-8CEF-D6CB21248CB8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E2736-5613-46F7-9102-0D0DD1A1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C3F1E-C50F-4BBD-A99F-7DB9F21A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FA2C-457A-424F-8335-7045A7892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4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BC86-F613-4E42-8E43-8F24CD24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36F97-5A27-42D9-84AE-1F907BA8A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2A3AF-C2DB-4AC4-8EB0-5B8064CD0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7F96D-5FF5-4444-85EB-EA39605C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46AA-4936-4537-8CEF-D6CB21248CB8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81D14-5A3D-49B7-B62E-BDA30E5C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7FB42-45F7-4061-A070-F867D705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FA2C-457A-424F-8335-7045A7892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5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6B199-35A9-4610-BACE-6F310CCD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AFBFC-80C5-4456-89BE-C4F6B14FF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79E4-2016-4DEA-80F2-18467001C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546AA-4936-4537-8CEF-D6CB21248CB8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0F38C-CD8C-458B-84E5-4506EF9E6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EA537-7217-43F0-B119-29A532BA2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FA2C-457A-424F-8335-7045A7892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4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1F9F13-3812-4503-9BF6-FE62A8AB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641350"/>
            <a:ext cx="5608486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5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0AC0D8-01A6-4575-96E7-043071E75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1" y="190500"/>
            <a:ext cx="1469194" cy="146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746CD3-25CC-4419-A890-0259C5EB2746}"/>
              </a:ext>
            </a:extLst>
          </p:cNvPr>
          <p:cNvSpPr txBox="1"/>
          <p:nvPr/>
        </p:nvSpPr>
        <p:spPr>
          <a:xfrm>
            <a:off x="5969401" y="412918"/>
            <a:ext cx="4387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Landing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CD6B1D-4E1A-47FD-9459-B1C97CB48629}"/>
              </a:ext>
            </a:extLst>
          </p:cNvPr>
          <p:cNvSpPr/>
          <p:nvPr/>
        </p:nvSpPr>
        <p:spPr>
          <a:xfrm>
            <a:off x="670747" y="1650999"/>
            <a:ext cx="2664456" cy="47117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BA6484-5832-4F78-854C-A257D937385A}"/>
              </a:ext>
            </a:extLst>
          </p:cNvPr>
          <p:cNvSpPr/>
          <p:nvPr/>
        </p:nvSpPr>
        <p:spPr>
          <a:xfrm>
            <a:off x="713838" y="1727199"/>
            <a:ext cx="2578274" cy="4559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2BB740-4EE9-49F9-A1D5-792CBAF09F26}"/>
              </a:ext>
            </a:extLst>
          </p:cNvPr>
          <p:cNvSpPr/>
          <p:nvPr/>
        </p:nvSpPr>
        <p:spPr>
          <a:xfrm>
            <a:off x="1514025" y="1663699"/>
            <a:ext cx="977900" cy="20485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DD88B5-D6CA-483F-A52C-CBB3BBD2AA2B}"/>
              </a:ext>
            </a:extLst>
          </p:cNvPr>
          <p:cNvSpPr txBox="1"/>
          <p:nvPr/>
        </p:nvSpPr>
        <p:spPr>
          <a:xfrm>
            <a:off x="693538" y="3577033"/>
            <a:ext cx="257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Pots &amp; Pools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83CE2-4099-49AD-8FB9-ADB862895ED8}"/>
              </a:ext>
            </a:extLst>
          </p:cNvPr>
          <p:cNvSpPr txBox="1"/>
          <p:nvPr/>
        </p:nvSpPr>
        <p:spPr>
          <a:xfrm>
            <a:off x="663147" y="5256591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</a:rPr>
              <a:t>© Pots &amp; Pools, LLC, all rights reserved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DB2DEE-ACBC-4DDB-890B-6AE4A5B234D8}"/>
              </a:ext>
            </a:extLst>
          </p:cNvPr>
          <p:cNvSpPr txBox="1"/>
          <p:nvPr/>
        </p:nvSpPr>
        <p:spPr>
          <a:xfrm>
            <a:off x="713838" y="5403757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</a:rPr>
              <a:t>Release 1.0.0 ® 2019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15CBE3-0C54-4441-8271-90C227C8855F}"/>
              </a:ext>
            </a:extLst>
          </p:cNvPr>
          <p:cNvSpPr/>
          <p:nvPr/>
        </p:nvSpPr>
        <p:spPr>
          <a:xfrm>
            <a:off x="1022603" y="4125074"/>
            <a:ext cx="1960744" cy="26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 Existing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FC1E675-A93E-4830-85A9-933695366FCF}"/>
              </a:ext>
            </a:extLst>
          </p:cNvPr>
          <p:cNvSpPr/>
          <p:nvPr/>
        </p:nvSpPr>
        <p:spPr>
          <a:xfrm>
            <a:off x="1022603" y="4490580"/>
            <a:ext cx="1960744" cy="26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Account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1A142A7-4C0F-4F36-A97A-198F1C692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90" y="2793668"/>
            <a:ext cx="683169" cy="679126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86D8930-DD81-47DF-BB3C-0884D336E9C3}"/>
              </a:ext>
            </a:extLst>
          </p:cNvPr>
          <p:cNvSpPr/>
          <p:nvPr/>
        </p:nvSpPr>
        <p:spPr>
          <a:xfrm>
            <a:off x="4763772" y="1650999"/>
            <a:ext cx="2664456" cy="47117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C788CF5-CB2F-4943-AA9E-870DA7C7F079}"/>
              </a:ext>
            </a:extLst>
          </p:cNvPr>
          <p:cNvSpPr/>
          <p:nvPr/>
        </p:nvSpPr>
        <p:spPr>
          <a:xfrm>
            <a:off x="4806863" y="1727199"/>
            <a:ext cx="2578274" cy="4559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B01FCF7-127F-4DEE-8328-21789F8CF143}"/>
              </a:ext>
            </a:extLst>
          </p:cNvPr>
          <p:cNvSpPr/>
          <p:nvPr/>
        </p:nvSpPr>
        <p:spPr>
          <a:xfrm>
            <a:off x="5607050" y="1663699"/>
            <a:ext cx="977900" cy="20485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93885B-7156-4D97-88EB-EB9DDCD1BD24}"/>
              </a:ext>
            </a:extLst>
          </p:cNvPr>
          <p:cNvSpPr txBox="1"/>
          <p:nvPr/>
        </p:nvSpPr>
        <p:spPr>
          <a:xfrm>
            <a:off x="4756171" y="2933530"/>
            <a:ext cx="263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Pots &amp; Pools</a:t>
            </a:r>
          </a:p>
          <a:p>
            <a:pPr algn="ctr"/>
            <a:r>
              <a:rPr lang="en-US" b="1" dirty="0"/>
              <a:t>Login Existing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0076D5-F145-488E-A72E-AB14242EED53}"/>
              </a:ext>
            </a:extLst>
          </p:cNvPr>
          <p:cNvSpPr txBox="1"/>
          <p:nvPr/>
        </p:nvSpPr>
        <p:spPr>
          <a:xfrm>
            <a:off x="4756172" y="5256591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</a:rPr>
              <a:t>© Pots &amp; Pools, LLC, all rights reserved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6E8A5C-EB58-4DE0-8D18-0C8166F76AB2}"/>
              </a:ext>
            </a:extLst>
          </p:cNvPr>
          <p:cNvSpPr txBox="1"/>
          <p:nvPr/>
        </p:nvSpPr>
        <p:spPr>
          <a:xfrm>
            <a:off x="4806863" y="5403757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</a:rPr>
              <a:t>Release 1.0.0 ® 2019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FF5C50B-EBAE-414E-B783-0247925542A1}"/>
              </a:ext>
            </a:extLst>
          </p:cNvPr>
          <p:cNvSpPr/>
          <p:nvPr/>
        </p:nvSpPr>
        <p:spPr>
          <a:xfrm>
            <a:off x="5115628" y="3671645"/>
            <a:ext cx="1960744" cy="26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Username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32C0099-DE19-4B0A-ACC6-5807D1004A18}"/>
              </a:ext>
            </a:extLst>
          </p:cNvPr>
          <p:cNvSpPr/>
          <p:nvPr/>
        </p:nvSpPr>
        <p:spPr>
          <a:xfrm>
            <a:off x="5115628" y="4074746"/>
            <a:ext cx="1960744" cy="26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Password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37B33F1-90A0-4851-AE33-B022816F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415" y="2242794"/>
            <a:ext cx="683169" cy="679126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2C0BB97-3664-4D38-8624-0E843BEBFBDB}"/>
              </a:ext>
            </a:extLst>
          </p:cNvPr>
          <p:cNvSpPr/>
          <p:nvPr/>
        </p:nvSpPr>
        <p:spPr>
          <a:xfrm>
            <a:off x="5115627" y="4826591"/>
            <a:ext cx="1960744" cy="2612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2B0E6A6-7167-49B7-8784-76852AE69698}"/>
              </a:ext>
            </a:extLst>
          </p:cNvPr>
          <p:cNvSpPr/>
          <p:nvPr/>
        </p:nvSpPr>
        <p:spPr>
          <a:xfrm>
            <a:off x="8834663" y="1650999"/>
            <a:ext cx="2664456" cy="47117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E77F7F4-4991-4D13-8EC7-8CDE0ED2CC04}"/>
              </a:ext>
            </a:extLst>
          </p:cNvPr>
          <p:cNvSpPr/>
          <p:nvPr/>
        </p:nvSpPr>
        <p:spPr>
          <a:xfrm>
            <a:off x="8877754" y="1727199"/>
            <a:ext cx="2578274" cy="4559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C4D4B12-6F25-47DB-82F8-073165C2B127}"/>
              </a:ext>
            </a:extLst>
          </p:cNvPr>
          <p:cNvSpPr/>
          <p:nvPr/>
        </p:nvSpPr>
        <p:spPr>
          <a:xfrm>
            <a:off x="9677941" y="1663699"/>
            <a:ext cx="977900" cy="20485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1B6441-ED43-47C7-BB40-60EE03EE848F}"/>
              </a:ext>
            </a:extLst>
          </p:cNvPr>
          <p:cNvSpPr txBox="1"/>
          <p:nvPr/>
        </p:nvSpPr>
        <p:spPr>
          <a:xfrm>
            <a:off x="8827062" y="2933530"/>
            <a:ext cx="263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Pots &amp; Pools</a:t>
            </a:r>
          </a:p>
          <a:p>
            <a:pPr algn="ctr"/>
            <a:r>
              <a:rPr lang="en-US" b="1" dirty="0"/>
              <a:t>Create Account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3CF372-1D88-45D6-9C37-1D78D47A4983}"/>
              </a:ext>
            </a:extLst>
          </p:cNvPr>
          <p:cNvSpPr txBox="1"/>
          <p:nvPr/>
        </p:nvSpPr>
        <p:spPr>
          <a:xfrm>
            <a:off x="8827062" y="5847648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</a:rPr>
              <a:t>© Pots &amp; Pools, LLC, all rights reserved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3376A8-2A30-41F8-AB38-56F5C431EEED}"/>
              </a:ext>
            </a:extLst>
          </p:cNvPr>
          <p:cNvSpPr txBox="1"/>
          <p:nvPr/>
        </p:nvSpPr>
        <p:spPr>
          <a:xfrm>
            <a:off x="8859291" y="6001164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</a:rPr>
              <a:t>Release 1.0.0 ® 2019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83EDF1E-06E0-4141-BA20-7AE8A17CD977}"/>
              </a:ext>
            </a:extLst>
          </p:cNvPr>
          <p:cNvSpPr/>
          <p:nvPr/>
        </p:nvSpPr>
        <p:spPr>
          <a:xfrm>
            <a:off x="9186519" y="3671645"/>
            <a:ext cx="1960744" cy="26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Username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C033BB1-5ECF-450B-9E49-822D8DA7432E}"/>
              </a:ext>
            </a:extLst>
          </p:cNvPr>
          <p:cNvSpPr/>
          <p:nvPr/>
        </p:nvSpPr>
        <p:spPr>
          <a:xfrm>
            <a:off x="9186518" y="4018316"/>
            <a:ext cx="1960744" cy="26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Name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26A8931-E6C0-4CF3-9DE6-94208DD8A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306" y="2242794"/>
            <a:ext cx="683169" cy="679126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08B1005-7B10-4023-B759-207C4D954AEF}"/>
              </a:ext>
            </a:extLst>
          </p:cNvPr>
          <p:cNvSpPr/>
          <p:nvPr/>
        </p:nvSpPr>
        <p:spPr>
          <a:xfrm>
            <a:off x="9186518" y="5500720"/>
            <a:ext cx="1960744" cy="2612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Create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25E4B43-B96C-45BA-BD9D-74289A83EF80}"/>
              </a:ext>
            </a:extLst>
          </p:cNvPr>
          <p:cNvSpPr/>
          <p:nvPr/>
        </p:nvSpPr>
        <p:spPr>
          <a:xfrm>
            <a:off x="9186518" y="4364987"/>
            <a:ext cx="1960744" cy="26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Email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0B56A74-632D-4DA2-A3A2-54E178C18A02}"/>
              </a:ext>
            </a:extLst>
          </p:cNvPr>
          <p:cNvSpPr/>
          <p:nvPr/>
        </p:nvSpPr>
        <p:spPr>
          <a:xfrm>
            <a:off x="9186518" y="5068368"/>
            <a:ext cx="1960744" cy="26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Password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F502B70-9911-4023-B6B9-71176CE82987}"/>
              </a:ext>
            </a:extLst>
          </p:cNvPr>
          <p:cNvSpPr/>
          <p:nvPr/>
        </p:nvSpPr>
        <p:spPr>
          <a:xfrm>
            <a:off x="9186518" y="4710012"/>
            <a:ext cx="1960744" cy="26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/ Country</a:t>
            </a:r>
          </a:p>
        </p:txBody>
      </p:sp>
    </p:spTree>
    <p:extLst>
      <p:ext uri="{BB962C8B-B14F-4D97-AF65-F5344CB8AC3E}">
        <p14:creationId xmlns:p14="http://schemas.microsoft.com/office/powerpoint/2010/main" val="93763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0AC0D8-01A6-4575-96E7-043071E75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1" y="190500"/>
            <a:ext cx="1469194" cy="146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746CD3-25CC-4419-A890-0259C5EB2746}"/>
              </a:ext>
            </a:extLst>
          </p:cNvPr>
          <p:cNvSpPr txBox="1"/>
          <p:nvPr/>
        </p:nvSpPr>
        <p:spPr>
          <a:xfrm>
            <a:off x="6380580" y="412918"/>
            <a:ext cx="3976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Home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CD6B1D-4E1A-47FD-9459-B1C97CB48629}"/>
              </a:ext>
            </a:extLst>
          </p:cNvPr>
          <p:cNvSpPr/>
          <p:nvPr/>
        </p:nvSpPr>
        <p:spPr>
          <a:xfrm>
            <a:off x="4763772" y="1650999"/>
            <a:ext cx="2664456" cy="47117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BA6484-5832-4F78-854C-A257D937385A}"/>
              </a:ext>
            </a:extLst>
          </p:cNvPr>
          <p:cNvSpPr/>
          <p:nvPr/>
        </p:nvSpPr>
        <p:spPr>
          <a:xfrm>
            <a:off x="4806863" y="1727199"/>
            <a:ext cx="2578274" cy="4559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AB366D-DC29-43DB-83C6-149A31989EF4}"/>
              </a:ext>
            </a:extLst>
          </p:cNvPr>
          <p:cNvSpPr/>
          <p:nvPr/>
        </p:nvSpPr>
        <p:spPr>
          <a:xfrm>
            <a:off x="4806863" y="1932057"/>
            <a:ext cx="2578274" cy="8174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2BB740-4EE9-49F9-A1D5-792CBAF09F26}"/>
              </a:ext>
            </a:extLst>
          </p:cNvPr>
          <p:cNvSpPr/>
          <p:nvPr/>
        </p:nvSpPr>
        <p:spPr>
          <a:xfrm>
            <a:off x="5607050" y="1663699"/>
            <a:ext cx="977900" cy="20485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3DF3CA-2C09-4DDB-871B-2375F40DE7E4}"/>
              </a:ext>
            </a:extLst>
          </p:cNvPr>
          <p:cNvSpPr/>
          <p:nvPr/>
        </p:nvSpPr>
        <p:spPr>
          <a:xfrm>
            <a:off x="5607050" y="2089720"/>
            <a:ext cx="977900" cy="2048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Pots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40ABE0-D302-4C22-9A19-40842A8BC7DC}"/>
              </a:ext>
            </a:extLst>
          </p:cNvPr>
          <p:cNvSpPr/>
          <p:nvPr/>
        </p:nvSpPr>
        <p:spPr>
          <a:xfrm>
            <a:off x="6054725" y="2089720"/>
            <a:ext cx="530225" cy="204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Pools</a:t>
            </a:r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113D7F49-FFFE-41A1-AF02-0A2586512648}"/>
              </a:ext>
            </a:extLst>
          </p:cNvPr>
          <p:cNvSpPr/>
          <p:nvPr/>
        </p:nvSpPr>
        <p:spPr>
          <a:xfrm>
            <a:off x="4921207" y="2099284"/>
            <a:ext cx="285750" cy="127000"/>
          </a:xfrm>
          <a:prstGeom prst="mathEqual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9C07FFDD-9302-49C6-89E1-1F816F63CB09}"/>
              </a:ext>
            </a:extLst>
          </p:cNvPr>
          <p:cNvSpPr/>
          <p:nvPr/>
        </p:nvSpPr>
        <p:spPr>
          <a:xfrm>
            <a:off x="4921207" y="2140559"/>
            <a:ext cx="285750" cy="127000"/>
          </a:xfrm>
          <a:prstGeom prst="mathEqual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Graphic 14" descr="Information">
            <a:extLst>
              <a:ext uri="{FF2B5EF4-FFF2-40B4-BE49-F238E27FC236}">
                <a16:creationId xmlns:a16="http://schemas.microsoft.com/office/drawing/2014/main" id="{ACC70E61-5F12-4B7F-A2C4-3F9F87DD4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5129" y="2107128"/>
            <a:ext cx="185340" cy="185340"/>
          </a:xfrm>
          <a:prstGeom prst="rect">
            <a:avLst/>
          </a:prstGeom>
        </p:spPr>
      </p:pic>
      <p:pic>
        <p:nvPicPr>
          <p:cNvPr id="17" name="Graphic 16" descr="Repeat">
            <a:extLst>
              <a:ext uri="{FF2B5EF4-FFF2-40B4-BE49-F238E27FC236}">
                <a16:creationId xmlns:a16="http://schemas.microsoft.com/office/drawing/2014/main" id="{6AEB2A38-F295-499B-BC93-308E988556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05831" y="2514388"/>
            <a:ext cx="152400" cy="152400"/>
          </a:xfrm>
          <a:prstGeom prst="rect">
            <a:avLst/>
          </a:prstGeom>
        </p:spPr>
      </p:pic>
      <p:pic>
        <p:nvPicPr>
          <p:cNvPr id="21" name="Graphic 20" descr="Arrow circle">
            <a:extLst>
              <a:ext uri="{FF2B5EF4-FFF2-40B4-BE49-F238E27FC236}">
                <a16:creationId xmlns:a16="http://schemas.microsoft.com/office/drawing/2014/main" id="{4E85B12B-F632-44D4-82DA-735630600E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95191" y="2428223"/>
            <a:ext cx="2719067" cy="2722166"/>
          </a:xfrm>
          <a:prstGeom prst="rect">
            <a:avLst/>
          </a:prstGeom>
        </p:spPr>
      </p:pic>
      <p:pic>
        <p:nvPicPr>
          <p:cNvPr id="19" name="Graphic 18" descr="Lock">
            <a:extLst>
              <a:ext uri="{FF2B5EF4-FFF2-40B4-BE49-F238E27FC236}">
                <a16:creationId xmlns:a16="http://schemas.microsoft.com/office/drawing/2014/main" id="{4CA674EE-1000-44ED-8954-EC9FC720E7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86304" y="3110249"/>
            <a:ext cx="1191453" cy="1191453"/>
          </a:xfrm>
          <a:prstGeom prst="rect">
            <a:avLst/>
          </a:prstGeom>
        </p:spPr>
      </p:pic>
      <p:pic>
        <p:nvPicPr>
          <p:cNvPr id="26" name="Graphic 25" descr="Line arrow: Straight">
            <a:extLst>
              <a:ext uri="{FF2B5EF4-FFF2-40B4-BE49-F238E27FC236}">
                <a16:creationId xmlns:a16="http://schemas.microsoft.com/office/drawing/2014/main" id="{AD71FCC8-BA19-46A5-9378-628D7A432D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37390" y="3614790"/>
            <a:ext cx="264972" cy="264972"/>
          </a:xfrm>
          <a:prstGeom prst="rect">
            <a:avLst/>
          </a:prstGeom>
        </p:spPr>
      </p:pic>
      <p:pic>
        <p:nvPicPr>
          <p:cNvPr id="27" name="Graphic 26" descr="Line arrow: Straight">
            <a:extLst>
              <a:ext uri="{FF2B5EF4-FFF2-40B4-BE49-F238E27FC236}">
                <a16:creationId xmlns:a16="http://schemas.microsoft.com/office/drawing/2014/main" id="{47BAB1A3-EFB0-4A1A-B317-90CB36BE22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7063106" y="3606552"/>
            <a:ext cx="281448" cy="28144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DD88B5-D6CA-483F-A52C-CBB3BBD2AA2B}"/>
              </a:ext>
            </a:extLst>
          </p:cNvPr>
          <p:cNvSpPr txBox="1"/>
          <p:nvPr/>
        </p:nvSpPr>
        <p:spPr>
          <a:xfrm>
            <a:off x="4792894" y="4702723"/>
            <a:ext cx="257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College Fantasy Group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83CE2-4099-49AD-8FB9-ADB862895ED8}"/>
              </a:ext>
            </a:extLst>
          </p:cNvPr>
          <p:cNvSpPr txBox="1"/>
          <p:nvPr/>
        </p:nvSpPr>
        <p:spPr>
          <a:xfrm>
            <a:off x="4792894" y="4967868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</a:rPr>
              <a:t>Funds to be released on 2/1/2020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DB2DEE-ACBC-4DDB-890B-6AE4A5B234D8}"/>
              </a:ext>
            </a:extLst>
          </p:cNvPr>
          <p:cNvSpPr txBox="1"/>
          <p:nvPr/>
        </p:nvSpPr>
        <p:spPr>
          <a:xfrm>
            <a:off x="4792894" y="5116137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</a:rPr>
              <a:t>20 participants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06BF7C-F25C-463D-A163-3176C57DF7F2}"/>
              </a:ext>
            </a:extLst>
          </p:cNvPr>
          <p:cNvSpPr txBox="1"/>
          <p:nvPr/>
        </p:nvSpPr>
        <p:spPr>
          <a:xfrm>
            <a:off x="5797449" y="3666566"/>
            <a:ext cx="56916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Pool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$450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15CBE3-0C54-4441-8271-90C227C8855F}"/>
              </a:ext>
            </a:extLst>
          </p:cNvPr>
          <p:cNvSpPr/>
          <p:nvPr/>
        </p:nvSpPr>
        <p:spPr>
          <a:xfrm>
            <a:off x="5115628" y="5336362"/>
            <a:ext cx="1960744" cy="26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New Pool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AB8908-FD4B-47F4-BED3-928F426716A1}"/>
              </a:ext>
            </a:extLst>
          </p:cNvPr>
          <p:cNvSpPr txBox="1"/>
          <p:nvPr/>
        </p:nvSpPr>
        <p:spPr>
          <a:xfrm>
            <a:off x="4806863" y="5923333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</a:rPr>
              <a:t>© Pots &amp; Pools, LLC, all rights reserved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939131-BE1F-4DF9-9411-491F4BCB76B8}"/>
              </a:ext>
            </a:extLst>
          </p:cNvPr>
          <p:cNvSpPr txBox="1"/>
          <p:nvPr/>
        </p:nvSpPr>
        <p:spPr>
          <a:xfrm>
            <a:off x="4857554" y="6070499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</a:rPr>
              <a:t>Release 1.0.0 ® 2019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6F109E9-7C85-43DC-9D14-29F619280CB4}"/>
              </a:ext>
            </a:extLst>
          </p:cNvPr>
          <p:cNvSpPr/>
          <p:nvPr/>
        </p:nvSpPr>
        <p:spPr>
          <a:xfrm>
            <a:off x="5132319" y="5660365"/>
            <a:ext cx="1960744" cy="26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Join By Pool ID</a:t>
            </a:r>
          </a:p>
        </p:txBody>
      </p:sp>
    </p:spTree>
    <p:extLst>
      <p:ext uri="{BB962C8B-B14F-4D97-AF65-F5344CB8AC3E}">
        <p14:creationId xmlns:p14="http://schemas.microsoft.com/office/powerpoint/2010/main" val="8606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0AC0D8-01A6-4575-96E7-043071E75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1" y="190500"/>
            <a:ext cx="1469194" cy="146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746CD3-25CC-4419-A890-0259C5EB2746}"/>
              </a:ext>
            </a:extLst>
          </p:cNvPr>
          <p:cNvSpPr txBox="1"/>
          <p:nvPr/>
        </p:nvSpPr>
        <p:spPr>
          <a:xfrm>
            <a:off x="6380580" y="412918"/>
            <a:ext cx="3976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New Pool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CD6B1D-4E1A-47FD-9459-B1C97CB48629}"/>
              </a:ext>
            </a:extLst>
          </p:cNvPr>
          <p:cNvSpPr/>
          <p:nvPr/>
        </p:nvSpPr>
        <p:spPr>
          <a:xfrm>
            <a:off x="4763772" y="1650999"/>
            <a:ext cx="2664456" cy="47117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BA6484-5832-4F78-854C-A257D937385A}"/>
              </a:ext>
            </a:extLst>
          </p:cNvPr>
          <p:cNvSpPr/>
          <p:nvPr/>
        </p:nvSpPr>
        <p:spPr>
          <a:xfrm>
            <a:off x="4806863" y="1727199"/>
            <a:ext cx="2578274" cy="4559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AB366D-DC29-43DB-83C6-149A31989EF4}"/>
              </a:ext>
            </a:extLst>
          </p:cNvPr>
          <p:cNvSpPr/>
          <p:nvPr/>
        </p:nvSpPr>
        <p:spPr>
          <a:xfrm>
            <a:off x="4806863" y="1932057"/>
            <a:ext cx="2578274" cy="8174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2BB740-4EE9-49F9-A1D5-792CBAF09F26}"/>
              </a:ext>
            </a:extLst>
          </p:cNvPr>
          <p:cNvSpPr/>
          <p:nvPr/>
        </p:nvSpPr>
        <p:spPr>
          <a:xfrm>
            <a:off x="5607050" y="1663699"/>
            <a:ext cx="977900" cy="20485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3DF3CA-2C09-4DDB-871B-2375F40DE7E4}"/>
              </a:ext>
            </a:extLst>
          </p:cNvPr>
          <p:cNvSpPr/>
          <p:nvPr/>
        </p:nvSpPr>
        <p:spPr>
          <a:xfrm>
            <a:off x="5607050" y="2089720"/>
            <a:ext cx="977900" cy="2048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Pots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40ABE0-D302-4C22-9A19-40842A8BC7DC}"/>
              </a:ext>
            </a:extLst>
          </p:cNvPr>
          <p:cNvSpPr/>
          <p:nvPr/>
        </p:nvSpPr>
        <p:spPr>
          <a:xfrm>
            <a:off x="6054725" y="2089720"/>
            <a:ext cx="530225" cy="204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Pools</a:t>
            </a:r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113D7F49-FFFE-41A1-AF02-0A2586512648}"/>
              </a:ext>
            </a:extLst>
          </p:cNvPr>
          <p:cNvSpPr/>
          <p:nvPr/>
        </p:nvSpPr>
        <p:spPr>
          <a:xfrm>
            <a:off x="4921207" y="2099284"/>
            <a:ext cx="285750" cy="127000"/>
          </a:xfrm>
          <a:prstGeom prst="mathEqual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9C07FFDD-9302-49C6-89E1-1F816F63CB09}"/>
              </a:ext>
            </a:extLst>
          </p:cNvPr>
          <p:cNvSpPr/>
          <p:nvPr/>
        </p:nvSpPr>
        <p:spPr>
          <a:xfrm>
            <a:off x="4921207" y="2140559"/>
            <a:ext cx="285750" cy="127000"/>
          </a:xfrm>
          <a:prstGeom prst="mathEqual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Graphic 14" descr="Information">
            <a:extLst>
              <a:ext uri="{FF2B5EF4-FFF2-40B4-BE49-F238E27FC236}">
                <a16:creationId xmlns:a16="http://schemas.microsoft.com/office/drawing/2014/main" id="{ACC70E61-5F12-4B7F-A2C4-3F9F87DD4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5129" y="2107128"/>
            <a:ext cx="185340" cy="1853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DD88B5-D6CA-483F-A52C-CBB3BBD2AA2B}"/>
              </a:ext>
            </a:extLst>
          </p:cNvPr>
          <p:cNvSpPr txBox="1"/>
          <p:nvPr/>
        </p:nvSpPr>
        <p:spPr>
          <a:xfrm>
            <a:off x="4806863" y="2858769"/>
            <a:ext cx="257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Pool Form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83CE2-4099-49AD-8FB9-ADB862895ED8}"/>
              </a:ext>
            </a:extLst>
          </p:cNvPr>
          <p:cNvSpPr txBox="1"/>
          <p:nvPr/>
        </p:nvSpPr>
        <p:spPr>
          <a:xfrm>
            <a:off x="4799263" y="3143294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</a:rPr>
              <a:t>Use this form to create a new fantasy pool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15CBE3-0C54-4441-8271-90C227C8855F}"/>
              </a:ext>
            </a:extLst>
          </p:cNvPr>
          <p:cNvSpPr/>
          <p:nvPr/>
        </p:nvSpPr>
        <p:spPr>
          <a:xfrm>
            <a:off x="5164385" y="5529732"/>
            <a:ext cx="1960744" cy="2612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Create New Pool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AB8908-FD4B-47F4-BED3-928F426716A1}"/>
              </a:ext>
            </a:extLst>
          </p:cNvPr>
          <p:cNvSpPr txBox="1"/>
          <p:nvPr/>
        </p:nvSpPr>
        <p:spPr>
          <a:xfrm>
            <a:off x="4806863" y="5923333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</a:rPr>
              <a:t>© Pots &amp; Pools, LLC, all rights reserved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939131-BE1F-4DF9-9411-491F4BCB76B8}"/>
              </a:ext>
            </a:extLst>
          </p:cNvPr>
          <p:cNvSpPr txBox="1"/>
          <p:nvPr/>
        </p:nvSpPr>
        <p:spPr>
          <a:xfrm>
            <a:off x="4857554" y="6070499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</a:rPr>
              <a:t>Release 1.0.0 ® 2019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6B8AE5B-2DB5-4E1A-A7C5-68ED8BC7490A}"/>
              </a:ext>
            </a:extLst>
          </p:cNvPr>
          <p:cNvSpPr/>
          <p:nvPr/>
        </p:nvSpPr>
        <p:spPr>
          <a:xfrm>
            <a:off x="5111969" y="3627047"/>
            <a:ext cx="1960744" cy="26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Pool Name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94C9B35-BAA4-4E36-8B6A-6132935520DE}"/>
              </a:ext>
            </a:extLst>
          </p:cNvPr>
          <p:cNvSpPr/>
          <p:nvPr/>
        </p:nvSpPr>
        <p:spPr>
          <a:xfrm>
            <a:off x="5111969" y="3961897"/>
            <a:ext cx="1960744" cy="26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Amount Per Person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8B0F02-3967-44E0-9360-A3E46B2E909F}"/>
              </a:ext>
            </a:extLst>
          </p:cNvPr>
          <p:cNvSpPr/>
          <p:nvPr/>
        </p:nvSpPr>
        <p:spPr>
          <a:xfrm>
            <a:off x="5115628" y="4296747"/>
            <a:ext cx="1960744" cy="26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Payout Structure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708D349-7C54-49E2-A5E6-186B90DB8E9B}"/>
              </a:ext>
            </a:extLst>
          </p:cNvPr>
          <p:cNvSpPr/>
          <p:nvPr/>
        </p:nvSpPr>
        <p:spPr>
          <a:xfrm>
            <a:off x="5115628" y="4631697"/>
            <a:ext cx="1960744" cy="26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Duration</a:t>
            </a:r>
          </a:p>
        </p:txBody>
      </p:sp>
    </p:spTree>
    <p:extLst>
      <p:ext uri="{BB962C8B-B14F-4D97-AF65-F5344CB8AC3E}">
        <p14:creationId xmlns:p14="http://schemas.microsoft.com/office/powerpoint/2010/main" val="351106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0AC0D8-01A6-4575-96E7-043071E75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1" y="190500"/>
            <a:ext cx="1469194" cy="14605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DC2385C-E58C-4C16-85D5-747CEFFC2945}"/>
              </a:ext>
            </a:extLst>
          </p:cNvPr>
          <p:cNvSpPr txBox="1"/>
          <p:nvPr/>
        </p:nvSpPr>
        <p:spPr>
          <a:xfrm>
            <a:off x="7249401" y="5918133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</a:rPr>
              <a:t>© Pots &amp; Pools, LLC, all rights reserved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F55DA2-3621-46EB-9F77-C92B0B33D875}"/>
              </a:ext>
            </a:extLst>
          </p:cNvPr>
          <p:cNvSpPr txBox="1"/>
          <p:nvPr/>
        </p:nvSpPr>
        <p:spPr>
          <a:xfrm>
            <a:off x="7300092" y="6065299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</a:rPr>
              <a:t>Release 1.0.0 ®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46CD3-25CC-4419-A890-0259C5EB2746}"/>
              </a:ext>
            </a:extLst>
          </p:cNvPr>
          <p:cNvSpPr txBox="1"/>
          <p:nvPr/>
        </p:nvSpPr>
        <p:spPr>
          <a:xfrm>
            <a:off x="6220047" y="412918"/>
            <a:ext cx="4136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Menu Pages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CD6B1D-4E1A-47FD-9459-B1C97CB48629}"/>
              </a:ext>
            </a:extLst>
          </p:cNvPr>
          <p:cNvSpPr/>
          <p:nvPr/>
        </p:nvSpPr>
        <p:spPr>
          <a:xfrm>
            <a:off x="2350181" y="1651000"/>
            <a:ext cx="2664456" cy="47117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BA6484-5832-4F78-854C-A257D937385A}"/>
              </a:ext>
            </a:extLst>
          </p:cNvPr>
          <p:cNvSpPr/>
          <p:nvPr/>
        </p:nvSpPr>
        <p:spPr>
          <a:xfrm>
            <a:off x="2393272" y="1727200"/>
            <a:ext cx="2578274" cy="4559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AB366D-DC29-43DB-83C6-149A31989EF4}"/>
              </a:ext>
            </a:extLst>
          </p:cNvPr>
          <p:cNvSpPr/>
          <p:nvPr/>
        </p:nvSpPr>
        <p:spPr>
          <a:xfrm>
            <a:off x="2393272" y="1932058"/>
            <a:ext cx="2578274" cy="8174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2BB740-4EE9-49F9-A1D5-792CBAF09F26}"/>
              </a:ext>
            </a:extLst>
          </p:cNvPr>
          <p:cNvSpPr/>
          <p:nvPr/>
        </p:nvSpPr>
        <p:spPr>
          <a:xfrm>
            <a:off x="3193459" y="1663700"/>
            <a:ext cx="977900" cy="20485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3DF3CA-2C09-4DDB-871B-2375F40DE7E4}"/>
              </a:ext>
            </a:extLst>
          </p:cNvPr>
          <p:cNvSpPr/>
          <p:nvPr/>
        </p:nvSpPr>
        <p:spPr>
          <a:xfrm>
            <a:off x="3193459" y="2089721"/>
            <a:ext cx="977900" cy="2048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Pots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40ABE0-D302-4C22-9A19-40842A8BC7DC}"/>
              </a:ext>
            </a:extLst>
          </p:cNvPr>
          <p:cNvSpPr/>
          <p:nvPr/>
        </p:nvSpPr>
        <p:spPr>
          <a:xfrm>
            <a:off x="3641134" y="2089721"/>
            <a:ext cx="530225" cy="204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Pools</a:t>
            </a:r>
          </a:p>
        </p:txBody>
      </p:sp>
      <p:pic>
        <p:nvPicPr>
          <p:cNvPr id="15" name="Graphic 14" descr="Information">
            <a:extLst>
              <a:ext uri="{FF2B5EF4-FFF2-40B4-BE49-F238E27FC236}">
                <a16:creationId xmlns:a16="http://schemas.microsoft.com/office/drawing/2014/main" id="{ACC70E61-5F12-4B7F-A2C4-3F9F87DD4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8335" y="2100763"/>
            <a:ext cx="185340" cy="185340"/>
          </a:xfrm>
          <a:prstGeom prst="rect">
            <a:avLst/>
          </a:prstGeom>
        </p:spPr>
      </p:pic>
      <p:pic>
        <p:nvPicPr>
          <p:cNvPr id="17" name="Graphic 16" descr="Repeat">
            <a:extLst>
              <a:ext uri="{FF2B5EF4-FFF2-40B4-BE49-F238E27FC236}">
                <a16:creationId xmlns:a16="http://schemas.microsoft.com/office/drawing/2014/main" id="{6AEB2A38-F295-499B-BC93-308E988556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06209" y="2802009"/>
            <a:ext cx="152400" cy="152400"/>
          </a:xfrm>
          <a:prstGeom prst="rect">
            <a:avLst/>
          </a:prstGeom>
        </p:spPr>
      </p:pic>
      <p:pic>
        <p:nvPicPr>
          <p:cNvPr id="21" name="Graphic 20" descr="Arrow circle">
            <a:extLst>
              <a:ext uri="{FF2B5EF4-FFF2-40B4-BE49-F238E27FC236}">
                <a16:creationId xmlns:a16="http://schemas.microsoft.com/office/drawing/2014/main" id="{4E85B12B-F632-44D4-82DA-735630600E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95569" y="2715844"/>
            <a:ext cx="2719067" cy="2722166"/>
          </a:xfrm>
          <a:prstGeom prst="rect">
            <a:avLst/>
          </a:prstGeom>
        </p:spPr>
      </p:pic>
      <p:pic>
        <p:nvPicPr>
          <p:cNvPr id="19" name="Graphic 18" descr="Lock">
            <a:extLst>
              <a:ext uri="{FF2B5EF4-FFF2-40B4-BE49-F238E27FC236}">
                <a16:creationId xmlns:a16="http://schemas.microsoft.com/office/drawing/2014/main" id="{4CA674EE-1000-44ED-8954-EC9FC720E7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86682" y="3397870"/>
            <a:ext cx="1191453" cy="119145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DE06CDC7-84E0-45E5-BA10-14CDCD832163}"/>
              </a:ext>
            </a:extLst>
          </p:cNvPr>
          <p:cNvSpPr/>
          <p:nvPr/>
        </p:nvSpPr>
        <p:spPr>
          <a:xfrm>
            <a:off x="3555810" y="5645333"/>
            <a:ext cx="66675" cy="6667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2DD9B1-939A-4B15-A062-61EFE9F73BA1}"/>
              </a:ext>
            </a:extLst>
          </p:cNvPr>
          <p:cNvSpPr/>
          <p:nvPr/>
        </p:nvSpPr>
        <p:spPr>
          <a:xfrm>
            <a:off x="3742332" y="5645333"/>
            <a:ext cx="66675" cy="6667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7B90C5-CEA6-43C1-9E06-312CD33083BB}"/>
              </a:ext>
            </a:extLst>
          </p:cNvPr>
          <p:cNvSpPr/>
          <p:nvPr/>
        </p:nvSpPr>
        <p:spPr>
          <a:xfrm>
            <a:off x="3649071" y="5645334"/>
            <a:ext cx="66675" cy="6667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descr="Line arrow: Straight">
            <a:extLst>
              <a:ext uri="{FF2B5EF4-FFF2-40B4-BE49-F238E27FC236}">
                <a16:creationId xmlns:a16="http://schemas.microsoft.com/office/drawing/2014/main" id="{AD71FCC8-BA19-46A5-9378-628D7A432D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37768" y="3902411"/>
            <a:ext cx="264972" cy="264972"/>
          </a:xfrm>
          <a:prstGeom prst="rect">
            <a:avLst/>
          </a:prstGeom>
        </p:spPr>
      </p:pic>
      <p:pic>
        <p:nvPicPr>
          <p:cNvPr id="27" name="Graphic 26" descr="Line arrow: Straight">
            <a:extLst>
              <a:ext uri="{FF2B5EF4-FFF2-40B4-BE49-F238E27FC236}">
                <a16:creationId xmlns:a16="http://schemas.microsoft.com/office/drawing/2014/main" id="{47BAB1A3-EFB0-4A1A-B317-90CB36BE22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4663484" y="3894173"/>
            <a:ext cx="281448" cy="28144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DD88B5-D6CA-483F-A52C-CBB3BBD2AA2B}"/>
              </a:ext>
            </a:extLst>
          </p:cNvPr>
          <p:cNvSpPr txBox="1"/>
          <p:nvPr/>
        </p:nvSpPr>
        <p:spPr>
          <a:xfrm>
            <a:off x="2393272" y="4990344"/>
            <a:ext cx="257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College Fantasy Group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83CE2-4099-49AD-8FB9-ADB862895ED8}"/>
              </a:ext>
            </a:extLst>
          </p:cNvPr>
          <p:cNvSpPr txBox="1"/>
          <p:nvPr/>
        </p:nvSpPr>
        <p:spPr>
          <a:xfrm>
            <a:off x="2393272" y="5255489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</a:rPr>
              <a:t>Funds to be released on 2/1/2020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DB2DEE-ACBC-4DDB-890B-6AE4A5B234D8}"/>
              </a:ext>
            </a:extLst>
          </p:cNvPr>
          <p:cNvSpPr txBox="1"/>
          <p:nvPr/>
        </p:nvSpPr>
        <p:spPr>
          <a:xfrm>
            <a:off x="2393272" y="5403758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</a:rPr>
              <a:t>20 participants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06BF7C-F25C-463D-A163-3176C57DF7F2}"/>
              </a:ext>
            </a:extLst>
          </p:cNvPr>
          <p:cNvSpPr txBox="1"/>
          <p:nvPr/>
        </p:nvSpPr>
        <p:spPr>
          <a:xfrm>
            <a:off x="3397827" y="3954187"/>
            <a:ext cx="56916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Pool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$450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42F8D5-C3AD-4FC5-953F-369BA528ACB3}"/>
              </a:ext>
            </a:extLst>
          </p:cNvPr>
          <p:cNvSpPr txBox="1"/>
          <p:nvPr/>
        </p:nvSpPr>
        <p:spPr>
          <a:xfrm>
            <a:off x="2317072" y="5940804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</a:rPr>
              <a:t>© Pots &amp; Pools, LLC, all rights reserved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B210D69-E179-4C32-AD1D-DC8AC41CBC5A}"/>
              </a:ext>
            </a:extLst>
          </p:cNvPr>
          <p:cNvSpPr/>
          <p:nvPr/>
        </p:nvSpPr>
        <p:spPr>
          <a:xfrm>
            <a:off x="2393272" y="1937248"/>
            <a:ext cx="1349059" cy="41670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113D7F49-FFFE-41A1-AF02-0A2586512648}"/>
              </a:ext>
            </a:extLst>
          </p:cNvPr>
          <p:cNvSpPr/>
          <p:nvPr/>
        </p:nvSpPr>
        <p:spPr>
          <a:xfrm>
            <a:off x="3363321" y="2089721"/>
            <a:ext cx="285750" cy="127000"/>
          </a:xfrm>
          <a:prstGeom prst="mathEqual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9C07FFDD-9302-49C6-89E1-1F816F63CB09}"/>
              </a:ext>
            </a:extLst>
          </p:cNvPr>
          <p:cNvSpPr/>
          <p:nvPr/>
        </p:nvSpPr>
        <p:spPr>
          <a:xfrm>
            <a:off x="3363321" y="2037263"/>
            <a:ext cx="285750" cy="127000"/>
          </a:xfrm>
          <a:prstGeom prst="mathEqual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86DFE0-6E1C-436F-A241-86D3E9D6FA00}"/>
              </a:ext>
            </a:extLst>
          </p:cNvPr>
          <p:cNvSpPr txBox="1"/>
          <p:nvPr/>
        </p:nvSpPr>
        <p:spPr>
          <a:xfrm>
            <a:off x="2378696" y="2289823"/>
            <a:ext cx="154334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Robbie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Balance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Payment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History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Information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Statistics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Linked Accounts</a:t>
            </a:r>
          </a:p>
          <a:p>
            <a:endParaRPr lang="en-US" dirty="0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F3BBBA6D-E9DD-4D7E-A392-90930EDD9BD9}"/>
              </a:ext>
            </a:extLst>
          </p:cNvPr>
          <p:cNvSpPr/>
          <p:nvPr/>
        </p:nvSpPr>
        <p:spPr>
          <a:xfrm>
            <a:off x="2507168" y="2073253"/>
            <a:ext cx="257263" cy="136602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FB5E8A-5BBC-4C4C-87AD-36542CB63EB8}"/>
              </a:ext>
            </a:extLst>
          </p:cNvPr>
          <p:cNvSpPr/>
          <p:nvPr/>
        </p:nvSpPr>
        <p:spPr>
          <a:xfrm>
            <a:off x="7226317" y="1651000"/>
            <a:ext cx="2664456" cy="47117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D599598-2862-4E47-859B-435A36579A1A}"/>
              </a:ext>
            </a:extLst>
          </p:cNvPr>
          <p:cNvSpPr/>
          <p:nvPr/>
        </p:nvSpPr>
        <p:spPr>
          <a:xfrm>
            <a:off x="7269408" y="1727200"/>
            <a:ext cx="2578274" cy="4559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5B0F4F4-50C5-482F-9AA5-4204DC15E1C5}"/>
              </a:ext>
            </a:extLst>
          </p:cNvPr>
          <p:cNvSpPr/>
          <p:nvPr/>
        </p:nvSpPr>
        <p:spPr>
          <a:xfrm>
            <a:off x="7269408" y="1932058"/>
            <a:ext cx="2578274" cy="8174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57C2B81-1795-4819-9F30-18C2663288BC}"/>
              </a:ext>
            </a:extLst>
          </p:cNvPr>
          <p:cNvSpPr/>
          <p:nvPr/>
        </p:nvSpPr>
        <p:spPr>
          <a:xfrm>
            <a:off x="8069595" y="1663700"/>
            <a:ext cx="977900" cy="20485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9AFDB81-519F-4116-BA5B-53B61F2679C6}"/>
              </a:ext>
            </a:extLst>
          </p:cNvPr>
          <p:cNvSpPr/>
          <p:nvPr/>
        </p:nvSpPr>
        <p:spPr>
          <a:xfrm>
            <a:off x="8069595" y="2089721"/>
            <a:ext cx="977900" cy="2048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Pots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19D4768-3AEB-4A2C-A9F5-3FBA4576697B}"/>
              </a:ext>
            </a:extLst>
          </p:cNvPr>
          <p:cNvSpPr/>
          <p:nvPr/>
        </p:nvSpPr>
        <p:spPr>
          <a:xfrm>
            <a:off x="8517270" y="2089721"/>
            <a:ext cx="530225" cy="204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Pools</a:t>
            </a:r>
          </a:p>
        </p:txBody>
      </p:sp>
      <p:pic>
        <p:nvPicPr>
          <p:cNvPr id="38" name="Graphic 37" descr="Information">
            <a:extLst>
              <a:ext uri="{FF2B5EF4-FFF2-40B4-BE49-F238E27FC236}">
                <a16:creationId xmlns:a16="http://schemas.microsoft.com/office/drawing/2014/main" id="{BC6FD5CE-048F-4FAC-A1E4-4D4999A55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6096" y="2536826"/>
            <a:ext cx="185340" cy="185340"/>
          </a:xfrm>
          <a:prstGeom prst="rect">
            <a:avLst/>
          </a:prstGeom>
        </p:spPr>
      </p:pic>
      <p:pic>
        <p:nvPicPr>
          <p:cNvPr id="39" name="Graphic 38" descr="Repeat">
            <a:extLst>
              <a:ext uri="{FF2B5EF4-FFF2-40B4-BE49-F238E27FC236}">
                <a16:creationId xmlns:a16="http://schemas.microsoft.com/office/drawing/2014/main" id="{9E39E742-71CF-4E9C-A5E3-7A23E7A3E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82345" y="2802009"/>
            <a:ext cx="152400" cy="152400"/>
          </a:xfrm>
          <a:prstGeom prst="rect">
            <a:avLst/>
          </a:prstGeom>
        </p:spPr>
      </p:pic>
      <p:pic>
        <p:nvPicPr>
          <p:cNvPr id="40" name="Graphic 39" descr="Arrow circle">
            <a:extLst>
              <a:ext uri="{FF2B5EF4-FFF2-40B4-BE49-F238E27FC236}">
                <a16:creationId xmlns:a16="http://schemas.microsoft.com/office/drawing/2014/main" id="{2A63BCF5-F14A-4AE4-AD9C-5D7B611272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71705" y="2715844"/>
            <a:ext cx="2719067" cy="2722166"/>
          </a:xfrm>
          <a:prstGeom prst="rect">
            <a:avLst/>
          </a:prstGeom>
        </p:spPr>
      </p:pic>
      <p:pic>
        <p:nvPicPr>
          <p:cNvPr id="41" name="Graphic 40" descr="Lock">
            <a:extLst>
              <a:ext uri="{FF2B5EF4-FFF2-40B4-BE49-F238E27FC236}">
                <a16:creationId xmlns:a16="http://schemas.microsoft.com/office/drawing/2014/main" id="{0D26362C-59F1-48E3-A9E2-B4C58E8A77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2818" y="3397870"/>
            <a:ext cx="1191453" cy="119145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4453F150-FF67-4FE4-BFD7-D169EF550118}"/>
              </a:ext>
            </a:extLst>
          </p:cNvPr>
          <p:cNvSpPr/>
          <p:nvPr/>
        </p:nvSpPr>
        <p:spPr>
          <a:xfrm>
            <a:off x="8431946" y="5645333"/>
            <a:ext cx="66675" cy="6667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43337E8-FDB7-4E00-88E6-23E1DA16BD3F}"/>
              </a:ext>
            </a:extLst>
          </p:cNvPr>
          <p:cNvSpPr/>
          <p:nvPr/>
        </p:nvSpPr>
        <p:spPr>
          <a:xfrm>
            <a:off x="8618468" y="5645333"/>
            <a:ext cx="66675" cy="6667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A91394A-FE19-480E-BDF5-9AE0799D84AF}"/>
              </a:ext>
            </a:extLst>
          </p:cNvPr>
          <p:cNvSpPr/>
          <p:nvPr/>
        </p:nvSpPr>
        <p:spPr>
          <a:xfrm>
            <a:off x="8525207" y="5645334"/>
            <a:ext cx="66675" cy="6667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Line arrow: Straight">
            <a:extLst>
              <a:ext uri="{FF2B5EF4-FFF2-40B4-BE49-F238E27FC236}">
                <a16:creationId xmlns:a16="http://schemas.microsoft.com/office/drawing/2014/main" id="{D32DD9D6-0C9B-4F88-849B-1A980FC308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13904" y="3902411"/>
            <a:ext cx="264972" cy="264972"/>
          </a:xfrm>
          <a:prstGeom prst="rect">
            <a:avLst/>
          </a:prstGeom>
        </p:spPr>
      </p:pic>
      <p:pic>
        <p:nvPicPr>
          <p:cNvPr id="46" name="Graphic 45" descr="Line arrow: Straight">
            <a:extLst>
              <a:ext uri="{FF2B5EF4-FFF2-40B4-BE49-F238E27FC236}">
                <a16:creationId xmlns:a16="http://schemas.microsoft.com/office/drawing/2014/main" id="{36C571A4-930A-4151-ACD1-A76AEBE812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9539620" y="3894173"/>
            <a:ext cx="281448" cy="28144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7A83669-CBC4-4235-BCB1-238F70AFFF00}"/>
              </a:ext>
            </a:extLst>
          </p:cNvPr>
          <p:cNvSpPr txBox="1"/>
          <p:nvPr/>
        </p:nvSpPr>
        <p:spPr>
          <a:xfrm>
            <a:off x="7269408" y="4990344"/>
            <a:ext cx="257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College Fantasy Group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C7ABFC-B89C-4A0E-8098-24D0CCCF2B66}"/>
              </a:ext>
            </a:extLst>
          </p:cNvPr>
          <p:cNvSpPr txBox="1"/>
          <p:nvPr/>
        </p:nvSpPr>
        <p:spPr>
          <a:xfrm>
            <a:off x="7269408" y="5255489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</a:rPr>
              <a:t>Funds to be released on 2/1/2020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A47884-45B7-468D-A2F6-F576D707491A}"/>
              </a:ext>
            </a:extLst>
          </p:cNvPr>
          <p:cNvSpPr txBox="1"/>
          <p:nvPr/>
        </p:nvSpPr>
        <p:spPr>
          <a:xfrm>
            <a:off x="7269408" y="5403758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</a:rPr>
              <a:t>20 participants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436754-16B1-4FAF-9DF0-6B4EB9361F0A}"/>
              </a:ext>
            </a:extLst>
          </p:cNvPr>
          <p:cNvSpPr txBox="1"/>
          <p:nvPr/>
        </p:nvSpPr>
        <p:spPr>
          <a:xfrm>
            <a:off x="8273963" y="3954187"/>
            <a:ext cx="56916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Pool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$450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463D45-C427-478D-B245-22B25F3E54B3}"/>
              </a:ext>
            </a:extLst>
          </p:cNvPr>
          <p:cNvSpPr txBox="1"/>
          <p:nvPr/>
        </p:nvSpPr>
        <p:spPr>
          <a:xfrm>
            <a:off x="7198710" y="5941690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</a:rPr>
              <a:t>© Pots &amp; Pools, LLC, all rights reserved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90A8FC6-2D43-46F2-8BF4-4E019C3BEF24}"/>
              </a:ext>
            </a:extLst>
          </p:cNvPr>
          <p:cNvSpPr/>
          <p:nvPr/>
        </p:nvSpPr>
        <p:spPr>
          <a:xfrm>
            <a:off x="8492760" y="1937248"/>
            <a:ext cx="1349059" cy="41670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92DD00-AB73-4410-B75F-E75B16B8CAB9}"/>
              </a:ext>
            </a:extLst>
          </p:cNvPr>
          <p:cNvSpPr txBox="1"/>
          <p:nvPr/>
        </p:nvSpPr>
        <p:spPr>
          <a:xfrm>
            <a:off x="8478184" y="2289823"/>
            <a:ext cx="15433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Help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FAQ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Contact Us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Terms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Privacy Policy</a:t>
            </a:r>
          </a:p>
          <a:p>
            <a:endParaRPr lang="en-US" dirty="0"/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DDB7AFCB-9383-44A6-97F2-3576D0FDA283}"/>
              </a:ext>
            </a:extLst>
          </p:cNvPr>
          <p:cNvSpPr/>
          <p:nvPr/>
        </p:nvSpPr>
        <p:spPr>
          <a:xfrm flipH="1">
            <a:off x="9507810" y="2069472"/>
            <a:ext cx="257263" cy="136602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Graphic 55" descr="Information">
            <a:extLst>
              <a:ext uri="{FF2B5EF4-FFF2-40B4-BE49-F238E27FC236}">
                <a16:creationId xmlns:a16="http://schemas.microsoft.com/office/drawing/2014/main" id="{9A392417-AE2C-401D-B25F-F2B873EAC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1963" y="2073253"/>
            <a:ext cx="185340" cy="185340"/>
          </a:xfrm>
          <a:prstGeom prst="rect">
            <a:avLst/>
          </a:prstGeom>
        </p:spPr>
      </p:pic>
      <p:sp>
        <p:nvSpPr>
          <p:cNvPr id="57" name="Equals 56">
            <a:extLst>
              <a:ext uri="{FF2B5EF4-FFF2-40B4-BE49-F238E27FC236}">
                <a16:creationId xmlns:a16="http://schemas.microsoft.com/office/drawing/2014/main" id="{730A7C33-F184-4359-BDDA-9D278F3F1306}"/>
              </a:ext>
            </a:extLst>
          </p:cNvPr>
          <p:cNvSpPr/>
          <p:nvPr/>
        </p:nvSpPr>
        <p:spPr>
          <a:xfrm>
            <a:off x="7322332" y="2159887"/>
            <a:ext cx="285750" cy="127000"/>
          </a:xfrm>
          <a:prstGeom prst="mathEqual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Equals 57">
            <a:extLst>
              <a:ext uri="{FF2B5EF4-FFF2-40B4-BE49-F238E27FC236}">
                <a16:creationId xmlns:a16="http://schemas.microsoft.com/office/drawing/2014/main" id="{42B5B2C9-E1B4-469B-990F-F6E0F7541DB0}"/>
              </a:ext>
            </a:extLst>
          </p:cNvPr>
          <p:cNvSpPr/>
          <p:nvPr/>
        </p:nvSpPr>
        <p:spPr>
          <a:xfrm>
            <a:off x="7322332" y="2107429"/>
            <a:ext cx="285750" cy="127000"/>
          </a:xfrm>
          <a:prstGeom prst="mathEqual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BC2EF7-B120-437B-A175-EA6A5FC8F010}"/>
              </a:ext>
            </a:extLst>
          </p:cNvPr>
          <p:cNvSpPr txBox="1"/>
          <p:nvPr/>
        </p:nvSpPr>
        <p:spPr>
          <a:xfrm>
            <a:off x="2367763" y="6087970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</a:rPr>
              <a:t>Release 1.0.0 ® 2019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88E3B8-54B3-4CC3-BA72-0F85B0C67A95}"/>
              </a:ext>
            </a:extLst>
          </p:cNvPr>
          <p:cNvSpPr txBox="1"/>
          <p:nvPr/>
        </p:nvSpPr>
        <p:spPr>
          <a:xfrm>
            <a:off x="7249401" y="6088856"/>
            <a:ext cx="2578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</a:rPr>
              <a:t>Release 1.0.0 ® 2019</a:t>
            </a:r>
          </a:p>
        </p:txBody>
      </p:sp>
    </p:spTree>
    <p:extLst>
      <p:ext uri="{BB962C8B-B14F-4D97-AF65-F5344CB8AC3E}">
        <p14:creationId xmlns:p14="http://schemas.microsoft.com/office/powerpoint/2010/main" val="232311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E931A-81E3-48D2-B80A-9A85DF0B6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r>
              <a:rPr lang="en-US" dirty="0"/>
              <a:t>Menu Bar Features</a:t>
            </a:r>
          </a:p>
          <a:p>
            <a:pPr lvl="1"/>
            <a:r>
              <a:rPr lang="en-US" dirty="0"/>
              <a:t>My Account</a:t>
            </a:r>
          </a:p>
          <a:p>
            <a:pPr lvl="2"/>
            <a:r>
              <a:rPr lang="en-US" b="1" dirty="0"/>
              <a:t>Balance</a:t>
            </a:r>
            <a:r>
              <a:rPr lang="en-US" dirty="0"/>
              <a:t> in App</a:t>
            </a:r>
          </a:p>
          <a:p>
            <a:pPr lvl="2"/>
            <a:r>
              <a:rPr lang="en-US" b="1" dirty="0"/>
              <a:t>Payment</a:t>
            </a:r>
            <a:r>
              <a:rPr lang="en-US" dirty="0"/>
              <a:t> Options</a:t>
            </a:r>
          </a:p>
          <a:p>
            <a:pPr lvl="2"/>
            <a:r>
              <a:rPr lang="en-US" b="1" dirty="0"/>
              <a:t>History </a:t>
            </a:r>
            <a:r>
              <a:rPr lang="en-US" dirty="0"/>
              <a:t>log</a:t>
            </a:r>
          </a:p>
          <a:p>
            <a:pPr lvl="2"/>
            <a:r>
              <a:rPr lang="en-US" dirty="0"/>
              <a:t>My </a:t>
            </a:r>
            <a:r>
              <a:rPr lang="en-US" b="1" dirty="0"/>
              <a:t>Information</a:t>
            </a:r>
            <a:endParaRPr lang="en-US" dirty="0"/>
          </a:p>
          <a:p>
            <a:pPr lvl="2"/>
            <a:r>
              <a:rPr lang="en-US" b="1" dirty="0"/>
              <a:t>Statistics</a:t>
            </a:r>
          </a:p>
          <a:p>
            <a:pPr lvl="2"/>
            <a:r>
              <a:rPr lang="en-US" b="1" dirty="0"/>
              <a:t>Linked Accounts</a:t>
            </a:r>
          </a:p>
          <a:p>
            <a:pPr lvl="2"/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07880C-3221-4976-ADAD-B2716E7D58C7}"/>
              </a:ext>
            </a:extLst>
          </p:cNvPr>
          <p:cNvSpPr txBox="1">
            <a:spLocks/>
          </p:cNvSpPr>
          <p:nvPr/>
        </p:nvSpPr>
        <p:spPr>
          <a:xfrm>
            <a:off x="5398477" y="1825625"/>
            <a:ext cx="37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 Bar Features</a:t>
            </a:r>
          </a:p>
          <a:p>
            <a:pPr lvl="1"/>
            <a:r>
              <a:rPr lang="en-US" b="1" dirty="0"/>
              <a:t>Help</a:t>
            </a:r>
          </a:p>
          <a:p>
            <a:pPr lvl="1"/>
            <a:r>
              <a:rPr lang="en-US" b="1" dirty="0"/>
              <a:t>FAQ</a:t>
            </a:r>
          </a:p>
          <a:p>
            <a:pPr lvl="1"/>
            <a:r>
              <a:rPr lang="en-US" b="1" dirty="0"/>
              <a:t>Contact Us</a:t>
            </a:r>
          </a:p>
          <a:p>
            <a:pPr lvl="1"/>
            <a:r>
              <a:rPr lang="en-US" b="1" dirty="0"/>
              <a:t>Terms</a:t>
            </a:r>
          </a:p>
          <a:p>
            <a:pPr lvl="1"/>
            <a:r>
              <a:rPr lang="en-US" b="1" dirty="0"/>
              <a:t>Privacy Policy</a:t>
            </a:r>
          </a:p>
          <a:p>
            <a:pPr lvl="2"/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1C0C7-3281-47C6-AF9E-D9C5EB1D6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1" y="190500"/>
            <a:ext cx="1469194" cy="146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78977F-C79B-4347-8A4B-E0BDB28C2E78}"/>
              </a:ext>
            </a:extLst>
          </p:cNvPr>
          <p:cNvSpPr txBox="1"/>
          <p:nvPr/>
        </p:nvSpPr>
        <p:spPr>
          <a:xfrm>
            <a:off x="7362092" y="412918"/>
            <a:ext cx="3446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Toolbars</a:t>
            </a:r>
          </a:p>
        </p:txBody>
      </p:sp>
    </p:spTree>
    <p:extLst>
      <p:ext uri="{BB962C8B-B14F-4D97-AF65-F5344CB8AC3E}">
        <p14:creationId xmlns:p14="http://schemas.microsoft.com/office/powerpoint/2010/main" val="72669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962C1-EA66-4BE9-8C51-72808FD6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300" dirty="0"/>
              <a:t>Landing page is </a:t>
            </a:r>
            <a:r>
              <a:rPr lang="en-US" sz="3300" b="1" dirty="0"/>
              <a:t>login/sign up</a:t>
            </a:r>
          </a:p>
          <a:p>
            <a:pPr lvl="1"/>
            <a:r>
              <a:rPr lang="en-US" sz="2800" b="1" dirty="0"/>
              <a:t>Name </a:t>
            </a:r>
            <a:r>
              <a:rPr lang="en-US" sz="2800" dirty="0">
                <a:solidFill>
                  <a:schemeClr val="accent5"/>
                </a:solidFill>
              </a:rPr>
              <a:t>*text box</a:t>
            </a:r>
            <a:endParaRPr lang="en-US" sz="2800" b="1" dirty="0">
              <a:solidFill>
                <a:schemeClr val="accent5"/>
              </a:solidFill>
            </a:endParaRPr>
          </a:p>
          <a:p>
            <a:pPr lvl="1"/>
            <a:r>
              <a:rPr lang="en-US" sz="2800" b="1" dirty="0"/>
              <a:t>Email </a:t>
            </a:r>
            <a:r>
              <a:rPr lang="en-US" sz="2800" dirty="0">
                <a:solidFill>
                  <a:schemeClr val="accent5"/>
                </a:solidFill>
              </a:rPr>
              <a:t>*text box</a:t>
            </a:r>
            <a:endParaRPr lang="en-US" sz="2800" b="1" dirty="0">
              <a:solidFill>
                <a:schemeClr val="accent5"/>
              </a:solidFill>
            </a:endParaRPr>
          </a:p>
          <a:p>
            <a:pPr lvl="1"/>
            <a:r>
              <a:rPr lang="en-US" sz="2800" b="1" dirty="0"/>
              <a:t>State / Country </a:t>
            </a:r>
            <a:r>
              <a:rPr lang="en-US" sz="2800" dirty="0">
                <a:solidFill>
                  <a:schemeClr val="accent5"/>
                </a:solidFill>
              </a:rPr>
              <a:t>*scroll box</a:t>
            </a:r>
            <a:endParaRPr lang="en-US" sz="2800" b="1" dirty="0">
              <a:solidFill>
                <a:schemeClr val="accent5"/>
              </a:solidFill>
            </a:endParaRPr>
          </a:p>
          <a:p>
            <a:pPr lvl="1"/>
            <a:r>
              <a:rPr lang="en-US" sz="2800" b="1" dirty="0"/>
              <a:t>“Create” </a:t>
            </a:r>
            <a:r>
              <a:rPr lang="en-US" sz="2800" b="1" dirty="0">
                <a:solidFill>
                  <a:schemeClr val="accent5"/>
                </a:solidFill>
              </a:rPr>
              <a:t>*</a:t>
            </a:r>
            <a:r>
              <a:rPr lang="en-US" sz="2800" dirty="0">
                <a:solidFill>
                  <a:schemeClr val="accent5"/>
                </a:solidFill>
              </a:rPr>
              <a:t>button</a:t>
            </a:r>
          </a:p>
          <a:p>
            <a:pPr lvl="1"/>
            <a:r>
              <a:rPr lang="en-US" sz="2800" b="1" dirty="0"/>
              <a:t>CC Info prompt from 3</a:t>
            </a:r>
            <a:r>
              <a:rPr lang="en-US" sz="2800" b="1" baseline="30000" dirty="0"/>
              <a:t>rd</a:t>
            </a:r>
            <a:r>
              <a:rPr lang="en-US" sz="2800" b="1" dirty="0"/>
              <a:t> party </a:t>
            </a:r>
            <a:r>
              <a:rPr lang="en-US" sz="2800" dirty="0">
                <a:solidFill>
                  <a:schemeClr val="accent5"/>
                </a:solidFill>
              </a:rPr>
              <a:t>*3</a:t>
            </a:r>
            <a:r>
              <a:rPr lang="en-US" sz="2800" baseline="30000" dirty="0">
                <a:solidFill>
                  <a:schemeClr val="accent5"/>
                </a:solidFill>
              </a:rPr>
              <a:t>rd</a:t>
            </a:r>
            <a:r>
              <a:rPr lang="en-US" sz="2800" dirty="0">
                <a:solidFill>
                  <a:schemeClr val="accent5"/>
                </a:solidFill>
              </a:rPr>
              <a:t> party prompt</a:t>
            </a:r>
          </a:p>
          <a:p>
            <a:pPr lvl="1"/>
            <a:r>
              <a:rPr lang="en-US" sz="2800" b="1" dirty="0"/>
              <a:t>“Next” ; “Later” </a:t>
            </a:r>
            <a:r>
              <a:rPr lang="en-US" sz="2800" b="1" dirty="0">
                <a:solidFill>
                  <a:schemeClr val="accent5"/>
                </a:solidFill>
              </a:rPr>
              <a:t>*</a:t>
            </a:r>
            <a:r>
              <a:rPr lang="en-US" sz="2800" dirty="0">
                <a:solidFill>
                  <a:schemeClr val="accent5"/>
                </a:solidFill>
              </a:rPr>
              <a:t>buttons</a:t>
            </a:r>
            <a:endParaRPr lang="en-US" sz="2800" b="1" dirty="0"/>
          </a:p>
          <a:p>
            <a:r>
              <a:rPr lang="en-US" sz="3300" dirty="0"/>
              <a:t>“How to Use” quick intro screens </a:t>
            </a:r>
            <a:r>
              <a:rPr lang="en-US" sz="3300" dirty="0">
                <a:solidFill>
                  <a:schemeClr val="accent5"/>
                </a:solidFill>
              </a:rPr>
              <a:t>*initial views on 1</a:t>
            </a:r>
            <a:r>
              <a:rPr lang="en-US" sz="3300" baseline="30000" dirty="0">
                <a:solidFill>
                  <a:schemeClr val="accent5"/>
                </a:solidFill>
              </a:rPr>
              <a:t>st</a:t>
            </a:r>
            <a:r>
              <a:rPr lang="en-US" sz="3300" dirty="0">
                <a:solidFill>
                  <a:schemeClr val="accent5"/>
                </a:solidFill>
              </a:rPr>
              <a:t> login only</a:t>
            </a:r>
          </a:p>
          <a:p>
            <a:r>
              <a:rPr lang="en-US" sz="3300" dirty="0"/>
              <a:t>Home Page with note</a:t>
            </a:r>
          </a:p>
          <a:p>
            <a:pPr lvl="1"/>
            <a:r>
              <a:rPr lang="en-US" sz="2800" dirty="0"/>
              <a:t>“You have no pools set up yet.” </a:t>
            </a:r>
            <a:r>
              <a:rPr lang="en-US" sz="2800" b="1" dirty="0"/>
              <a:t>Click here </a:t>
            </a:r>
            <a:r>
              <a:rPr lang="en-US" sz="2800" b="1" dirty="0">
                <a:solidFill>
                  <a:schemeClr val="accent5"/>
                </a:solidFill>
              </a:rPr>
              <a:t>*</a:t>
            </a:r>
            <a:r>
              <a:rPr lang="en-US" sz="2800" dirty="0">
                <a:solidFill>
                  <a:schemeClr val="accent5"/>
                </a:solidFill>
              </a:rPr>
              <a:t>button</a:t>
            </a:r>
            <a:r>
              <a:rPr lang="en-US" sz="2800" b="1" dirty="0">
                <a:solidFill>
                  <a:schemeClr val="accent5"/>
                </a:solidFill>
              </a:rPr>
              <a:t> </a:t>
            </a:r>
            <a:r>
              <a:rPr lang="en-US" sz="2800" dirty="0"/>
              <a:t>to begin</a:t>
            </a:r>
          </a:p>
          <a:p>
            <a:pPr lvl="2"/>
            <a:r>
              <a:rPr lang="en-US" sz="2800" dirty="0"/>
              <a:t>Navigation to my </a:t>
            </a:r>
            <a:r>
              <a:rPr lang="en-US" sz="2800" b="1" dirty="0"/>
              <a:t>New Pool </a:t>
            </a:r>
            <a:r>
              <a:rPr lang="en-US" sz="2800" dirty="0"/>
              <a:t>page</a:t>
            </a:r>
          </a:p>
          <a:p>
            <a:pPr lvl="3"/>
            <a:r>
              <a:rPr lang="en-US" sz="2800" dirty="0"/>
              <a:t>My Information / Information about the Pool</a:t>
            </a:r>
          </a:p>
          <a:p>
            <a:pPr lvl="4"/>
            <a:r>
              <a:rPr lang="en-US" sz="2800" dirty="0"/>
              <a:t>Pool Name </a:t>
            </a:r>
            <a:r>
              <a:rPr lang="en-US" sz="2800" dirty="0">
                <a:solidFill>
                  <a:schemeClr val="accent5"/>
                </a:solidFill>
              </a:rPr>
              <a:t>*text box</a:t>
            </a:r>
          </a:p>
          <a:p>
            <a:pPr lvl="4"/>
            <a:r>
              <a:rPr lang="en-US" sz="2800" dirty="0"/>
              <a:t>Service (i.e. ESPN, Yahoo, etc.) </a:t>
            </a:r>
            <a:r>
              <a:rPr lang="en-US" sz="2800" dirty="0">
                <a:solidFill>
                  <a:schemeClr val="accent5"/>
                </a:solidFill>
              </a:rPr>
              <a:t>*text box</a:t>
            </a:r>
          </a:p>
          <a:p>
            <a:pPr lvl="4"/>
            <a:r>
              <a:rPr lang="en-US" sz="2800" dirty="0"/>
              <a:t>Unique Pool ID # </a:t>
            </a:r>
            <a:r>
              <a:rPr lang="en-US" sz="2800" dirty="0">
                <a:solidFill>
                  <a:schemeClr val="accent5"/>
                </a:solidFill>
              </a:rPr>
              <a:t>*un-editable text box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ABAAE-47BF-477F-A7A8-88F17882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1" y="190500"/>
            <a:ext cx="1469194" cy="146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AA0D58-50A7-4D56-A5E6-77CF3F4502F2}"/>
              </a:ext>
            </a:extLst>
          </p:cNvPr>
          <p:cNvSpPr txBox="1"/>
          <p:nvPr/>
        </p:nvSpPr>
        <p:spPr>
          <a:xfrm>
            <a:off x="7854462" y="412918"/>
            <a:ext cx="2883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Segues</a:t>
            </a:r>
          </a:p>
        </p:txBody>
      </p:sp>
    </p:spTree>
    <p:extLst>
      <p:ext uri="{BB962C8B-B14F-4D97-AF65-F5344CB8AC3E}">
        <p14:creationId xmlns:p14="http://schemas.microsoft.com/office/powerpoint/2010/main" val="59525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DFE3E3-C315-4E51-A592-41A46D695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1" y="190500"/>
            <a:ext cx="1469194" cy="146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117D66-D333-4C24-9126-514AD80135CA}"/>
              </a:ext>
            </a:extLst>
          </p:cNvPr>
          <p:cNvSpPr txBox="1"/>
          <p:nvPr/>
        </p:nvSpPr>
        <p:spPr>
          <a:xfrm>
            <a:off x="5603632" y="412918"/>
            <a:ext cx="5746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Data Structure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2074E9E7-CB63-4CF1-AB40-297116310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0721" y="5887624"/>
            <a:ext cx="914400" cy="914400"/>
          </a:xfrm>
          <a:prstGeom prst="rect">
            <a:avLst/>
          </a:prstGeom>
        </p:spPr>
      </p:pic>
      <p:pic>
        <p:nvPicPr>
          <p:cNvPr id="9" name="Graphic 8" descr="Table">
            <a:extLst>
              <a:ext uri="{FF2B5EF4-FFF2-40B4-BE49-F238E27FC236}">
                <a16:creationId xmlns:a16="http://schemas.microsoft.com/office/drawing/2014/main" id="{45CC5713-6892-492B-B3F1-8C1B8E65CB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0460" y="1786064"/>
            <a:ext cx="1469193" cy="1803609"/>
          </a:xfrm>
          <a:prstGeom prst="rect">
            <a:avLst/>
          </a:prstGeom>
        </p:spPr>
      </p:pic>
      <p:pic>
        <p:nvPicPr>
          <p:cNvPr id="13" name="Graphic 12" descr="Employee badge">
            <a:extLst>
              <a:ext uri="{FF2B5EF4-FFF2-40B4-BE49-F238E27FC236}">
                <a16:creationId xmlns:a16="http://schemas.microsoft.com/office/drawing/2014/main" id="{93BA6B9B-F18A-4569-B5D2-9F74BBB474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2000864"/>
            <a:ext cx="1365197" cy="1365197"/>
          </a:xfrm>
          <a:prstGeom prst="rect">
            <a:avLst/>
          </a:prstGeom>
        </p:spPr>
      </p:pic>
      <p:pic>
        <p:nvPicPr>
          <p:cNvPr id="15" name="Graphic 14" descr="Hierarchy">
            <a:extLst>
              <a:ext uri="{FF2B5EF4-FFF2-40B4-BE49-F238E27FC236}">
                <a16:creationId xmlns:a16="http://schemas.microsoft.com/office/drawing/2014/main" id="{9896E8A9-ED4D-4C0A-A03A-4089D5F34D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136791" y="2938936"/>
            <a:ext cx="11282260" cy="3437272"/>
          </a:xfrm>
          <a:prstGeom prst="rect">
            <a:avLst/>
          </a:prstGeom>
        </p:spPr>
      </p:pic>
      <p:pic>
        <p:nvPicPr>
          <p:cNvPr id="17" name="Graphic 16" descr="Social network">
            <a:extLst>
              <a:ext uri="{FF2B5EF4-FFF2-40B4-BE49-F238E27FC236}">
                <a16:creationId xmlns:a16="http://schemas.microsoft.com/office/drawing/2014/main" id="{018A0E74-C74D-4796-8AFD-66F771AD75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53587" y="1998968"/>
            <a:ext cx="1256858" cy="12568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8C7792-6581-4559-B52B-4C0679283DE4}"/>
              </a:ext>
            </a:extLst>
          </p:cNvPr>
          <p:cNvSpPr txBox="1"/>
          <p:nvPr/>
        </p:nvSpPr>
        <p:spPr>
          <a:xfrm>
            <a:off x="1442712" y="1423411"/>
            <a:ext cx="2853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Name </a:t>
            </a:r>
            <a:r>
              <a:rPr lang="en-US" dirty="0">
                <a:solidFill>
                  <a:schemeClr val="accent5"/>
                </a:solidFill>
              </a:rPr>
              <a:t>*string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Email </a:t>
            </a:r>
            <a:r>
              <a:rPr lang="en-US" dirty="0">
                <a:solidFill>
                  <a:schemeClr val="accent5"/>
                </a:solidFill>
              </a:rPr>
              <a:t>*string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Balance </a:t>
            </a:r>
            <a:r>
              <a:rPr lang="en-US" dirty="0">
                <a:solidFill>
                  <a:schemeClr val="accent5"/>
                </a:solidFill>
              </a:rPr>
              <a:t>*long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Payment Info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*variable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Number of logins </a:t>
            </a:r>
            <a:r>
              <a:rPr lang="en-US" dirty="0">
                <a:solidFill>
                  <a:schemeClr val="accent5"/>
                </a:solidFill>
              </a:rPr>
              <a:t>*long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Pool ID’s </a:t>
            </a:r>
            <a:r>
              <a:rPr lang="en-US" dirty="0">
                <a:solidFill>
                  <a:schemeClr val="accent5"/>
                </a:solidFill>
              </a:rPr>
              <a:t>*string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*User ID </a:t>
            </a:r>
            <a:r>
              <a:rPr lang="en-US" b="1" dirty="0">
                <a:solidFill>
                  <a:schemeClr val="accent5"/>
                </a:solidFill>
              </a:rPr>
              <a:t>*string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F01E52-B084-44F5-9678-26C8350F9BA8}"/>
              </a:ext>
            </a:extLst>
          </p:cNvPr>
          <p:cNvSpPr txBox="1"/>
          <p:nvPr/>
        </p:nvSpPr>
        <p:spPr>
          <a:xfrm>
            <a:off x="5443625" y="1193099"/>
            <a:ext cx="2853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Pool Name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*string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Amount </a:t>
            </a:r>
            <a:r>
              <a:rPr lang="en-US" dirty="0">
                <a:solidFill>
                  <a:schemeClr val="accent5"/>
                </a:solidFill>
              </a:rPr>
              <a:t>*long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Payout Structure </a:t>
            </a:r>
            <a:r>
              <a:rPr lang="en-US" dirty="0">
                <a:solidFill>
                  <a:schemeClr val="accent5"/>
                </a:solidFill>
              </a:rPr>
              <a:t>*String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Duration </a:t>
            </a:r>
            <a:r>
              <a:rPr lang="en-US" dirty="0">
                <a:solidFill>
                  <a:schemeClr val="accent5"/>
                </a:solidFill>
              </a:rPr>
              <a:t>*long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Participants (tier, head)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Participants (rank)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Participants paid </a:t>
            </a:r>
            <a:r>
              <a:rPr lang="en-US" dirty="0">
                <a:solidFill>
                  <a:schemeClr val="accent5"/>
                </a:solidFill>
              </a:rPr>
              <a:t>*bool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*Pool ID </a:t>
            </a:r>
            <a:r>
              <a:rPr lang="en-US" dirty="0">
                <a:solidFill>
                  <a:schemeClr val="accent5"/>
                </a:solidFill>
              </a:rPr>
              <a:t>*string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88A689-C419-4ABF-B02F-B0E205A677EA}"/>
              </a:ext>
            </a:extLst>
          </p:cNvPr>
          <p:cNvSpPr txBox="1"/>
          <p:nvPr/>
        </p:nvSpPr>
        <p:spPr>
          <a:xfrm>
            <a:off x="4533375" y="3398760"/>
            <a:ext cx="248909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Pools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213842-4B38-4DE4-B244-9E97F70E52F6}"/>
              </a:ext>
            </a:extLst>
          </p:cNvPr>
          <p:cNvSpPr txBox="1"/>
          <p:nvPr/>
        </p:nvSpPr>
        <p:spPr>
          <a:xfrm>
            <a:off x="671529" y="3392808"/>
            <a:ext cx="29081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Users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D3D25D-DD2F-41A6-A915-C719530CB3A3}"/>
              </a:ext>
            </a:extLst>
          </p:cNvPr>
          <p:cNvSpPr txBox="1"/>
          <p:nvPr/>
        </p:nvSpPr>
        <p:spPr>
          <a:xfrm>
            <a:off x="7885980" y="3425326"/>
            <a:ext cx="29081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Transactions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ABFB96-1E00-46FA-AEBE-93C245142907}"/>
              </a:ext>
            </a:extLst>
          </p:cNvPr>
          <p:cNvSpPr txBox="1"/>
          <p:nvPr/>
        </p:nvSpPr>
        <p:spPr>
          <a:xfrm>
            <a:off x="4323871" y="5358825"/>
            <a:ext cx="29081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Node.js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120C55-FF7B-4FBE-9502-A2270B81C6AE}"/>
              </a:ext>
            </a:extLst>
          </p:cNvPr>
          <p:cNvSpPr txBox="1"/>
          <p:nvPr/>
        </p:nvSpPr>
        <p:spPr>
          <a:xfrm>
            <a:off x="9617199" y="1828020"/>
            <a:ext cx="2853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Pool ID </a:t>
            </a:r>
            <a:r>
              <a:rPr lang="en-US" dirty="0">
                <a:solidFill>
                  <a:schemeClr val="accent5"/>
                </a:solidFill>
              </a:rPr>
              <a:t>*string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ID </a:t>
            </a:r>
            <a:r>
              <a:rPr lang="en-US" dirty="0">
                <a:solidFill>
                  <a:schemeClr val="accent5"/>
                </a:solidFill>
              </a:rPr>
              <a:t>*string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Amount </a:t>
            </a:r>
            <a:r>
              <a:rPr lang="en-US" dirty="0">
                <a:solidFill>
                  <a:schemeClr val="accent5"/>
                </a:solidFill>
              </a:rPr>
              <a:t>*long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Payment Info </a:t>
            </a:r>
            <a:r>
              <a:rPr lang="en-US" dirty="0">
                <a:solidFill>
                  <a:schemeClr val="accent5"/>
                </a:solidFill>
              </a:rPr>
              <a:t>*variable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Date </a:t>
            </a:r>
            <a:r>
              <a:rPr lang="en-US" dirty="0">
                <a:solidFill>
                  <a:schemeClr val="accent5"/>
                </a:solidFill>
              </a:rPr>
              <a:t>*date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Confirmation ID </a:t>
            </a:r>
            <a:r>
              <a:rPr lang="en-US" dirty="0">
                <a:solidFill>
                  <a:schemeClr val="accent5"/>
                </a:solidFill>
              </a:rPr>
              <a:t>*string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56FBAC-59FD-4B51-B7A6-CF7BC848D2D1}"/>
              </a:ext>
            </a:extLst>
          </p:cNvPr>
          <p:cNvSpPr/>
          <p:nvPr/>
        </p:nvSpPr>
        <p:spPr>
          <a:xfrm>
            <a:off x="7482539" y="4662483"/>
            <a:ext cx="471340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Register">
            <a:extLst>
              <a:ext uri="{FF2B5EF4-FFF2-40B4-BE49-F238E27FC236}">
                <a16:creationId xmlns:a16="http://schemas.microsoft.com/office/drawing/2014/main" id="{ADE0EEFC-EF6A-4879-8388-609870F59D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1971" y="5924746"/>
            <a:ext cx="914400" cy="914400"/>
          </a:xfrm>
          <a:prstGeom prst="rect">
            <a:avLst/>
          </a:prstGeom>
        </p:spPr>
      </p:pic>
      <p:pic>
        <p:nvPicPr>
          <p:cNvPr id="10" name="Graphic 9" descr="Money">
            <a:extLst>
              <a:ext uri="{FF2B5EF4-FFF2-40B4-BE49-F238E27FC236}">
                <a16:creationId xmlns:a16="http://schemas.microsoft.com/office/drawing/2014/main" id="{71C79BD1-0709-4ED7-997F-5B146D8D9F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76060" y="3712802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82D762-2898-45A5-B91B-9A619BCF40B0}"/>
              </a:ext>
            </a:extLst>
          </p:cNvPr>
          <p:cNvSpPr txBox="1"/>
          <p:nvPr/>
        </p:nvSpPr>
        <p:spPr>
          <a:xfrm>
            <a:off x="6710817" y="5379576"/>
            <a:ext cx="209393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Bank</a:t>
            </a:r>
          </a:p>
        </p:txBody>
      </p:sp>
    </p:spTree>
    <p:extLst>
      <p:ext uri="{BB962C8B-B14F-4D97-AF65-F5344CB8AC3E}">
        <p14:creationId xmlns:p14="http://schemas.microsoft.com/office/powerpoint/2010/main" val="138696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483</Words>
  <Application>Microsoft Office PowerPoint</Application>
  <PresentationFormat>Widescreen</PresentationFormat>
  <Paragraphs>140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Robbie Paine</dc:creator>
  <cp:lastModifiedBy>Robbie Paine</cp:lastModifiedBy>
  <cp:revision>49</cp:revision>
  <dcterms:created xsi:type="dcterms:W3CDTF">2019-08-26T19:10:43Z</dcterms:created>
  <dcterms:modified xsi:type="dcterms:W3CDTF">2019-08-26T23:15:23Z</dcterms:modified>
</cp:coreProperties>
</file>