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81" r:id="rId6"/>
    <p:sldId id="299" r:id="rId7"/>
    <p:sldId id="305" r:id="rId8"/>
    <p:sldId id="311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9A5D"/>
    <a:srgbClr val="8363AB"/>
    <a:srgbClr val="42C2BF"/>
    <a:srgbClr val="4E9AD0"/>
    <a:srgbClr val="B4D448"/>
    <a:srgbClr val="4BBC82"/>
    <a:srgbClr val="D8DF5F"/>
    <a:srgbClr val="FCDD5A"/>
    <a:srgbClr val="F8B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90"/>
    <p:restoredTop sz="86871"/>
  </p:normalViewPr>
  <p:slideViewPr>
    <p:cSldViewPr snapToGrid="0" snapToObjects="1">
      <p:cViewPr varScale="1">
        <p:scale>
          <a:sx n="71" d="100"/>
          <a:sy n="71" d="100"/>
        </p:scale>
        <p:origin x="79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Blofield" userId="927504de-741a-4a0c-9f75-963ff5c88476" providerId="ADAL" clId="{9934F72F-B80F-4893-A9C7-E3548CC848F5}"/>
    <pc:docChg chg="custSel modSld">
      <pc:chgData name="Robert Blofield" userId="927504de-741a-4a0c-9f75-963ff5c88476" providerId="ADAL" clId="{9934F72F-B80F-4893-A9C7-E3548CC848F5}" dt="2025-03-06T08:19:44.030" v="144" actId="1036"/>
      <pc:docMkLst>
        <pc:docMk/>
      </pc:docMkLst>
      <pc:sldChg chg="modSp mod">
        <pc:chgData name="Robert Blofield" userId="927504de-741a-4a0c-9f75-963ff5c88476" providerId="ADAL" clId="{9934F72F-B80F-4893-A9C7-E3548CC848F5}" dt="2025-03-06T08:19:44.030" v="144" actId="1036"/>
        <pc:sldMkLst>
          <pc:docMk/>
          <pc:sldMk cId="2518974468" sldId="256"/>
        </pc:sldMkLst>
        <pc:spChg chg="mod">
          <ac:chgData name="Robert Blofield" userId="927504de-741a-4a0c-9f75-963ff5c88476" providerId="ADAL" clId="{9934F72F-B80F-4893-A9C7-E3548CC848F5}" dt="2025-03-06T08:19:34.393" v="140" actId="20577"/>
          <ac:spMkLst>
            <pc:docMk/>
            <pc:sldMk cId="2518974468" sldId="256"/>
            <ac:spMk id="3" creationId="{7CA79E1B-54EB-B149-BCB7-6606322AA785}"/>
          </ac:spMkLst>
        </pc:spChg>
        <pc:spChg chg="mod">
          <ac:chgData name="Robert Blofield" userId="927504de-741a-4a0c-9f75-963ff5c88476" providerId="ADAL" clId="{9934F72F-B80F-4893-A9C7-E3548CC848F5}" dt="2025-03-06T08:19:44.030" v="144" actId="1036"/>
          <ac:spMkLst>
            <pc:docMk/>
            <pc:sldMk cId="2518974468" sldId="256"/>
            <ac:spMk id="12" creationId="{48E5F3CF-93B4-EC40-A240-95A53CBD1A7C}"/>
          </ac:spMkLst>
        </pc:spChg>
      </pc:sldChg>
      <pc:sldChg chg="modSp mod">
        <pc:chgData name="Robert Blofield" userId="927504de-741a-4a0c-9f75-963ff5c88476" providerId="ADAL" clId="{9934F72F-B80F-4893-A9C7-E3548CC848F5}" dt="2025-03-06T08:19:05.803" v="118" actId="20577"/>
        <pc:sldMkLst>
          <pc:docMk/>
          <pc:sldMk cId="4022858628" sldId="281"/>
        </pc:sldMkLst>
        <pc:spChg chg="mod">
          <ac:chgData name="Robert Blofield" userId="927504de-741a-4a0c-9f75-963ff5c88476" providerId="ADAL" clId="{9934F72F-B80F-4893-A9C7-E3548CC848F5}" dt="2025-03-06T08:19:05.803" v="118" actId="20577"/>
          <ac:spMkLst>
            <pc:docMk/>
            <pc:sldMk cId="4022858628" sldId="281"/>
            <ac:spMk id="15" creationId="{92B51CF2-7529-4BD3-97E4-0922BC8AD0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EF207-045C-E149-A26D-8D5C5416F92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F9401-CB96-BE4B-B615-247F6DE3A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F9401-CB96-BE4B-B615-247F6DE3A9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F9401-CB96-BE4B-B615-247F6DE3A9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F9401-CB96-BE4B-B615-247F6DE3A9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9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F9401-CB96-BE4B-B615-247F6DE3A9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9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F9401-CB96-BE4B-B615-247F6DE3A9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F9401-CB96-BE4B-B615-247F6DE3A9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7EFD-A73F-4343-8492-2E28E96DD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BA68E-8C23-0A4E-80C8-AF653C231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241-C816-4F41-865D-73B5800E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ADC-DE37-1F43-B060-4C015FBF69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A7C55-0055-BF47-AE4E-2177989D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8F09A-B6C4-DF46-8937-FA5D75D7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530B-47C7-CD43-8272-290BA6E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4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AD7C-116A-8545-A716-03E2D0B2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C6858-C2C8-134B-B413-E08AE2999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19E85-03B8-8146-9690-17202318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ADC-DE37-1F43-B060-4C015FBF69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65DDF-A2C1-FC44-9142-F5A436FA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D8D86-3466-9745-BBE9-1A4BAA43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530B-47C7-CD43-8272-290BA6E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C8DCA-A1A6-3F4F-907D-D342D87C4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4879D-F609-AA41-8006-A43CB19D1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F3911-C7BF-8E4D-8AAD-C4A9D683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ADC-DE37-1F43-B060-4C015FBF69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4E12-2900-F245-AAF6-B6B335B8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A997A-1A19-7745-B8D4-1D05EBB4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530B-47C7-CD43-8272-290BA6E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F768-78B6-9A43-BD17-947A57D7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BCB7-48A6-A147-8D5E-62BB72A1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AB2BD-D133-4848-9DD3-00A58AA8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ADC-DE37-1F43-B060-4C015FBF69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9387-C5A8-EA44-993B-4CC6C40D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C8CC-7580-4A48-BFFE-A084AD8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530B-47C7-CD43-8272-290BA6E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7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B3E5-02A2-034F-939D-B5E3512F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C65A7-E615-7B4B-847B-91E48779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BE24C-4C52-AE44-98D8-D2474C8C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ADC-DE37-1F43-B060-4C015FBF69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50E4F-013C-744D-BFBE-D90E9EE6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2C86B-A558-724B-B466-2FA42AE4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530B-47C7-CD43-8272-290BA6E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48A0-1DBB-554C-88A2-ABF5EE98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A56A-D77D-7B45-BD23-19722CF8D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2FD26-A3FD-6848-A3DE-5F3C6C51F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2CFA4-1699-B449-AAAA-4E4D6DF0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ADC-DE37-1F43-B060-4C015FBF69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3A7F2-B36A-964F-A917-740DE017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2E749-CFF5-7244-8C31-61F952FE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530B-47C7-CD43-8272-290BA6E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9B29-D4D1-BD4C-8375-DB8A3264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71A24-283D-5F42-806C-7D7C2EF6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AB3FA-124F-2B4B-8411-BD3861AD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7EDF6-B68C-C646-94D4-7C87B8417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F10F8-D728-B748-A805-CBF097F34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9871E-6C9E-9947-B52F-63B46B83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ADC-DE37-1F43-B060-4C015FBF69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9CEE4-8387-5E41-951E-878EB23B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542D0-FECA-FC4F-ADD4-3318B777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530B-47C7-CD43-8272-290BA6E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454B-DC3B-F443-80DF-19AE4A53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03A81-407E-1F44-83C7-F73B430D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ADC-DE37-1F43-B060-4C015FBF69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F9791-2C7C-E342-9805-ABAF33C8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38F74-C250-704C-BE65-B3A316FE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530B-47C7-CD43-8272-290BA6E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1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6E921-1CEC-A546-BDD5-B48C9F06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ADC-DE37-1F43-B060-4C015FBF69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B8EDA-8B5C-A94F-8017-394CC417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1EF76-D84A-844F-BB78-B6C8620C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530B-47C7-CD43-8272-290BA6E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278B-FFAC-7140-910E-CECB433A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9202E-A50C-374E-9D18-7D1CA2A6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5590F-0998-2B48-9F08-59187ACA5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4B760-6776-4F43-92B8-1D97DB17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ADC-DE37-1F43-B060-4C015FBF69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3A7FF-DC19-5748-8E57-FA3457B1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583D-F645-0342-A6EC-D86D7F5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530B-47C7-CD43-8272-290BA6E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7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CFD9-2A06-0C4D-8494-299CC0E8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E5DD5-02C4-274E-8B78-C50B2AEB8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E11CB-39BC-2E48-833D-98339FE7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C1245-C5EE-EE47-8F9F-385A5D04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7ADC-DE37-1F43-B060-4C015FBF69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8857B-1063-874D-8510-09E284E2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93C20-6182-2C4D-ADF0-59CB7B53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530B-47C7-CD43-8272-290BA6E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87A89-FC63-D945-B51A-A141A0CA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A980A-25BD-614F-8E95-407AC556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E805-3564-6F47-8031-82B87E043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7ADC-DE37-1F43-B060-4C015FBF69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44BC-01AC-9941-A7EB-4BA1F0C60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49F5-D38B-3F4A-BF0A-D1CA96C8A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4530B-47C7-CD43-8272-290BA6EBB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CAB09-6D0E-0D17-C372-4B1F9505C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8E5F3CF-93B4-EC40-A240-95A53CBD1A7C}"/>
              </a:ext>
            </a:extLst>
          </p:cNvPr>
          <p:cNvSpPr/>
          <p:nvPr/>
        </p:nvSpPr>
        <p:spPr>
          <a:xfrm>
            <a:off x="0" y="1479125"/>
            <a:ext cx="12192000" cy="538778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75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D525C-DFAC-0944-8308-73CDE6AD0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330" y="2480751"/>
            <a:ext cx="10327341" cy="948823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solidFill>
                  <a:schemeClr val="bg1"/>
                </a:solidFill>
                <a:latin typeface="Raleway Light" panose="020B0403030101060003" pitchFamily="34" charset="77"/>
              </a:rPr>
              <a:t>Making 3D Assets in a Game-Ready Production Pipeline</a:t>
            </a:r>
            <a:endParaRPr lang="en-US" sz="4800" dirty="0">
              <a:solidFill>
                <a:schemeClr val="bg1"/>
              </a:solidFill>
              <a:latin typeface="Raleway Light" panose="020B0403030101060003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79E1B-54EB-B149-BCB7-6606322AA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5426"/>
            <a:ext cx="9144000" cy="107150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Raleway Black" panose="020B0503030101060003" pitchFamily="34" charset="77"/>
              </a:rPr>
              <a:t>Immersive Technologies</a:t>
            </a:r>
            <a:endParaRPr lang="en-US" sz="3200" b="1" dirty="0">
              <a:solidFill>
                <a:schemeClr val="bg1"/>
              </a:solidFill>
              <a:latin typeface="Raleway Black" panose="020B0503030101060003" pitchFamily="34" charset="77"/>
            </a:endParaRPr>
          </a:p>
          <a:p>
            <a:r>
              <a:rPr lang="en-US" sz="1200" dirty="0">
                <a:solidFill>
                  <a:schemeClr val="bg1"/>
                </a:solidFill>
                <a:latin typeface="Raleway Medium" panose="020B0503030101060003" pitchFamily="34" charset="77"/>
              </a:rPr>
              <a:t>Rob Blofield, MA – Senior Lecturer in Digital and 3D Design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DC7B20-2774-6A44-994C-800B1A574A2B}"/>
              </a:ext>
            </a:extLst>
          </p:cNvPr>
          <p:cNvSpPr/>
          <p:nvPr/>
        </p:nvSpPr>
        <p:spPr>
          <a:xfrm>
            <a:off x="772640" y="1"/>
            <a:ext cx="616838" cy="7644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Raleway Black" panose="020B0503030101060003" pitchFamily="34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052A1-E66D-4B41-8D20-C64B9B749FA7}"/>
              </a:ext>
            </a:extLst>
          </p:cNvPr>
          <p:cNvSpPr/>
          <p:nvPr/>
        </p:nvSpPr>
        <p:spPr>
          <a:xfrm>
            <a:off x="772640" y="0"/>
            <a:ext cx="616839" cy="689548"/>
          </a:xfrm>
          <a:prstGeom prst="rect">
            <a:avLst/>
          </a:prstGeom>
          <a:solidFill>
            <a:srgbClr val="F89A5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Raleway Black" panose="020B0503030101060003" pitchFamily="34" charset="77"/>
              </a:rPr>
              <a:t>1</a:t>
            </a:r>
            <a:endParaRPr lang="en-US" sz="3600" b="1" dirty="0">
              <a:solidFill>
                <a:schemeClr val="bg1"/>
              </a:solidFill>
              <a:latin typeface="Raleway Black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1897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495DF-D9E5-B0CC-E017-9340660F4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5D1823-C3A2-9D45-87E1-BF9092AA0E27}"/>
              </a:ext>
            </a:extLst>
          </p:cNvPr>
          <p:cNvSpPr/>
          <p:nvPr/>
        </p:nvSpPr>
        <p:spPr>
          <a:xfrm>
            <a:off x="319608" y="1627632"/>
            <a:ext cx="11552784" cy="493387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numCol="4" rtlCol="0" anchor="ctr"/>
          <a:lstStyle/>
          <a:p>
            <a:pPr algn="ctr"/>
            <a:endParaRPr lang="en-GB" dirty="0">
              <a:latin typeface="Raleway" panose="020B05030301010600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01401-DE08-8E46-88D9-E2ECDAE53E76}"/>
              </a:ext>
            </a:extLst>
          </p:cNvPr>
          <p:cNvSpPr/>
          <p:nvPr/>
        </p:nvSpPr>
        <p:spPr>
          <a:xfrm>
            <a:off x="332511" y="526525"/>
            <a:ext cx="3220158" cy="574582"/>
          </a:xfrm>
          <a:prstGeom prst="rect">
            <a:avLst/>
          </a:prstGeom>
          <a:solidFill>
            <a:srgbClr val="F89A5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CF458C-9F19-B548-84C3-CC96583B74FB}"/>
              </a:ext>
            </a:extLst>
          </p:cNvPr>
          <p:cNvSpPr txBox="1">
            <a:spLocks/>
          </p:cNvSpPr>
          <p:nvPr/>
        </p:nvSpPr>
        <p:spPr>
          <a:xfrm>
            <a:off x="451291" y="648609"/>
            <a:ext cx="3101378" cy="41218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Raleway" panose="020B0503030101060003" pitchFamily="34" charset="77"/>
              </a:rPr>
              <a:t>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3EC5B-AEEE-4CBF-8A41-5AA24714D031}"/>
              </a:ext>
            </a:extLst>
          </p:cNvPr>
          <p:cNvSpPr txBox="1"/>
          <p:nvPr/>
        </p:nvSpPr>
        <p:spPr>
          <a:xfrm>
            <a:off x="955336" y="2070922"/>
            <a:ext cx="80730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42C2BF"/>
              </a:solidFill>
              <a:latin typeface="Raleway Medium" panose="020B0503030101060003"/>
            </a:endParaRPr>
          </a:p>
          <a:p>
            <a:endParaRPr lang="en-GB" sz="1800" dirty="0">
              <a:solidFill>
                <a:schemeClr val="bg1"/>
              </a:solidFill>
              <a:latin typeface="Raleway Medium" panose="020B0503030101060003"/>
            </a:endParaRPr>
          </a:p>
          <a:p>
            <a:endParaRPr lang="en-US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B51CF2-7529-4BD3-97E4-0922BC8AD08C}"/>
              </a:ext>
            </a:extLst>
          </p:cNvPr>
          <p:cNvSpPr txBox="1"/>
          <p:nvPr/>
        </p:nvSpPr>
        <p:spPr>
          <a:xfrm>
            <a:off x="955336" y="1752214"/>
            <a:ext cx="10281328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aleway" pitchFamily="2" charset="0"/>
              </a:rPr>
              <a:t>This series targets ultra-optimised assets with a high poly to low poly sculpting workflow, asset grouping and unwrapping for optimised use of texture space.</a:t>
            </a:r>
          </a:p>
          <a:p>
            <a:endParaRPr lang="en-GB" sz="1600" i="0" dirty="0">
              <a:solidFill>
                <a:schemeClr val="bg1"/>
              </a:solidFill>
              <a:effectLst/>
              <a:latin typeface="Raleway" pitchFamily="2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Raleway" pitchFamily="2" charset="0"/>
              </a:rPr>
              <a:t>The overall goal will be to work through the whole process of modelling/sculpting, texturing and optimising a stylized game asset towards a specific art direction. The sessions are outlined below</a:t>
            </a:r>
          </a:p>
          <a:p>
            <a:endParaRPr lang="en-GB" sz="1600" dirty="0">
              <a:solidFill>
                <a:schemeClr val="bg1"/>
              </a:solidFill>
              <a:latin typeface="Raleway" pitchFamily="2" charset="0"/>
            </a:endParaRPr>
          </a:p>
          <a:p>
            <a:endParaRPr lang="en-GB" sz="1600" dirty="0">
              <a:solidFill>
                <a:schemeClr val="bg1"/>
              </a:solidFill>
              <a:latin typeface="Raleway" pitchFamily="2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Raleway" pitchFamily="2" charset="0"/>
              </a:rPr>
              <a:t>Session 1 – Model/Sculpt the asset including all detail (High poly)</a:t>
            </a:r>
          </a:p>
          <a:p>
            <a:endParaRPr lang="en-GB" sz="1600" b="1" dirty="0">
              <a:solidFill>
                <a:schemeClr val="bg1"/>
              </a:solidFill>
              <a:latin typeface="Raleway" pitchFamily="2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Raleway" pitchFamily="2" charset="0"/>
              </a:rPr>
              <a:t>Session 2 – </a:t>
            </a:r>
            <a:r>
              <a:rPr lang="en-GB" sz="1600" b="1" dirty="0" err="1">
                <a:solidFill>
                  <a:schemeClr val="bg1"/>
                </a:solidFill>
                <a:latin typeface="Raleway" pitchFamily="2" charset="0"/>
              </a:rPr>
              <a:t>Retopo</a:t>
            </a:r>
            <a:r>
              <a:rPr lang="en-GB" sz="1600" b="1" dirty="0">
                <a:solidFill>
                  <a:schemeClr val="bg1"/>
                </a:solidFill>
                <a:latin typeface="Raleway" pitchFamily="2" charset="0"/>
              </a:rPr>
              <a:t> and UV unwrap the model (low poly)</a:t>
            </a:r>
          </a:p>
          <a:p>
            <a:endParaRPr lang="en-GB" sz="1600" b="1" dirty="0">
              <a:solidFill>
                <a:schemeClr val="bg1"/>
              </a:solidFill>
              <a:latin typeface="Raleway" pitchFamily="2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Raleway" pitchFamily="2" charset="0"/>
              </a:rPr>
              <a:t>Session 3 – Bake and create smart materials to texture the model in Substance painter</a:t>
            </a:r>
          </a:p>
          <a:p>
            <a:endParaRPr lang="en-GB" sz="1600" b="1" dirty="0">
              <a:solidFill>
                <a:schemeClr val="bg1"/>
              </a:solidFill>
              <a:latin typeface="Raleway" pitchFamily="2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Raleway" pitchFamily="2" charset="0"/>
              </a:rPr>
              <a:t>Session 4 – Create a second model (more complex) following this pipeline</a:t>
            </a:r>
          </a:p>
          <a:p>
            <a:endParaRPr lang="en-GB" sz="1600" b="1" dirty="0">
              <a:solidFill>
                <a:schemeClr val="bg1"/>
              </a:solidFill>
              <a:latin typeface="Raleway" pitchFamily="2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Raleway" pitchFamily="2" charset="0"/>
              </a:rPr>
              <a:t>Session 5 – Combine the two assets, re-unwrap, re-bake and apply the smart materials into one optimised set of texture maps for both objects.</a:t>
            </a:r>
          </a:p>
        </p:txBody>
      </p:sp>
    </p:spTree>
    <p:extLst>
      <p:ext uri="{BB962C8B-B14F-4D97-AF65-F5344CB8AC3E}">
        <p14:creationId xmlns:p14="http://schemas.microsoft.com/office/powerpoint/2010/main" val="4022858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495DF-D9E5-B0CC-E017-9340660F4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5D1823-C3A2-9D45-87E1-BF9092AA0E27}"/>
              </a:ext>
            </a:extLst>
          </p:cNvPr>
          <p:cNvSpPr/>
          <p:nvPr/>
        </p:nvSpPr>
        <p:spPr>
          <a:xfrm>
            <a:off x="319608" y="1627632"/>
            <a:ext cx="11552784" cy="493387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numCol="4" rtlCol="0" anchor="ctr"/>
          <a:lstStyle/>
          <a:p>
            <a:pPr algn="ctr"/>
            <a:endParaRPr lang="en-GB" dirty="0">
              <a:latin typeface="Raleway" panose="020B05030301010600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01401-DE08-8E46-88D9-E2ECDAE53E76}"/>
              </a:ext>
            </a:extLst>
          </p:cNvPr>
          <p:cNvSpPr/>
          <p:nvPr/>
        </p:nvSpPr>
        <p:spPr>
          <a:xfrm>
            <a:off x="332510" y="526525"/>
            <a:ext cx="4714411" cy="574582"/>
          </a:xfrm>
          <a:prstGeom prst="rect">
            <a:avLst/>
          </a:prstGeom>
          <a:solidFill>
            <a:srgbClr val="F89A5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CF458C-9F19-B548-84C3-CC96583B74FB}"/>
              </a:ext>
            </a:extLst>
          </p:cNvPr>
          <p:cNvSpPr txBox="1">
            <a:spLocks/>
          </p:cNvSpPr>
          <p:nvPr/>
        </p:nvSpPr>
        <p:spPr>
          <a:xfrm>
            <a:off x="451291" y="648609"/>
            <a:ext cx="4418421" cy="41218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Raleway" panose="020B0503030101060003" pitchFamily="34" charset="77"/>
              </a:rPr>
              <a:t>High Poly to Low Poly Overview</a:t>
            </a:r>
            <a:endParaRPr lang="en-US" sz="2400" b="1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B51CF2-7529-4BD3-97E4-0922BC8AD08C}"/>
              </a:ext>
            </a:extLst>
          </p:cNvPr>
          <p:cNvSpPr txBox="1"/>
          <p:nvPr/>
        </p:nvSpPr>
        <p:spPr>
          <a:xfrm>
            <a:off x="869616" y="1650492"/>
            <a:ext cx="10452768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Raleway" panose="020B0503030101060003" pitchFamily="34" charset="77"/>
              </a:rPr>
              <a:t>A confusing thing to note is that when working from high poly to low poly, we usually still start low poly</a:t>
            </a:r>
          </a:p>
          <a:p>
            <a:endParaRPr lang="en-GB" b="1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r>
              <a:rPr lang="en-GB" b="1" dirty="0">
                <a:solidFill>
                  <a:schemeClr val="bg1"/>
                </a:solidFill>
                <a:latin typeface="Raleway" panose="020B0503030101060003" pitchFamily="34" charset="77"/>
              </a:rPr>
              <a:t>Sometimes the final sculpted details change the shape too much, or the previous stages are too high poly for their intended output.</a:t>
            </a:r>
          </a:p>
          <a:p>
            <a:endParaRPr lang="en-GB" b="1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r>
              <a:rPr lang="en-GB" b="1" dirty="0">
                <a:solidFill>
                  <a:schemeClr val="bg1"/>
                </a:solidFill>
                <a:latin typeface="Raleway" panose="020B0503030101060003" pitchFamily="34" charset="77"/>
              </a:rPr>
              <a:t>In which case we adapt, reduce, or remake (</a:t>
            </a:r>
            <a:r>
              <a:rPr lang="en-GB" b="1" dirty="0" err="1">
                <a:solidFill>
                  <a:schemeClr val="bg1"/>
                </a:solidFill>
                <a:latin typeface="Raleway" panose="020B0503030101060003" pitchFamily="34" charset="77"/>
              </a:rPr>
              <a:t>retopologize</a:t>
            </a:r>
            <a:r>
              <a:rPr lang="en-GB" b="1" dirty="0">
                <a:solidFill>
                  <a:schemeClr val="bg1"/>
                </a:solidFill>
                <a:latin typeface="Raleway" panose="020B0503030101060003" pitchFamily="34" charset="77"/>
              </a:rPr>
              <a:t>) the mesh.</a:t>
            </a:r>
          </a:p>
          <a:p>
            <a:endParaRPr lang="en-GB" b="1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r>
              <a:rPr lang="en-GB" b="1" dirty="0">
                <a:solidFill>
                  <a:schemeClr val="bg1"/>
                </a:solidFill>
                <a:latin typeface="Raleway" panose="020B0503030101060003" pitchFamily="34" charset="77"/>
              </a:rPr>
              <a:t>In either case, we bake down the details in the high poly down to the low poly</a:t>
            </a:r>
          </a:p>
          <a:p>
            <a:endParaRPr lang="en-GB" b="1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endParaRPr lang="en-GB" b="1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6ECD4A-1DBF-ACC9-AA82-95FFBC9DA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81" y="4292978"/>
            <a:ext cx="2254797" cy="22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EE80FCD-7A21-6800-6EA7-E9BD34260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21" y="4292979"/>
            <a:ext cx="2254797" cy="22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B753F6-59DC-A7BA-20E6-C45193466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318" y="4292980"/>
            <a:ext cx="2254797" cy="22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E9B6010-FA7B-BC89-FFFD-2DBF9D9B7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15" y="4292981"/>
            <a:ext cx="2254797" cy="22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8F14408-80A4-D8D2-A56A-AD147F005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912" y="4300210"/>
            <a:ext cx="2254797" cy="22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39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495DF-D9E5-B0CC-E017-9340660F4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5D1823-C3A2-9D45-87E1-BF9092AA0E27}"/>
              </a:ext>
            </a:extLst>
          </p:cNvPr>
          <p:cNvSpPr/>
          <p:nvPr/>
        </p:nvSpPr>
        <p:spPr>
          <a:xfrm>
            <a:off x="319608" y="1627632"/>
            <a:ext cx="11552784" cy="493387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numCol="4" rtlCol="0" anchor="ctr"/>
          <a:lstStyle/>
          <a:p>
            <a:pPr algn="ctr"/>
            <a:endParaRPr lang="en-GB" dirty="0">
              <a:latin typeface="Raleway" panose="020B05030301010600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01401-DE08-8E46-88D9-E2ECDAE53E76}"/>
              </a:ext>
            </a:extLst>
          </p:cNvPr>
          <p:cNvSpPr/>
          <p:nvPr/>
        </p:nvSpPr>
        <p:spPr>
          <a:xfrm>
            <a:off x="332510" y="526525"/>
            <a:ext cx="7965670" cy="574582"/>
          </a:xfrm>
          <a:prstGeom prst="rect">
            <a:avLst/>
          </a:prstGeom>
          <a:solidFill>
            <a:srgbClr val="F89A5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CF458C-9F19-B548-84C3-CC96583B74FB}"/>
              </a:ext>
            </a:extLst>
          </p:cNvPr>
          <p:cNvSpPr txBox="1">
            <a:spLocks/>
          </p:cNvSpPr>
          <p:nvPr/>
        </p:nvSpPr>
        <p:spPr>
          <a:xfrm>
            <a:off x="451291" y="648609"/>
            <a:ext cx="7732589" cy="41218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Raleway" panose="020B0503030101060003" pitchFamily="34" charset="77"/>
              </a:rPr>
              <a:t>How Many Polygons? What resolution Textures?</a:t>
            </a:r>
            <a:endParaRPr lang="en-US" sz="2400" b="1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B51CF2-7529-4BD3-97E4-0922BC8AD08C}"/>
              </a:ext>
            </a:extLst>
          </p:cNvPr>
          <p:cNvSpPr txBox="1"/>
          <p:nvPr/>
        </p:nvSpPr>
        <p:spPr>
          <a:xfrm>
            <a:off x="652820" y="1962074"/>
            <a:ext cx="1092196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Raleway" panose="020B0503030101060003" pitchFamily="34" charset="77"/>
              </a:rPr>
              <a:t>How do I know the number of polygons and texture sizes needed for an object?</a:t>
            </a:r>
          </a:p>
          <a:p>
            <a:r>
              <a:rPr lang="en-GB" b="1" dirty="0">
                <a:solidFill>
                  <a:schemeClr val="bg1"/>
                </a:solidFill>
                <a:latin typeface="Raleway" panose="020B0503030101060003" pitchFamily="34" charset="77"/>
              </a:rPr>
              <a:t>All depends on context – what is the limiting factor?</a:t>
            </a:r>
          </a:p>
          <a:p>
            <a:endParaRPr lang="en-GB" b="1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Raleway" panose="020B0503030101060003" pitchFamily="34" charset="77"/>
              </a:rPr>
              <a:t>A mobile game might need assets to be low poly, it will certainly have lower resolution and fewer numbers of textures to limit download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Raleway" panose="020B0503030101060003" pitchFamily="34" charset="77"/>
              </a:rPr>
              <a:t>A AAA title will have 10’s of Gigabytes in data from textures, audio, voice recordings, etc. Polygons may be up to 120k triangles for a main character, 250k for a car in a driving game, 25K for a prop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Raleway" panose="020B0503030101060003" pitchFamily="34" charset="77"/>
              </a:rPr>
              <a:t>Almost every time each object will have just 1 shader that covers all surfaces with highly optimised textures.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Raleway" panose="020B0503030101060003" pitchFamily="34" charset="77"/>
              </a:rPr>
              <a:t>Best practice is to pair objects likely to appear together with one single texture map so that they share shaders and texture files for better optimisation.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endParaRPr lang="en-GB" b="1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08063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495DF-D9E5-B0CC-E017-9340660F4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5D1823-C3A2-9D45-87E1-BF9092AA0E27}"/>
              </a:ext>
            </a:extLst>
          </p:cNvPr>
          <p:cNvSpPr/>
          <p:nvPr/>
        </p:nvSpPr>
        <p:spPr>
          <a:xfrm>
            <a:off x="319608" y="1627632"/>
            <a:ext cx="11552784" cy="493387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numCol="4" rtlCol="0" anchor="ctr"/>
          <a:lstStyle/>
          <a:p>
            <a:pPr algn="ctr"/>
            <a:endParaRPr lang="en-GB" dirty="0">
              <a:latin typeface="Raleway" panose="020B05030301010600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01401-DE08-8E46-88D9-E2ECDAE53E76}"/>
              </a:ext>
            </a:extLst>
          </p:cNvPr>
          <p:cNvSpPr/>
          <p:nvPr/>
        </p:nvSpPr>
        <p:spPr>
          <a:xfrm>
            <a:off x="332509" y="526525"/>
            <a:ext cx="7698307" cy="574582"/>
          </a:xfrm>
          <a:prstGeom prst="rect">
            <a:avLst/>
          </a:prstGeom>
          <a:solidFill>
            <a:srgbClr val="F89A5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CF458C-9F19-B548-84C3-CC96583B74FB}"/>
              </a:ext>
            </a:extLst>
          </p:cNvPr>
          <p:cNvSpPr txBox="1">
            <a:spLocks/>
          </p:cNvSpPr>
          <p:nvPr/>
        </p:nvSpPr>
        <p:spPr>
          <a:xfrm>
            <a:off x="451291" y="648608"/>
            <a:ext cx="7218407" cy="854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Raleway" panose="020B0503030101060003" pitchFamily="34" charset="77"/>
              </a:rPr>
              <a:t>What are we making? Stylized Stonework</a:t>
            </a:r>
            <a:endParaRPr lang="en-US" sz="2400" b="1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B51CF2-7529-4BD3-97E4-0922BC8AD08C}"/>
              </a:ext>
            </a:extLst>
          </p:cNvPr>
          <p:cNvSpPr txBox="1"/>
          <p:nvPr/>
        </p:nvSpPr>
        <p:spPr>
          <a:xfrm>
            <a:off x="618751" y="2017278"/>
            <a:ext cx="6314510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Raleway" panose="020B0503030101060003" pitchFamily="34" charset="77"/>
              </a:rPr>
              <a:t>Why?</a:t>
            </a:r>
          </a:p>
          <a:p>
            <a:r>
              <a:rPr lang="en-GB" dirty="0">
                <a:solidFill>
                  <a:schemeClr val="bg1"/>
                </a:solidFill>
                <a:latin typeface="Raleway" panose="020B0503030101060003" pitchFamily="34" charset="77"/>
              </a:rPr>
              <a:t>Because the methods used here will enable you to work on </a:t>
            </a:r>
            <a:r>
              <a:rPr lang="en-GB" b="1" dirty="0">
                <a:solidFill>
                  <a:schemeClr val="bg1"/>
                </a:solidFill>
                <a:latin typeface="Raleway" panose="020B0503030101060003" pitchFamily="34" charset="77"/>
              </a:rPr>
              <a:t>stylized stone, wood, metal, gems</a:t>
            </a:r>
            <a:r>
              <a:rPr lang="en-GB" dirty="0">
                <a:solidFill>
                  <a:schemeClr val="bg1"/>
                </a:solidFill>
                <a:latin typeface="Raleway" panose="020B0503030101060003" pitchFamily="34" charset="77"/>
              </a:rPr>
              <a:t> etc that 80% of the assets needed in the stylized genres call for.</a:t>
            </a:r>
          </a:p>
          <a:p>
            <a:endParaRPr lang="en-GB" b="1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r>
              <a:rPr lang="en-GB" b="1" dirty="0">
                <a:solidFill>
                  <a:schemeClr val="bg1"/>
                </a:solidFill>
                <a:latin typeface="Raleway" panose="020B0503030101060003" pitchFamily="34" charset="77"/>
              </a:rPr>
              <a:t>Why stylized?</a:t>
            </a:r>
          </a:p>
          <a:p>
            <a:r>
              <a:rPr lang="en-GB" dirty="0">
                <a:solidFill>
                  <a:schemeClr val="bg1"/>
                </a:solidFill>
                <a:latin typeface="Raleway" panose="020B0503030101060003" pitchFamily="34" charset="77"/>
              </a:rPr>
              <a:t>AI and pre-built tools and libraries such as Metahuman and </a:t>
            </a:r>
            <a:r>
              <a:rPr lang="en-GB" dirty="0" err="1">
                <a:solidFill>
                  <a:schemeClr val="bg1"/>
                </a:solidFill>
                <a:latin typeface="Raleway" panose="020B0503030101060003" pitchFamily="34" charset="77"/>
              </a:rPr>
              <a:t>Megascans</a:t>
            </a:r>
            <a:r>
              <a:rPr lang="en-GB" dirty="0">
                <a:solidFill>
                  <a:schemeClr val="bg1"/>
                </a:solidFill>
                <a:latin typeface="Raleway" panose="020B0503030101060003" pitchFamily="34" charset="77"/>
              </a:rPr>
              <a:t> etc are quickly making the need for skilled work and optimisation in high fidelity games obsolete.</a:t>
            </a:r>
          </a:p>
          <a:p>
            <a:endParaRPr lang="en-GB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r>
              <a:rPr lang="en-GB" b="1" dirty="0">
                <a:solidFill>
                  <a:schemeClr val="bg1"/>
                </a:solidFill>
                <a:latin typeface="Raleway" panose="020B0503030101060003" pitchFamily="34" charset="77"/>
              </a:rPr>
              <a:t>What can’t AI do?</a:t>
            </a:r>
          </a:p>
          <a:p>
            <a:r>
              <a:rPr lang="en-GB" dirty="0">
                <a:solidFill>
                  <a:schemeClr val="bg1"/>
                </a:solidFill>
                <a:latin typeface="Raleway" panose="020B0503030101060003" pitchFamily="34" charset="77"/>
              </a:rPr>
              <a:t>3D models of stylised, characterful, artistic interpretations of objects/scenery/people that meet the requirements of a specific art direction.</a:t>
            </a:r>
            <a:endParaRPr lang="en-GB" b="1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pic>
        <p:nvPicPr>
          <p:cNvPr id="4" name="Picture 3" descr="A stone cube with carved designs on it&#10;&#10;Description automatically generated">
            <a:extLst>
              <a:ext uri="{FF2B5EF4-FFF2-40B4-BE49-F238E27FC236}">
                <a16:creationId xmlns:a16="http://schemas.microsoft.com/office/drawing/2014/main" id="{325BF8A1-A6FE-C71D-EF73-E21ED0AEB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092" y="1908438"/>
            <a:ext cx="4356157" cy="4356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42F01E-07B8-42FE-9430-D628A72642E1}"/>
              </a:ext>
            </a:extLst>
          </p:cNvPr>
          <p:cNvSpPr txBox="1"/>
          <p:nvPr/>
        </p:nvSpPr>
        <p:spPr>
          <a:xfrm>
            <a:off x="7440339" y="5901615"/>
            <a:ext cx="428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Raleway" pitchFamily="2" charset="0"/>
              </a:rPr>
              <a:t>Concept art generated by DALL.E 2 (via Bing)</a:t>
            </a:r>
          </a:p>
        </p:txBody>
      </p:sp>
    </p:spTree>
    <p:extLst>
      <p:ext uri="{BB962C8B-B14F-4D97-AF65-F5344CB8AC3E}">
        <p14:creationId xmlns:p14="http://schemas.microsoft.com/office/powerpoint/2010/main" val="1858730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495DF-D9E5-B0CC-E017-9340660F4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5D1823-C3A2-9D45-87E1-BF9092AA0E27}"/>
              </a:ext>
            </a:extLst>
          </p:cNvPr>
          <p:cNvSpPr/>
          <p:nvPr/>
        </p:nvSpPr>
        <p:spPr>
          <a:xfrm>
            <a:off x="319608" y="1627632"/>
            <a:ext cx="11552784" cy="493387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numCol="4" rtlCol="0" anchor="ctr"/>
          <a:lstStyle/>
          <a:p>
            <a:pPr algn="ctr"/>
            <a:endParaRPr lang="en-GB" dirty="0">
              <a:latin typeface="Raleway" panose="020B05030301010600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01401-DE08-8E46-88D9-E2ECDAE53E76}"/>
              </a:ext>
            </a:extLst>
          </p:cNvPr>
          <p:cNvSpPr/>
          <p:nvPr/>
        </p:nvSpPr>
        <p:spPr>
          <a:xfrm>
            <a:off x="332509" y="526525"/>
            <a:ext cx="7698307" cy="574582"/>
          </a:xfrm>
          <a:prstGeom prst="rect">
            <a:avLst/>
          </a:prstGeom>
          <a:solidFill>
            <a:srgbClr val="F89A5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CF458C-9F19-B548-84C3-CC96583B74FB}"/>
              </a:ext>
            </a:extLst>
          </p:cNvPr>
          <p:cNvSpPr txBox="1">
            <a:spLocks/>
          </p:cNvSpPr>
          <p:nvPr/>
        </p:nvSpPr>
        <p:spPr>
          <a:xfrm>
            <a:off x="451291" y="648608"/>
            <a:ext cx="7218407" cy="854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Raleway" panose="020B0503030101060003" pitchFamily="34" charset="77"/>
              </a:rPr>
              <a:t>Sculpting Stylized Rock Faces</a:t>
            </a:r>
            <a:endParaRPr lang="en-US" sz="2400" b="1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B51CF2-7529-4BD3-97E4-0922BC8AD08C}"/>
              </a:ext>
            </a:extLst>
          </p:cNvPr>
          <p:cNvSpPr txBox="1"/>
          <p:nvPr/>
        </p:nvSpPr>
        <p:spPr>
          <a:xfrm>
            <a:off x="618751" y="2017278"/>
            <a:ext cx="2079841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Raleway" panose="020B0503030101060003" pitchFamily="34" charset="77"/>
              </a:rPr>
              <a:t>We use a combination </a:t>
            </a:r>
            <a:r>
              <a:rPr lang="en-GB" b="1">
                <a:solidFill>
                  <a:schemeClr val="bg1"/>
                </a:solidFill>
                <a:latin typeface="Raleway" panose="020B0503030101060003" pitchFamily="34" charset="77"/>
              </a:rPr>
              <a:t>of Clay Strips </a:t>
            </a:r>
            <a:r>
              <a:rPr lang="en-GB" b="1" dirty="0">
                <a:solidFill>
                  <a:schemeClr val="bg1"/>
                </a:solidFill>
                <a:latin typeface="Raleway" panose="020B0503030101060003" pitchFamily="34" charset="77"/>
              </a:rPr>
              <a:t>and the scrape tool to create the details on the rocks.</a:t>
            </a:r>
          </a:p>
          <a:p>
            <a:endParaRPr lang="en-GB" b="1" dirty="0">
              <a:solidFill>
                <a:schemeClr val="bg1"/>
              </a:solidFill>
              <a:latin typeface="Raleway" panose="020B0503030101060003" pitchFamily="34" charset="77"/>
            </a:endParaRPr>
          </a:p>
          <a:p>
            <a:r>
              <a:rPr lang="en-GB" b="1" dirty="0">
                <a:solidFill>
                  <a:schemeClr val="bg1"/>
                </a:solidFill>
                <a:latin typeface="Raleway" panose="020B0503030101060003" pitchFamily="34" charset="77"/>
              </a:rPr>
              <a:t>Adding clay, scraping away, </a:t>
            </a:r>
            <a:r>
              <a:rPr lang="en-GB" b="1" dirty="0" err="1">
                <a:solidFill>
                  <a:schemeClr val="bg1"/>
                </a:solidFill>
                <a:latin typeface="Raleway" panose="020B0503030101060003" pitchFamily="34" charset="77"/>
              </a:rPr>
              <a:t>remesh</a:t>
            </a:r>
            <a:r>
              <a:rPr lang="en-GB" b="1" dirty="0">
                <a:solidFill>
                  <a:schemeClr val="bg1"/>
                </a:solidFill>
                <a:latin typeface="Raleway" panose="020B0503030101060003" pitchFamily="34" charset="77"/>
              </a:rPr>
              <a:t> to higher res and repeat until the asset is complete.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7E26A-9C75-4556-D4C5-2A5B1A319A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84"/>
          <a:stretch/>
        </p:blipFill>
        <p:spPr>
          <a:xfrm>
            <a:off x="2882668" y="1908437"/>
            <a:ext cx="2355652" cy="2118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FD4958-1597-E623-A4EF-97CCFAFDE9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57" t="8051" r="8839" b="7644"/>
          <a:stretch/>
        </p:blipFill>
        <p:spPr>
          <a:xfrm>
            <a:off x="5547105" y="1908437"/>
            <a:ext cx="2834640" cy="21187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E01B99-6DFD-F7F5-0D13-A7E1E19E2E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545" t="20470" r="12781" b="17899"/>
          <a:stretch/>
        </p:blipFill>
        <p:spPr>
          <a:xfrm>
            <a:off x="8565821" y="1896824"/>
            <a:ext cx="3105144" cy="21187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45429B-1868-5560-CF93-0D66E6C21D5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121" t="6480" r="5694" b="6669"/>
          <a:stretch/>
        </p:blipFill>
        <p:spPr>
          <a:xfrm>
            <a:off x="3713273" y="4234086"/>
            <a:ext cx="2781300" cy="20928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BE36A1-F924-3ABD-EFA1-ED59B82FD05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73" t="9167" r="4228" b="10909"/>
          <a:stretch/>
        </p:blipFill>
        <p:spPr>
          <a:xfrm>
            <a:off x="7200899" y="4242126"/>
            <a:ext cx="3025141" cy="20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18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A3A736826B6943B99C0C8764D93047" ma:contentTypeVersion="7" ma:contentTypeDescription="Create a new document." ma:contentTypeScope="" ma:versionID="9f8edf6dfc2e6754f0f8731f0229d5be">
  <xsd:schema xmlns:xsd="http://www.w3.org/2001/XMLSchema" xmlns:xs="http://www.w3.org/2001/XMLSchema" xmlns:p="http://schemas.microsoft.com/office/2006/metadata/properties" xmlns:ns2="d7be723f-04a7-4c6e-a51f-4e3049c62a80" targetNamespace="http://schemas.microsoft.com/office/2006/metadata/properties" ma:root="true" ma:fieldsID="0e5bd25f48b1f2b5985350db496b7c3c" ns2:_="">
    <xsd:import namespace="d7be723f-04a7-4c6e-a51f-4e3049c62a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e723f-04a7-4c6e-a51f-4e3049c62a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D0594C-E441-402E-BFC0-CE67C26E2C06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732E3E-DF35-4D70-A312-51C9DF0A7F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BD4F23-3AE0-4E93-B506-197E83B72CE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7be723f-04a7-4c6e-a51f-4e3049c62a80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12441</TotalTime>
  <Words>570</Words>
  <Application>Microsoft Office PowerPoint</Application>
  <PresentationFormat>Widescreen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Raleway</vt:lpstr>
      <vt:lpstr>Raleway Black</vt:lpstr>
      <vt:lpstr>Raleway Light</vt:lpstr>
      <vt:lpstr>Raleway Medium</vt:lpstr>
      <vt:lpstr>Office Theme</vt:lpstr>
      <vt:lpstr>Making 3D Assets in a Game-Ready Production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Forming Complex Games</dc:title>
  <dc:creator>Robert Blofield</dc:creator>
  <cp:lastModifiedBy>Robert Blofield</cp:lastModifiedBy>
  <cp:revision>82</cp:revision>
  <dcterms:created xsi:type="dcterms:W3CDTF">2020-10-21T18:44:41Z</dcterms:created>
  <dcterms:modified xsi:type="dcterms:W3CDTF">2025-03-06T08:19:51Z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0x010100FAA3A736826B6943B99C0C8764D93047</vt:lpwstr>
  </property>
</Properties>
</file>