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notesMasterIdLst>
    <p:notesMasterId r:id="rId55"/>
  </p:notesMasterIdLst>
  <p:sldIdLst>
    <p:sldId id="256" r:id="rId2"/>
    <p:sldId id="261" r:id="rId3"/>
    <p:sldId id="258" r:id="rId4"/>
    <p:sldId id="271" r:id="rId5"/>
    <p:sldId id="263" r:id="rId6"/>
    <p:sldId id="264" r:id="rId7"/>
    <p:sldId id="266" r:id="rId8"/>
    <p:sldId id="267" r:id="rId9"/>
    <p:sldId id="268" r:id="rId10"/>
    <p:sldId id="269" r:id="rId11"/>
    <p:sldId id="272" r:id="rId12"/>
    <p:sldId id="270" r:id="rId13"/>
    <p:sldId id="273" r:id="rId14"/>
    <p:sldId id="274" r:id="rId15"/>
    <p:sldId id="275" r:id="rId16"/>
    <p:sldId id="276" r:id="rId17"/>
    <p:sldId id="279" r:id="rId18"/>
    <p:sldId id="278" r:id="rId19"/>
    <p:sldId id="277" r:id="rId20"/>
    <p:sldId id="281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9" r:id="rId32"/>
    <p:sldId id="30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7B606-7413-4817-AE8F-F14A7E9DDB5F}" type="datetimeFigureOut">
              <a:rPr lang="en-US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E5644-71EE-4808-ABEC-ABA45D1A8B1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4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005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421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52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636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043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256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8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9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9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bBohn@outlook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veceddia.com/the-lost-art-of-typing-shit-by-hand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scading_Style_Shee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scading_Style_Sheets#CSS_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typescript" TargetMode="External"/><Relationship Id="rId2" Type="http://schemas.openxmlformats.org/officeDocument/2006/relationships/hyperlink" Target="https://www.npmjs.com/package/typescrip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ypescriptlang.org/docs/release-notes/typescript-2.0.html" TargetMode="External"/><Relationship Id="rId4" Type="http://schemas.openxmlformats.org/officeDocument/2006/relationships/hyperlink" Target="http://tutorialzine.com/2016/07/learn-typescript-in-30-minute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Git-Basic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ogs.io/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Hub-Maintaining-a-Project" TargetMode="External"/><Relationship Id="rId2" Type="http://schemas.openxmlformats.org/officeDocument/2006/relationships/hyperlink" Target="https://git-scm.com/book/en/v2/GitHub-Account-Setup-and-Configuratio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untimes/nodejs" TargetMode="External"/><Relationship Id="rId2" Type="http://schemas.openxmlformats.org/officeDocument/2006/relationships/hyperlink" Target="https://www.slant.co/versus/52/5982/~brackets_vs_visual-studio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24507965/how-to-write-typescript-and-coffeescript-in-bracke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Whirlwind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300" b="1" dirty="0"/>
              <a:t>An </a:t>
            </a:r>
            <a:r>
              <a:rPr lang="EN-US" sz="2300" b="1" i="1" dirty="0"/>
              <a:t>OPINIONATED</a:t>
            </a:r>
            <a:r>
              <a:rPr lang="EN-US" sz="2300" b="1" dirty="0"/>
              <a:t> Tour of Current Web Development</a:t>
            </a:r>
            <a:endParaRPr lang="en-US" sz="2300" b="1" dirty="0"/>
          </a:p>
          <a:p>
            <a:endParaRPr lang="en-US" dirty="0"/>
          </a:p>
          <a:p>
            <a:r>
              <a:rPr lang="en-US" dirty="0"/>
              <a:t>Rob Bohn / </a:t>
            </a:r>
            <a:r>
              <a:rPr lang="en-US" dirty="0">
                <a:hlinkClick r:id="rId2"/>
              </a:rPr>
              <a:t>RobBohn@outlook.com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https://daveceddia.com/the-lost-art-of-typing-shit-by-hand/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78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create our first webpage</a:t>
            </a:r>
          </a:p>
        </p:txBody>
      </p:sp>
    </p:spTree>
    <p:extLst>
      <p:ext uri="{BB962C8B-B14F-4D97-AF65-F5344CB8AC3E}">
        <p14:creationId xmlns:p14="http://schemas.microsoft.com/office/powerpoint/2010/main" val="97773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dirty="0"/>
              <a:t> &gt; Create 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259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&lt;title&gt;The Title&lt;/title&gt;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&lt;h1&gt;Heading Level 1&lt;/h1&gt;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&lt;p&gt;Paragraph&lt;/p&gt;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Plain Text&lt;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Another line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0287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VS Code shortcut</a:t>
            </a:r>
          </a:p>
          <a:p>
            <a:r>
              <a:rPr lang="en-US" sz="2400" b="1" dirty="0" err="1"/>
              <a:t>Ctrl+Shift+V</a:t>
            </a:r>
            <a:r>
              <a:rPr lang="en-US" sz="2400" dirty="0"/>
              <a:t> switches between editing &amp; previewing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HTML vs HTML5</a:t>
            </a:r>
          </a:p>
          <a:p>
            <a:r>
              <a:rPr lang="en-US" sz="2400" dirty="0"/>
              <a:t>https://en.wikipedia.org/wiki/HTML5 </a:t>
            </a:r>
          </a:p>
        </p:txBody>
      </p:sp>
    </p:spTree>
    <p:extLst>
      <p:ext uri="{BB962C8B-B14F-4D97-AF65-F5344CB8AC3E}">
        <p14:creationId xmlns:p14="http://schemas.microsoft.com/office/powerpoint/2010/main" val="126610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dirty="0"/>
              <a:t> &gt; Make a BETTER 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80310"/>
            <a:ext cx="8761412" cy="40919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&lt;html </a:t>
            </a:r>
            <a:r>
              <a:rPr lang="en-US" sz="1700" b="1" dirty="0" err="1">
                <a:latin typeface="Consolas" panose="020B0609020204030204" pitchFamily="49" charset="0"/>
              </a:rPr>
              <a:t>lang</a:t>
            </a:r>
            <a:r>
              <a:rPr lang="en-US" sz="1700" b="1" dirty="0">
                <a:latin typeface="Consolas" panose="020B0609020204030204" pitchFamily="49" charset="0"/>
              </a:rPr>
              <a:t>="</a:t>
            </a:r>
            <a:r>
              <a:rPr lang="en-US" sz="1700" b="1" dirty="0" err="1">
                <a:latin typeface="Consolas" panose="020B0609020204030204" pitchFamily="49" charset="0"/>
              </a:rPr>
              <a:t>en</a:t>
            </a:r>
            <a:r>
              <a:rPr lang="en-US" sz="1700" b="1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&lt;title&gt;The Title&lt;/title&gt;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&lt;meta name="description" content="The Description"&gt;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&lt;meta name="author" content="Your Name"&gt;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&lt;h1&gt;Heading Level 1&lt;/h1&gt;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&lt;p&gt;Paragraph&lt;/p&gt;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Plain Text&lt;</a:t>
            </a:r>
            <a:r>
              <a:rPr lang="en-US" sz="1700" b="1" dirty="0" err="1">
                <a:latin typeface="Consolas" panose="020B0609020204030204" pitchFamily="49" charset="0"/>
              </a:rPr>
              <a:t>br</a:t>
            </a:r>
            <a:r>
              <a:rPr lang="en-US" sz="1700" b="1" dirty="0"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    Another 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6221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49365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VS Code shortcuts</a:t>
            </a:r>
          </a:p>
          <a:p>
            <a:r>
              <a:rPr lang="en-US" sz="2400" dirty="0"/>
              <a:t>Pretty format the HTML via </a:t>
            </a:r>
            <a:r>
              <a:rPr lang="en-US" sz="2400" b="1" dirty="0" err="1"/>
              <a:t>Shift+Alt+F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Preview again via </a:t>
            </a:r>
            <a:r>
              <a:rPr lang="en-US" sz="2400" b="1" dirty="0" err="1"/>
              <a:t>Ctrl+Shift+V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Or use </a:t>
            </a:r>
            <a:r>
              <a:rPr lang="en-US" sz="2400" b="1" dirty="0" err="1"/>
              <a:t>Ctrl+K</a:t>
            </a:r>
            <a:r>
              <a:rPr lang="en-US" sz="2400" dirty="0"/>
              <a:t> then </a:t>
            </a:r>
            <a:r>
              <a:rPr lang="en-US" sz="2400" b="1" dirty="0"/>
              <a:t>V</a:t>
            </a:r>
            <a:r>
              <a:rPr lang="en-US" sz="2400" dirty="0"/>
              <a:t> to </a:t>
            </a:r>
            <a:r>
              <a:rPr lang="en-US" sz="2400" u="sng" dirty="0"/>
              <a:t>show LIVE preview </a:t>
            </a:r>
            <a:r>
              <a:rPr lang="en-US" sz="2400" dirty="0"/>
              <a:t>in a side window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92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Add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CSS – Cascading Style Sheet</a:t>
            </a:r>
          </a:p>
          <a:p>
            <a:r>
              <a:rPr lang="en-US" sz="2400" dirty="0"/>
              <a:t>Defines the appearance of HTML when displayed in a web page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CSS info at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2"/>
              </a:rPr>
              <a:t>https://en.wikipedia.org/wiki/Cascading_Style_Sheets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55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dirty="0"/>
              <a:t> &gt; Add between meta and &lt;/head&gt;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91690"/>
            <a:ext cx="10457925" cy="44919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body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font-family: 'Segoe UI', Tahoma, Geneva, Verdana,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h1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color:gray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    font-family: Cambria, Cochin, Georgia, Times, Times New Roman, 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    font-size: 20px;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32094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What did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Preview with the changes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Discussion</a:t>
            </a:r>
          </a:p>
          <a:p>
            <a:pPr lvl="1"/>
            <a:r>
              <a:rPr lang="en-US" b="1" i="1" dirty="0"/>
              <a:t>h1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b="1" i="1" dirty="0"/>
              <a:t>p</a:t>
            </a:r>
            <a:r>
              <a:rPr lang="en-US" dirty="0"/>
              <a:t> refer to </a:t>
            </a:r>
            <a:r>
              <a:rPr lang="en-US" u="sng" dirty="0"/>
              <a:t>tags</a:t>
            </a:r>
            <a:r>
              <a:rPr lang="en-US" dirty="0"/>
              <a:t> (HTML Heading Level 1 and Page)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70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dirty="0"/>
              <a:t> &gt; Add blue text just before &lt;/style&gt;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91690"/>
            <a:ext cx="10457925" cy="44919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body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       font-family: 'Segoe UI', Tahoma, Geneva, Verdana,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h1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    </a:t>
            </a:r>
            <a:r>
              <a:rPr lang="en-US" sz="1550" b="1" dirty="0" err="1">
                <a:latin typeface="Consolas" panose="020B0609020204030204" pitchFamily="49" charset="0"/>
              </a:rPr>
              <a:t>color:gray</a:t>
            </a:r>
            <a:r>
              <a:rPr lang="en-US" sz="155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    font-family: Cambria, Cochin, Georgia, Times, Times New Roman, 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    font-size: 20px;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5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AllDivsOfThisClass</a:t>
            </a:r>
            <a:r>
              <a:rPr lang="en-US" sz="15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    font-style: italic;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#</a:t>
            </a:r>
            <a:r>
              <a:rPr lang="en-US" sz="155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ReplaceThis</a:t>
            </a:r>
            <a:r>
              <a:rPr lang="en-US" sz="15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    background-color: 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50" b="1" dirty="0">
                <a:latin typeface="Consolas" panose="020B0609020204030204" pitchFamily="49" charset="0"/>
              </a:rPr>
              <a:t> 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94402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931670"/>
            <a:ext cx="4351023" cy="3029799"/>
          </a:xfrm>
        </p:spPr>
        <p:txBody>
          <a:bodyPr>
            <a:normAutofit fontScale="90000"/>
          </a:bodyPr>
          <a:lstStyle/>
          <a:p>
            <a:r>
              <a:rPr lang="en-US" dirty="0"/>
              <a:t>We’ll quickly work through a modern way to develop a basic web page </a:t>
            </a:r>
            <a:r>
              <a:rPr lang="en-US" i="1" dirty="0"/>
              <a:t>from scratch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268" y="1280160"/>
            <a:ext cx="4260122" cy="4572000"/>
          </a:xfrm>
        </p:spPr>
        <p:txBody>
          <a:bodyPr>
            <a:normAutofit fontScale="92500"/>
          </a:bodyPr>
          <a:lstStyle/>
          <a:p>
            <a:endParaRPr lang="en-US" sz="2400" b="1" dirty="0"/>
          </a:p>
          <a:p>
            <a:r>
              <a:rPr lang="en-US" sz="2400" b="1" dirty="0"/>
              <a:t>Insights on the plethora of tools, languages, frameworks, and techniques used in modern web development.</a:t>
            </a:r>
          </a:p>
          <a:p>
            <a:endParaRPr lang="en-US" sz="2400" b="1" dirty="0"/>
          </a:p>
          <a:p>
            <a:r>
              <a:rPr lang="en-US" sz="2400" b="1" i="1" dirty="0"/>
              <a:t>This will be of interest to beginners as well as experienced programmers who are new to web development.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229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dirty="0"/>
              <a:t> &gt; Replace </a:t>
            </a:r>
            <a:r>
              <a:rPr lang="en-US" u="sng" dirty="0"/>
              <a:t>Another Line</a:t>
            </a:r>
            <a:r>
              <a:rPr lang="en-US" dirty="0"/>
              <a:t> with blue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4580"/>
            <a:ext cx="11037046" cy="42291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&lt;h1&gt;Heading 1&lt;/h1&gt;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&lt;p&gt;Paragraph&lt;/p&gt;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    Plain Text&lt;</a:t>
            </a:r>
            <a:r>
              <a:rPr lang="en-US" b="1" dirty="0" err="1">
                <a:latin typeface="Consolas" panose="020B0609020204030204" pitchFamily="49" charset="0"/>
              </a:rPr>
              <a:t>br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&lt;div class="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AllDivsOfThisClass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 id="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NotThisOne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"&gt;This is DIV Text&lt;/div&gt;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&lt;div class="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AllDivsOfThisClass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 id="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ReplaceThis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"&gt;Will Be Replaced&lt;/div&gt;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What did we just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Preview with the changes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Discussion</a:t>
            </a:r>
          </a:p>
          <a:p>
            <a:pPr lvl="1"/>
            <a:r>
              <a:rPr lang="en-US" b="1" dirty="0"/>
              <a:t>.</a:t>
            </a:r>
            <a:r>
              <a:rPr lang="en-US" dirty="0"/>
              <a:t> (dot) refers to </a:t>
            </a:r>
            <a:r>
              <a:rPr lang="en-US" u="sng" dirty="0"/>
              <a:t>Classes</a:t>
            </a:r>
            <a:r>
              <a:rPr lang="en-US" dirty="0"/>
              <a:t> – for groups of items coded with that class</a:t>
            </a:r>
          </a:p>
          <a:p>
            <a:pPr lvl="1"/>
            <a:r>
              <a:rPr lang="en-US" b="1" dirty="0"/>
              <a:t>#</a:t>
            </a:r>
            <a:r>
              <a:rPr lang="en-US" dirty="0"/>
              <a:t> (hash) refers to </a:t>
            </a:r>
            <a:r>
              <a:rPr lang="en-US" u="sng" dirty="0"/>
              <a:t>IDs</a:t>
            </a:r>
            <a:r>
              <a:rPr lang="en-US" dirty="0"/>
              <a:t> – for a specific item with that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Better CSS via CSS3 </a:t>
            </a:r>
          </a:p>
          <a:p>
            <a:r>
              <a:rPr lang="en-US" b="1" dirty="0">
                <a:hlinkClick r:id="rId2"/>
              </a:rPr>
              <a:t>https://en.wikipedia.org/wiki/Cascading_Style_Sheets#CSS_3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21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The Initial Version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Let’s organize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43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Separate the CSS from the HTML</a:t>
            </a:r>
          </a:p>
          <a:p>
            <a:r>
              <a:rPr lang="en-US" dirty="0"/>
              <a:t>Copy the text between &lt;STYLE&gt; and &lt;/STYLE&gt;</a:t>
            </a:r>
          </a:p>
          <a:p>
            <a:r>
              <a:rPr lang="en-US" dirty="0"/>
              <a:t>Create a new file named </a:t>
            </a:r>
            <a:r>
              <a:rPr lang="en-US" b="1" dirty="0"/>
              <a:t>main.css</a:t>
            </a:r>
          </a:p>
          <a:p>
            <a:pPr lvl="1"/>
            <a:r>
              <a:rPr lang="en-US" dirty="0"/>
              <a:t>Paste the copied text into the new main.css</a:t>
            </a:r>
          </a:p>
          <a:p>
            <a:r>
              <a:rPr lang="en-US" dirty="0"/>
              <a:t>Back in index.html</a:t>
            </a:r>
          </a:p>
          <a:p>
            <a:pPr lvl="1"/>
            <a:r>
              <a:rPr lang="en-US" dirty="0"/>
              <a:t>Delete all of the text between and including &lt;STYLE&gt; and &lt;/STYLE&gt;</a:t>
            </a:r>
          </a:p>
          <a:p>
            <a:pPr lvl="1"/>
            <a:r>
              <a:rPr lang="en-US" dirty="0"/>
              <a:t>And replace that style info with: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&lt;link </a:t>
            </a:r>
            <a:r>
              <a:rPr lang="en-US" sz="1800" b="1" dirty="0" err="1">
                <a:latin typeface="Consolas" panose="020B0609020204030204" pitchFamily="49" charset="0"/>
              </a:rPr>
              <a:t>rel</a:t>
            </a:r>
            <a:r>
              <a:rPr lang="en-US" sz="1800" b="1" dirty="0">
                <a:latin typeface="Consolas" panose="020B0609020204030204" pitchFamily="49" charset="0"/>
              </a:rPr>
              <a:t>="stylesheet" </a:t>
            </a:r>
            <a:r>
              <a:rPr lang="en-US" sz="1800" b="1" dirty="0" err="1">
                <a:latin typeface="Consolas" panose="020B0609020204030204" pitchFamily="49" charset="0"/>
              </a:rPr>
              <a:t>href</a:t>
            </a:r>
            <a:r>
              <a:rPr lang="en-US" sz="1800" b="1" dirty="0">
                <a:latin typeface="Consolas" panose="020B0609020204030204" pitchFamily="49" charset="0"/>
              </a:rPr>
              <a:t>="./main.css"&gt;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Preview the changes</a:t>
            </a:r>
            <a:r>
              <a:rPr lang="en-US" sz="2000" b="1" dirty="0"/>
              <a:t> </a:t>
            </a:r>
            <a:r>
              <a:rPr lang="en-US" sz="2000" b="1" dirty="0">
                <a:sym typeface="Wingdings 3" panose="05040102010807070707" pitchFamily="18" charset="2"/>
              </a:rPr>
              <a:t>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5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make it do something</a:t>
            </a:r>
          </a:p>
        </p:txBody>
      </p:sp>
    </p:spTree>
    <p:extLst>
      <p:ext uri="{BB962C8B-B14F-4D97-AF65-F5344CB8AC3E}">
        <p14:creationId xmlns:p14="http://schemas.microsoft.com/office/powerpoint/2010/main" val="37770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43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JavaScript – also called </a:t>
            </a:r>
            <a:r>
              <a:rPr lang="en-US" b="1" i="1" dirty="0" err="1"/>
              <a:t>ECMAscript</a:t>
            </a:r>
            <a:endParaRPr lang="en-US" b="1" i="1" dirty="0"/>
          </a:p>
          <a:p>
            <a:r>
              <a:rPr lang="en-US" b="1" dirty="0"/>
              <a:t>JS</a:t>
            </a:r>
            <a:r>
              <a:rPr lang="en-US" dirty="0"/>
              <a:t> is executable code that runs in your browser</a:t>
            </a:r>
          </a:p>
          <a:p>
            <a:pPr lvl="1"/>
            <a:r>
              <a:rPr lang="en-US" b="1" dirty="0"/>
              <a:t>ECMA</a:t>
            </a:r>
            <a:r>
              <a:rPr lang="en-US" dirty="0"/>
              <a:t> used to mean </a:t>
            </a:r>
            <a:r>
              <a:rPr lang="en-US" b="1" dirty="0"/>
              <a:t>European Computer Manufacturers Association</a:t>
            </a:r>
          </a:p>
          <a:p>
            <a:pPr lvl="1"/>
            <a:r>
              <a:rPr lang="en-US" dirty="0"/>
              <a:t>but oddly is no longer considered an acronym, officially is capitalized </a:t>
            </a:r>
            <a:r>
              <a:rPr lang="en-US" b="1" dirty="0" err="1"/>
              <a:t>Ecma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8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43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Let’s add some code</a:t>
            </a:r>
          </a:p>
          <a:p>
            <a:r>
              <a:rPr lang="en-US" dirty="0"/>
              <a:t>Like we did for CSS, create a new file named </a:t>
            </a:r>
            <a:r>
              <a:rPr lang="en-US" b="1" dirty="0"/>
              <a:t>main.js</a:t>
            </a:r>
          </a:p>
          <a:p>
            <a:r>
              <a:rPr lang="en-US" dirty="0"/>
              <a:t>Paste the following code into the new main.js</a:t>
            </a:r>
          </a:p>
          <a:p>
            <a:pPr marL="5143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function greetings(name, age) {</a:t>
            </a:r>
          </a:p>
          <a:p>
            <a:pPr marL="5143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return "Hello there, " + name;</a:t>
            </a:r>
          </a:p>
          <a:p>
            <a:pPr marL="5143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51435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</a:rPr>
              <a:t> user = "John!";</a:t>
            </a:r>
          </a:p>
          <a:p>
            <a:pPr marL="51435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latin typeface="Consolas" panose="020B0609020204030204" pitchFamily="49" charset="0"/>
              </a:rPr>
              <a:t>('</a:t>
            </a:r>
            <a:r>
              <a:rPr lang="en-US" b="1" dirty="0" err="1">
                <a:latin typeface="Consolas" panose="020B0609020204030204" pitchFamily="49" charset="0"/>
              </a:rPr>
              <a:t>ReplaceThis</a:t>
            </a:r>
            <a:r>
              <a:rPr lang="en-US" b="1" dirty="0">
                <a:latin typeface="Consolas" panose="020B0609020204030204" pitchFamily="49" charset="0"/>
              </a:rPr>
              <a:t>').</a:t>
            </a:r>
            <a:r>
              <a:rPr lang="en-US" b="1" dirty="0" err="1">
                <a:latin typeface="Consolas" panose="020B0609020204030204" pitchFamily="49" charset="0"/>
              </a:rPr>
              <a:t>innerHTML</a:t>
            </a:r>
            <a:r>
              <a:rPr lang="en-US" b="1" dirty="0">
                <a:latin typeface="Consolas" panose="020B0609020204030204" pitchFamily="49" charset="0"/>
              </a:rPr>
              <a:t> = greetings(user, 30); // replaces the text inside of the div  with result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1444251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43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 in index.html</a:t>
            </a:r>
          </a:p>
          <a:p>
            <a:pPr lvl="1"/>
            <a:r>
              <a:rPr lang="en-US" dirty="0"/>
              <a:t>Add this line just before &lt;/body&gt;: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fr-FR" sz="1800" b="1" dirty="0">
                <a:latin typeface="Consolas" panose="020B0609020204030204" pitchFamily="49" charset="0"/>
              </a:rPr>
              <a:t> &lt;script </a:t>
            </a:r>
            <a:r>
              <a:rPr lang="fr-FR" sz="1800" b="1" dirty="0" err="1">
                <a:latin typeface="Consolas" panose="020B0609020204030204" pitchFamily="49" charset="0"/>
              </a:rPr>
              <a:t>src</a:t>
            </a:r>
            <a:r>
              <a:rPr lang="fr-FR" sz="1800" b="1" dirty="0">
                <a:latin typeface="Consolas" panose="020B0609020204030204" pitchFamily="49" charset="0"/>
              </a:rPr>
              <a:t>="./main.js"&gt;&lt;/script&gt;</a:t>
            </a:r>
            <a:endParaRPr lang="en-US" sz="1800" b="1" dirty="0">
              <a:latin typeface="Consolas" panose="020B0609020204030204" pitchFamily="49" charset="0"/>
            </a:endParaRP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Preview the changes</a:t>
            </a:r>
            <a:r>
              <a:rPr lang="en-US" sz="2000" b="1" dirty="0"/>
              <a:t> </a:t>
            </a:r>
            <a:r>
              <a:rPr lang="en-US" sz="2000" b="1" dirty="0">
                <a:sym typeface="Wingdings 3" panose="05040102010807070707" pitchFamily="18" charset="2"/>
              </a:rPr>
              <a:t></a:t>
            </a:r>
            <a:endParaRPr lang="en-US" dirty="0"/>
          </a:p>
          <a:p>
            <a:r>
              <a:rPr lang="en-US" i="1" dirty="0"/>
              <a:t>Hey – did the JavaScript do anything?</a:t>
            </a:r>
          </a:p>
          <a:p>
            <a:pPr lvl="1"/>
            <a:r>
              <a:rPr lang="en-US" i="1" dirty="0"/>
              <a:t>Nope – preview cannot run executable code such as JavaScript</a:t>
            </a:r>
          </a:p>
          <a:p>
            <a:r>
              <a:rPr lang="en-US" dirty="0"/>
              <a:t>Instead do this (in Visual Code)	</a:t>
            </a:r>
          </a:p>
          <a:p>
            <a:pPr lvl="1"/>
            <a:r>
              <a:rPr lang="en-US" i="1" dirty="0"/>
              <a:t>right-click on index.html, reveal in explorer, right click, open</a:t>
            </a:r>
          </a:p>
          <a:p>
            <a:r>
              <a:rPr lang="en-US" dirty="0"/>
              <a:t>This starts your browser / leave it running / click REFRESH after any changes</a:t>
            </a:r>
          </a:p>
        </p:txBody>
      </p:sp>
    </p:spTree>
    <p:extLst>
      <p:ext uri="{BB962C8B-B14F-4D97-AF65-F5344CB8AC3E}">
        <p14:creationId xmlns:p14="http://schemas.microsoft.com/office/powerpoint/2010/main" val="306721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43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JavaScript is a perfect example of the Law of Unintended Consequences</a:t>
            </a:r>
          </a:p>
          <a:p>
            <a:r>
              <a:rPr lang="en-US" dirty="0"/>
              <a:t>Extremely popular – used in most webpages</a:t>
            </a:r>
          </a:p>
          <a:p>
            <a:r>
              <a:rPr lang="en-US" dirty="0"/>
              <a:t>Older JavaScript (also called ES5) is broadly supported</a:t>
            </a:r>
          </a:p>
          <a:p>
            <a:r>
              <a:rPr lang="en-US" b="1" i="1" dirty="0"/>
              <a:t>But - current standard is ECMAscript2015 (ES6) and ECMAscript2016 (ES7) </a:t>
            </a:r>
          </a:p>
          <a:p>
            <a:r>
              <a:rPr lang="en-US" b="1" i="1" dirty="0"/>
              <a:t>But - they are not fully supported by all browsers</a:t>
            </a:r>
          </a:p>
          <a:p>
            <a:r>
              <a:rPr lang="en-US" dirty="0"/>
              <a:t>What would be nice is something more like ES7 or even better like C#, designed more for large projects, with strong and strict typing, that compiles down to </a:t>
            </a:r>
            <a:r>
              <a:rPr lang="en-US" dirty="0" err="1"/>
              <a:t>Javascript</a:t>
            </a:r>
            <a:r>
              <a:rPr lang="en-US" dirty="0"/>
              <a:t> that all browsers can run</a:t>
            </a:r>
          </a:p>
          <a:p>
            <a:pPr lvl="1"/>
            <a:r>
              <a:rPr lang="en-US" dirty="0"/>
              <a:t>i.e., fights errors from type coercion when using double-equals versus triple-equals (inside JavaScript joke)</a:t>
            </a:r>
          </a:p>
        </p:txBody>
      </p:sp>
    </p:spTree>
    <p:extLst>
      <p:ext uri="{BB962C8B-B14F-4D97-AF65-F5344CB8AC3E}">
        <p14:creationId xmlns:p14="http://schemas.microsoft.com/office/powerpoint/2010/main" val="136428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5076" cy="3843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TypeScript</a:t>
            </a:r>
            <a:r>
              <a:rPr lang="en-US" b="1" dirty="0"/>
              <a:t> - Modernized JavaScript</a:t>
            </a:r>
          </a:p>
          <a:p>
            <a:r>
              <a:rPr lang="en-US" dirty="0"/>
              <a:t>Open source typed superset of JavaScript that compiles into plain old JavaScript</a:t>
            </a:r>
          </a:p>
          <a:p>
            <a:r>
              <a:rPr lang="en-US" dirty="0"/>
              <a:t>Google’s Angular2 is built on </a:t>
            </a:r>
            <a:r>
              <a:rPr lang="en-US" dirty="0" err="1"/>
              <a:t>TypeScript</a:t>
            </a:r>
            <a:r>
              <a:rPr lang="en-US" dirty="0"/>
              <a:t>; used by Ionic, Aurelia, Ember, Dojo, Ubisoft, </a:t>
            </a:r>
            <a:r>
              <a:rPr lang="en-US" dirty="0" err="1"/>
              <a:t>Vorlon</a:t>
            </a:r>
            <a:r>
              <a:rPr lang="en-US" dirty="0"/>
              <a:t>, others</a:t>
            </a:r>
          </a:p>
          <a:p>
            <a:r>
              <a:rPr lang="en-US" dirty="0"/>
              <a:t>2.4 million downloads last month </a:t>
            </a:r>
            <a:r>
              <a:rPr lang="en-US" b="1" dirty="0">
                <a:hlinkClick r:id="rId2"/>
              </a:rPr>
              <a:t>https://www.npmjs.com/package/typescript</a:t>
            </a:r>
            <a:r>
              <a:rPr lang="en-US" b="1" dirty="0"/>
              <a:t>  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b="1" dirty="0">
                <a:hlinkClick r:id="rId3"/>
              </a:rPr>
              <a:t>https://code.visualstudio.com/Docs/languages/typescript</a:t>
            </a:r>
            <a:endParaRPr lang="en-US" b="1" dirty="0"/>
          </a:p>
          <a:p>
            <a:pPr lvl="1"/>
            <a:r>
              <a:rPr lang="en-US" b="1" dirty="0">
                <a:hlinkClick r:id="rId4"/>
              </a:rPr>
              <a:t>http://tutorialzine.com/2016/07/learn-typescript-in-30-minutes/</a:t>
            </a:r>
            <a:endParaRPr lang="en-US" b="1" dirty="0"/>
          </a:p>
          <a:p>
            <a:pPr lvl="1"/>
            <a:r>
              <a:rPr lang="en-US" dirty="0"/>
              <a:t>Just released v2 - </a:t>
            </a:r>
            <a:r>
              <a:rPr lang="en-US" b="1" dirty="0">
                <a:hlinkClick r:id="rId5"/>
              </a:rPr>
              <a:t>http://www.typescriptlang.org/docs/release-notes/typescript-2.0.html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7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</a:t>
            </a:r>
            <a:r>
              <a:rPr lang="en-US" b="1" dirty="0" err="1"/>
              <a:t>Type</a:t>
            </a:r>
            <a:r>
              <a:rPr lang="en-US" dirty="0" err="1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14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 to main.js</a:t>
            </a:r>
          </a:p>
          <a:p>
            <a:r>
              <a:rPr lang="en-US" dirty="0"/>
              <a:t>Rename the file from </a:t>
            </a:r>
            <a:r>
              <a:rPr lang="en-US" b="1" dirty="0"/>
              <a:t>main.js</a:t>
            </a:r>
            <a:r>
              <a:rPr lang="en-US" dirty="0"/>
              <a:t> to </a:t>
            </a:r>
            <a:r>
              <a:rPr lang="en-US" b="1" dirty="0" err="1"/>
              <a:t>main.ts</a:t>
            </a:r>
            <a:endParaRPr lang="en-US" b="1" dirty="0"/>
          </a:p>
          <a:p>
            <a:pPr lvl="1"/>
            <a:r>
              <a:rPr lang="en-US" dirty="0" err="1"/>
              <a:t>TypeScript</a:t>
            </a:r>
            <a:r>
              <a:rPr lang="en-US" dirty="0"/>
              <a:t> understands regular JavaScript so technically no other changes needed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BUT - browsers do not actually understand </a:t>
            </a:r>
            <a:r>
              <a:rPr lang="en-US" b="1" dirty="0" err="1"/>
              <a:t>TypeScript</a:t>
            </a:r>
            <a:endParaRPr lang="en-US" b="1" dirty="0"/>
          </a:p>
          <a:p>
            <a:r>
              <a:rPr lang="en-US" dirty="0"/>
              <a:t>We must </a:t>
            </a:r>
            <a:r>
              <a:rPr lang="en-US" dirty="0" err="1"/>
              <a:t>transpile</a:t>
            </a:r>
            <a:r>
              <a:rPr lang="en-US" dirty="0"/>
              <a:t> </a:t>
            </a:r>
            <a:r>
              <a:rPr lang="en-US" b="1" dirty="0" err="1"/>
              <a:t>main.ts</a:t>
            </a:r>
            <a:r>
              <a:rPr lang="en-US" dirty="0"/>
              <a:t> into JavaScript (as </a:t>
            </a:r>
            <a:r>
              <a:rPr lang="en-US" b="1" dirty="0"/>
              <a:t>main.js</a:t>
            </a:r>
            <a:r>
              <a:rPr lang="en-US" dirty="0"/>
              <a:t>)</a:t>
            </a:r>
            <a:endParaRPr lang="en-US" b="1" dirty="0"/>
          </a:p>
          <a:p>
            <a:pPr marL="857250" lvl="2" indent="0">
              <a:buNone/>
            </a:pP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8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0: starting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it take to get going?</a:t>
            </a:r>
          </a:p>
        </p:txBody>
      </p:sp>
    </p:spTree>
    <p:extLst>
      <p:ext uri="{BB962C8B-B14F-4D97-AF65-F5344CB8AC3E}">
        <p14:creationId xmlns:p14="http://schemas.microsoft.com/office/powerpoint/2010/main" val="3256790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</a:t>
            </a:r>
            <a:r>
              <a:rPr lang="en-US" b="1" dirty="0" err="1"/>
              <a:t>Type</a:t>
            </a:r>
            <a:r>
              <a:rPr lang="en-US" dirty="0" err="1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14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Transpiling</a:t>
            </a:r>
            <a:r>
              <a:rPr lang="en-US" b="1" dirty="0"/>
              <a:t> via the </a:t>
            </a:r>
            <a:r>
              <a:rPr lang="en-US" b="1" dirty="0" err="1"/>
              <a:t>TypeScript</a:t>
            </a:r>
            <a:r>
              <a:rPr lang="en-US" b="1" dirty="0"/>
              <a:t> compiler</a:t>
            </a:r>
          </a:p>
          <a:p>
            <a:endParaRPr lang="en-US" b="1" dirty="0"/>
          </a:p>
          <a:p>
            <a:r>
              <a:rPr lang="en-US" dirty="0"/>
              <a:t>Click VIEW, then INTEGRATED TERMINAL, then type: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</a:rPr>
              <a:t>tsc</a:t>
            </a:r>
            <a:r>
              <a:rPr lang="en-US" sz="1800" b="1" dirty="0">
                <a:latin typeface="Consolas" panose="020B0609020204030204" pitchFamily="49" charset="0"/>
              </a:rPr>
              <a:t> –w</a:t>
            </a:r>
          </a:p>
          <a:p>
            <a:pPr lvl="1"/>
            <a:r>
              <a:rPr lang="en-US" dirty="0"/>
              <a:t>This will constantly run, </a:t>
            </a:r>
            <a:r>
              <a:rPr lang="en-US" dirty="0" err="1"/>
              <a:t>watchng</a:t>
            </a:r>
            <a:r>
              <a:rPr lang="en-US" dirty="0"/>
              <a:t> for changes to .</a:t>
            </a:r>
            <a:r>
              <a:rPr lang="en-US" dirty="0" err="1"/>
              <a:t>ts</a:t>
            </a:r>
            <a:r>
              <a:rPr lang="en-US" dirty="0"/>
              <a:t> files and </a:t>
            </a:r>
            <a:r>
              <a:rPr lang="en-US" dirty="0" err="1"/>
              <a:t>transpiling</a:t>
            </a:r>
            <a:r>
              <a:rPr lang="en-US" dirty="0"/>
              <a:t> any .</a:t>
            </a:r>
            <a:r>
              <a:rPr lang="en-US" dirty="0" err="1"/>
              <a:t>ts</a:t>
            </a:r>
            <a:r>
              <a:rPr lang="en-US" dirty="0"/>
              <a:t> files that was saved with a change</a:t>
            </a:r>
          </a:p>
          <a:p>
            <a:pPr lvl="1"/>
            <a:endParaRPr lang="en-US" dirty="0"/>
          </a:p>
          <a:p>
            <a:r>
              <a:rPr lang="en-US" dirty="0"/>
              <a:t>If you get error “TSC not found”</a:t>
            </a:r>
          </a:p>
          <a:p>
            <a:pPr lvl="1"/>
            <a:r>
              <a:rPr lang="en-US" dirty="0"/>
              <a:t>You may need to re-install </a:t>
            </a:r>
            <a:r>
              <a:rPr lang="en-US" dirty="0" err="1"/>
              <a:t>TypeScript</a:t>
            </a:r>
            <a:r>
              <a:rPr lang="en-US" dirty="0"/>
              <a:t> via </a:t>
            </a:r>
            <a:r>
              <a:rPr lang="en-US" dirty="0" err="1"/>
              <a:t>npm</a:t>
            </a:r>
            <a:r>
              <a:rPr lang="en-US" dirty="0"/>
              <a:t> due to conflict with Visual Studio or other installation</a:t>
            </a:r>
          </a:p>
          <a:p>
            <a:pPr marL="857250" lvl="2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typescript -g</a:t>
            </a:r>
          </a:p>
        </p:txBody>
      </p:sp>
    </p:spTree>
    <p:extLst>
      <p:ext uri="{BB962C8B-B14F-4D97-AF65-F5344CB8AC3E}">
        <p14:creationId xmlns:p14="http://schemas.microsoft.com/office/powerpoint/2010/main" val="265082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Adding Logic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</a:t>
            </a:r>
            <a:r>
              <a:rPr lang="en-US" b="1" dirty="0" err="1"/>
              <a:t>Type</a:t>
            </a:r>
            <a:r>
              <a:rPr lang="en-US" dirty="0" err="1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14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Back to your browser</a:t>
            </a:r>
          </a:p>
          <a:p>
            <a:endParaRPr lang="en-US" dirty="0"/>
          </a:p>
          <a:p>
            <a:r>
              <a:rPr lang="en-US" dirty="0"/>
              <a:t>Refresh index.html in your browser to see the new result</a:t>
            </a:r>
          </a:p>
          <a:p>
            <a:endParaRPr lang="en-US" dirty="0"/>
          </a:p>
          <a:p>
            <a:r>
              <a:rPr lang="en-US" dirty="0"/>
              <a:t>Should be exactly the same as before – but now we’re all modern and stuff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9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do classes, </a:t>
            </a:r>
            <a:r>
              <a:rPr lang="en-US" sz="3600" dirty="0" err="1"/>
              <a:t>enums</a:t>
            </a:r>
            <a:r>
              <a:rPr lang="en-US" sz="3600" dirty="0"/>
              <a:t>, constructors</a:t>
            </a:r>
          </a:p>
        </p:txBody>
      </p:sp>
    </p:spTree>
    <p:extLst>
      <p:ext uri="{BB962C8B-B14F-4D97-AF65-F5344CB8AC3E}">
        <p14:creationId xmlns:p14="http://schemas.microsoft.com/office/powerpoint/2010/main" val="365113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Full-Featured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603500"/>
            <a:ext cx="11212830" cy="414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Better</a:t>
            </a:r>
            <a:r>
              <a:rPr lang="en-US" i="1" dirty="0"/>
              <a:t> </a:t>
            </a:r>
            <a:r>
              <a:rPr lang="en-US" b="1" dirty="0" err="1"/>
              <a:t>TypeScript</a:t>
            </a:r>
            <a:r>
              <a:rPr lang="en-US" b="1" dirty="0"/>
              <a:t> Example</a:t>
            </a:r>
            <a:r>
              <a:rPr lang="en-US" dirty="0"/>
              <a:t> (</a:t>
            </a:r>
            <a:r>
              <a:rPr lang="en-US" i="1" dirty="0"/>
              <a:t>everything-at-once</a:t>
            </a:r>
            <a:r>
              <a:rPr lang="en-US" dirty="0"/>
              <a:t>) - create new file </a:t>
            </a:r>
            <a:r>
              <a:rPr lang="en-US" b="1" dirty="0" err="1"/>
              <a:t>person.ts</a:t>
            </a:r>
            <a:endParaRPr lang="en-US" dirty="0"/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enum</a:t>
            </a:r>
            <a:r>
              <a:rPr lang="en-US" b="1" dirty="0">
                <a:latin typeface="Consolas" panose="020B0609020204030204" pitchFamily="49" charset="0"/>
              </a:rPr>
              <a:t> Gender { Male, Female };</a:t>
            </a:r>
          </a:p>
          <a:p>
            <a:pPr marL="40005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enum</a:t>
            </a:r>
            <a:r>
              <a:rPr lang="en-US" b="1" dirty="0">
                <a:latin typeface="Consolas" panose="020B0609020204030204" pitchFamily="49" charset="0"/>
              </a:rPr>
              <a:t> Direction { East = &lt;any&gt;"E", West = &lt;any&gt;"W", North = &lt;any&gt;"N", South = &lt;any&gt;"S" }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class Person {   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firstName</a:t>
            </a:r>
            <a:r>
              <a:rPr lang="en-US" b="1" dirty="0">
                <a:latin typeface="Consolas" panose="020B0609020204030204" pitchFamily="49" charset="0"/>
              </a:rPr>
              <a:t>: string;  // all public by default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lastName</a:t>
            </a:r>
            <a:r>
              <a:rPr lang="en-US" b="1" dirty="0">
                <a:latin typeface="Consolas" panose="020B0609020204030204" pitchFamily="49" charset="0"/>
              </a:rPr>
              <a:t>: string;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age: number;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gender: Gender;</a:t>
            </a:r>
          </a:p>
          <a:p>
            <a:pPr marL="40005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144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Full-Featured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603500"/>
            <a:ext cx="11212830" cy="414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Better</a:t>
            </a:r>
            <a:r>
              <a:rPr lang="en-US" i="1" dirty="0"/>
              <a:t> </a:t>
            </a:r>
            <a:r>
              <a:rPr lang="en-US" b="1" dirty="0" err="1"/>
              <a:t>TypeScript</a:t>
            </a:r>
            <a:r>
              <a:rPr lang="en-US" b="1" dirty="0"/>
              <a:t> Example</a:t>
            </a:r>
            <a:r>
              <a:rPr lang="en-US" dirty="0"/>
              <a:t> (</a:t>
            </a:r>
            <a:r>
              <a:rPr lang="en-US" i="1" dirty="0"/>
              <a:t>everything-at-once</a:t>
            </a:r>
            <a:r>
              <a:rPr lang="en-US" dirty="0"/>
              <a:t>) - create new file </a:t>
            </a:r>
            <a:r>
              <a:rPr lang="en-US" b="1" dirty="0" err="1"/>
              <a:t>person.ts</a:t>
            </a:r>
            <a:r>
              <a:rPr lang="en-US" dirty="0"/>
              <a:t> - CONTINUED</a:t>
            </a:r>
            <a:endParaRPr lang="en-US" dirty="0"/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constructor(  // to make a new instance 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firstName</a:t>
            </a:r>
            <a:r>
              <a:rPr lang="en-US" sz="1400" b="1" dirty="0">
                <a:latin typeface="Consolas" panose="020B0609020204030204" pitchFamily="49" charset="0"/>
              </a:rPr>
              <a:t>: string,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lastName</a:t>
            </a:r>
            <a:r>
              <a:rPr lang="en-US" sz="1400" b="1" dirty="0">
                <a:latin typeface="Consolas" panose="020B0609020204030204" pitchFamily="49" charset="0"/>
              </a:rPr>
              <a:t>: string,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age: number,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gender: Gender) {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this.firstName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firstName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this.lastName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lastName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this.age</a:t>
            </a:r>
            <a:r>
              <a:rPr lang="en-US" sz="1400" b="1" dirty="0">
                <a:latin typeface="Consolas" panose="020B0609020204030204" pitchFamily="49" charset="0"/>
              </a:rPr>
              <a:t> = age;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this.gender</a:t>
            </a:r>
            <a:r>
              <a:rPr lang="en-US" sz="1400" b="1" dirty="0">
                <a:latin typeface="Consolas" panose="020B0609020204030204" pitchFamily="49" charset="0"/>
              </a:rPr>
              <a:t> = gender;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console.log("Created person "+</a:t>
            </a:r>
            <a:r>
              <a:rPr lang="en-US" sz="1400" b="1" dirty="0" err="1">
                <a:latin typeface="Consolas" panose="020B0609020204030204" pitchFamily="49" charset="0"/>
              </a:rPr>
              <a:t>firstName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  // end of constructor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move(direction: Direction, feet: number = 15) {   // define function/method used on a person with defaulted 15 foot distance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// alert(</a:t>
            </a:r>
            <a:r>
              <a:rPr lang="en-US" b="1" dirty="0" err="1">
                <a:latin typeface="Consolas" panose="020B0609020204030204" pitchFamily="49" charset="0"/>
              </a:rPr>
              <a:t>this.firstName</a:t>
            </a:r>
            <a:r>
              <a:rPr lang="en-US" b="1" dirty="0">
                <a:latin typeface="Consolas" panose="020B0609020204030204" pitchFamily="49" charset="0"/>
              </a:rPr>
              <a:t> + " moved " + feet + " feet " + direction + ".");  // do this first, then remove later and replace with below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console.log(</a:t>
            </a:r>
            <a:r>
              <a:rPr lang="en-US" b="1" dirty="0" err="1">
                <a:latin typeface="Consolas" panose="020B0609020204030204" pitchFamily="49" charset="0"/>
              </a:rPr>
              <a:t>this.firstName</a:t>
            </a:r>
            <a:r>
              <a:rPr lang="en-US" b="1" dirty="0">
                <a:latin typeface="Consolas" panose="020B0609020204030204" pitchFamily="49" charset="0"/>
              </a:rPr>
              <a:t> + " moved " + feet + " feet " + direction + ".");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Jane = new Person("Jane", "Doe", 34, </a:t>
            </a:r>
            <a:r>
              <a:rPr lang="en-US" b="1" dirty="0" err="1">
                <a:latin typeface="Consolas" panose="020B0609020204030204" pitchFamily="49" charset="0"/>
              </a:rPr>
              <a:t>Gender.Female</a:t>
            </a:r>
            <a:r>
              <a:rPr lang="en-US" b="1" dirty="0">
                <a:latin typeface="Consolas" panose="020B0609020204030204" pitchFamily="49" charset="0"/>
              </a:rPr>
              <a:t>);  // create a new person</a:t>
            </a:r>
          </a:p>
          <a:p>
            <a:pPr marL="40005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Jane.move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Direction.East</a:t>
            </a:r>
            <a:r>
              <a:rPr lang="en-US" b="1" dirty="0">
                <a:latin typeface="Consolas" panose="020B0609020204030204" pitchFamily="49" charset="0"/>
              </a:rPr>
              <a:t>, 20); // move the person 20 feet East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class Employee extends Person {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jobTitle</a:t>
            </a:r>
            <a:r>
              <a:rPr lang="en-US" b="1" dirty="0">
                <a:latin typeface="Consolas" panose="020B0609020204030204" pitchFamily="49" charset="0"/>
              </a:rPr>
              <a:t>: string;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constructor(  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firstName</a:t>
            </a:r>
            <a:r>
              <a:rPr lang="en-US" b="1" dirty="0">
                <a:latin typeface="Consolas" panose="020B0609020204030204" pitchFamily="49" charset="0"/>
              </a:rPr>
              <a:t>: string,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lastName</a:t>
            </a:r>
            <a:r>
              <a:rPr lang="en-US" b="1" dirty="0">
                <a:latin typeface="Consolas" panose="020B0609020204030204" pitchFamily="49" charset="0"/>
              </a:rPr>
              <a:t>: string,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age: number,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gender: Gender,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jobTitle</a:t>
            </a:r>
            <a:r>
              <a:rPr lang="en-US" b="1" dirty="0">
                <a:latin typeface="Consolas" panose="020B0609020204030204" pitchFamily="49" charset="0"/>
              </a:rPr>
              <a:t>: string) {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super(</a:t>
            </a:r>
            <a:r>
              <a:rPr lang="en-US" b="1" dirty="0" err="1">
                <a:latin typeface="Consolas" panose="020B0609020204030204" pitchFamily="49" charset="0"/>
              </a:rPr>
              <a:t>firstName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lastName</a:t>
            </a:r>
            <a:r>
              <a:rPr lang="en-US" b="1" dirty="0">
                <a:latin typeface="Consolas" panose="020B0609020204030204" pitchFamily="49" charset="0"/>
              </a:rPr>
              <a:t>, age, gender);  // execute the parent classes constructor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this.jobTitle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jobTitle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console.log("Created employee "+</a:t>
            </a:r>
            <a:r>
              <a:rPr lang="en-US" b="1" dirty="0" err="1">
                <a:latin typeface="Consolas" panose="020B0609020204030204" pitchFamily="49" charset="0"/>
              </a:rPr>
              <a:t>firstName</a:t>
            </a:r>
            <a:r>
              <a:rPr lang="en-US" b="1" dirty="0">
                <a:latin typeface="Consolas" panose="020B0609020204030204" pitchFamily="49" charset="0"/>
              </a:rPr>
              <a:t>+" in job "+</a:t>
            </a:r>
            <a:r>
              <a:rPr lang="en-US" b="1" dirty="0" err="1">
                <a:latin typeface="Consolas" panose="020B0609020204030204" pitchFamily="49" charset="0"/>
              </a:rPr>
              <a:t>jobTitle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Mary = new Employee("Mary","Smith",33,Gender.Female,"Manager");</a:t>
            </a:r>
          </a:p>
          <a:p>
            <a:pPr marL="40005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Mary.move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Direction.South</a:t>
            </a:r>
            <a:r>
              <a:rPr lang="en-US" b="1" dirty="0">
                <a:latin typeface="Consolas" panose="020B0609020204030204" pitchFamily="49" charset="0"/>
              </a:rPr>
              <a:t>, 33); // move the employee 33 feet South</a:t>
            </a:r>
          </a:p>
          <a:p>
            <a:pPr marL="40005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004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Full-Featured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603500"/>
            <a:ext cx="11212830" cy="414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Better</a:t>
            </a:r>
            <a:r>
              <a:rPr lang="en-US" i="1" dirty="0"/>
              <a:t> </a:t>
            </a:r>
            <a:r>
              <a:rPr lang="en-US" b="1" dirty="0" err="1"/>
              <a:t>TypeScript</a:t>
            </a:r>
            <a:r>
              <a:rPr lang="en-US" b="1" dirty="0"/>
              <a:t> Example</a:t>
            </a:r>
            <a:r>
              <a:rPr lang="en-US" dirty="0"/>
              <a:t> (</a:t>
            </a:r>
            <a:r>
              <a:rPr lang="en-US" i="1" dirty="0"/>
              <a:t>everything-at-once</a:t>
            </a:r>
            <a:r>
              <a:rPr lang="en-US" dirty="0"/>
              <a:t>) - create new file </a:t>
            </a:r>
            <a:r>
              <a:rPr lang="en-US" b="1" dirty="0" err="1"/>
              <a:t>person.ts</a:t>
            </a:r>
            <a:r>
              <a:rPr lang="en-US" dirty="0"/>
              <a:t> - CONTINUED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move(direction: Direction, feet: number = 15) {   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alert(</a:t>
            </a:r>
            <a:r>
              <a:rPr lang="en-US" b="1" dirty="0" err="1">
                <a:latin typeface="Consolas" panose="020B0609020204030204" pitchFamily="49" charset="0"/>
              </a:rPr>
              <a:t>this.firstName</a:t>
            </a:r>
            <a:r>
              <a:rPr lang="en-US" b="1" dirty="0">
                <a:latin typeface="Consolas" panose="020B0609020204030204" pitchFamily="49" charset="0"/>
              </a:rPr>
              <a:t> + " moved " + feet + " feet " + direction + ".");  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			// console.log(</a:t>
            </a:r>
            <a:r>
              <a:rPr lang="en-US" b="1" dirty="0" err="1">
                <a:latin typeface="Consolas" panose="020B0609020204030204" pitchFamily="49" charset="0"/>
              </a:rPr>
              <a:t>this.firstName</a:t>
            </a:r>
            <a:r>
              <a:rPr lang="en-US" b="1" dirty="0">
                <a:latin typeface="Consolas" panose="020B0609020204030204" pitchFamily="49" charset="0"/>
              </a:rPr>
              <a:t> + " moved " + feet + " feet " + direction + ".");</a:t>
            </a: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}  // end of move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} // end of class Person</a:t>
            </a:r>
          </a:p>
          <a:p>
            <a:pPr marL="40005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7523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Full-Featured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603500"/>
            <a:ext cx="11212830" cy="414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Better</a:t>
            </a:r>
            <a:r>
              <a:rPr lang="en-US" i="1" dirty="0"/>
              <a:t> </a:t>
            </a:r>
            <a:r>
              <a:rPr lang="en-US" b="1" dirty="0" err="1"/>
              <a:t>TypeScript</a:t>
            </a:r>
            <a:r>
              <a:rPr lang="en-US" b="1" dirty="0"/>
              <a:t> Example</a:t>
            </a:r>
            <a:r>
              <a:rPr lang="en-US" dirty="0"/>
              <a:t> (</a:t>
            </a:r>
            <a:r>
              <a:rPr lang="en-US" i="1" dirty="0"/>
              <a:t>everything-at-once</a:t>
            </a:r>
            <a:r>
              <a:rPr lang="en-US" dirty="0"/>
              <a:t>) - create new file </a:t>
            </a:r>
            <a:r>
              <a:rPr lang="en-US" b="1" dirty="0" err="1"/>
              <a:t>person.ts</a:t>
            </a:r>
            <a:r>
              <a:rPr lang="en-US" dirty="0"/>
              <a:t> - CONTINUED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Jane = new Person("Jane", "Doe", 34, </a:t>
            </a:r>
            <a:r>
              <a:rPr lang="en-US" b="1" dirty="0" err="1">
                <a:latin typeface="Consolas" panose="020B0609020204030204" pitchFamily="49" charset="0"/>
              </a:rPr>
              <a:t>Gender.Female</a:t>
            </a:r>
            <a:r>
              <a:rPr lang="en-US" b="1" dirty="0">
                <a:latin typeface="Consolas" panose="020B0609020204030204" pitchFamily="49" charset="0"/>
              </a:rPr>
              <a:t>);  // create a new person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Jane.move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Direction.East</a:t>
            </a:r>
            <a:r>
              <a:rPr lang="en-US" b="1" dirty="0">
                <a:latin typeface="Consolas" panose="020B0609020204030204" pitchFamily="49" charset="0"/>
              </a:rPr>
              <a:t>, 20); // move the person 20 feet East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0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Full-Featured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297430"/>
            <a:ext cx="11212830" cy="4446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Better</a:t>
            </a:r>
            <a:r>
              <a:rPr lang="en-US" i="1" dirty="0"/>
              <a:t> </a:t>
            </a:r>
            <a:r>
              <a:rPr lang="en-US" b="1" dirty="0" err="1"/>
              <a:t>TypeScript</a:t>
            </a:r>
            <a:r>
              <a:rPr lang="en-US" b="1" dirty="0"/>
              <a:t> Example</a:t>
            </a:r>
            <a:r>
              <a:rPr lang="en-US" dirty="0"/>
              <a:t> (</a:t>
            </a:r>
            <a:r>
              <a:rPr lang="en-US" i="1" dirty="0"/>
              <a:t>everything-at-once</a:t>
            </a:r>
            <a:r>
              <a:rPr lang="en-US" dirty="0"/>
              <a:t>) - create new file </a:t>
            </a:r>
            <a:r>
              <a:rPr lang="en-US" b="1" dirty="0" err="1"/>
              <a:t>person.ts</a:t>
            </a:r>
            <a:r>
              <a:rPr lang="en-US" dirty="0"/>
              <a:t> - CONTINUED</a:t>
            </a:r>
          </a:p>
          <a:p>
            <a:pPr marL="400050" lvl="1" indent="0">
              <a:buNone/>
            </a:pPr>
            <a:endParaRPr lang="en-US" sz="1100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class Employee extends Person {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latin typeface="Consolas" panose="020B0609020204030204" pitchFamily="49" charset="0"/>
              </a:rPr>
              <a:t>jobTitle</a:t>
            </a:r>
            <a:r>
              <a:rPr lang="en-US" sz="1100" b="1" dirty="0">
                <a:latin typeface="Consolas" panose="020B0609020204030204" pitchFamily="49" charset="0"/>
              </a:rPr>
              <a:t>: string;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constructor(  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</a:rPr>
              <a:t>firstName</a:t>
            </a:r>
            <a:r>
              <a:rPr lang="en-US" sz="1100" b="1" dirty="0">
                <a:latin typeface="Consolas" panose="020B0609020204030204" pitchFamily="49" charset="0"/>
              </a:rPr>
              <a:t>: string,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</a:rPr>
              <a:t>lastName</a:t>
            </a:r>
            <a:r>
              <a:rPr lang="en-US" sz="1100" b="1" dirty="0">
                <a:latin typeface="Consolas" panose="020B0609020204030204" pitchFamily="49" charset="0"/>
              </a:rPr>
              <a:t>: string,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age: number,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gender: Gender,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</a:rPr>
              <a:t>jobTitle</a:t>
            </a:r>
            <a:r>
              <a:rPr lang="en-US" sz="1100" b="1" dirty="0">
                <a:latin typeface="Consolas" panose="020B0609020204030204" pitchFamily="49" charset="0"/>
              </a:rPr>
              <a:t>: string) {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super(</a:t>
            </a:r>
            <a:r>
              <a:rPr lang="en-US" sz="1100" b="1" dirty="0" err="1">
                <a:latin typeface="Consolas" panose="020B0609020204030204" pitchFamily="49" charset="0"/>
              </a:rPr>
              <a:t>firstName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latin typeface="Consolas" panose="020B0609020204030204" pitchFamily="49" charset="0"/>
              </a:rPr>
              <a:t>lastName</a:t>
            </a:r>
            <a:r>
              <a:rPr lang="en-US" sz="1100" b="1" dirty="0">
                <a:latin typeface="Consolas" panose="020B0609020204030204" pitchFamily="49" charset="0"/>
              </a:rPr>
              <a:t>, age, gender);  // execute the parent classes constructor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</a:rPr>
              <a:t>this.jobTitle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jobTitle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   console.log("Created employee "+</a:t>
            </a:r>
            <a:r>
              <a:rPr lang="en-US" sz="1100" b="1" dirty="0" err="1">
                <a:latin typeface="Consolas" panose="020B0609020204030204" pitchFamily="49" charset="0"/>
              </a:rPr>
              <a:t>firstName</a:t>
            </a:r>
            <a:r>
              <a:rPr lang="en-US" sz="1100" b="1" dirty="0">
                <a:latin typeface="Consolas" panose="020B0609020204030204" pitchFamily="49" charset="0"/>
              </a:rPr>
              <a:t>+" in job "+</a:t>
            </a:r>
            <a:r>
              <a:rPr lang="en-US" sz="1100" b="1" dirty="0" err="1">
                <a:latin typeface="Consolas" panose="020B0609020204030204" pitchFamily="49" charset="0"/>
              </a:rPr>
              <a:t>jobTitle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}  // end constructor</a:t>
            </a:r>
          </a:p>
          <a:p>
            <a:pPr marL="400050" lvl="1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}  // end class Employee</a:t>
            </a:r>
          </a:p>
          <a:p>
            <a:pPr marL="40005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27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Full-Featured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651760"/>
            <a:ext cx="11212830" cy="4091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Better</a:t>
            </a:r>
            <a:r>
              <a:rPr lang="en-US" i="1" dirty="0"/>
              <a:t> </a:t>
            </a:r>
            <a:r>
              <a:rPr lang="en-US" b="1" dirty="0" err="1"/>
              <a:t>TypeScript</a:t>
            </a:r>
            <a:r>
              <a:rPr lang="en-US" b="1" dirty="0"/>
              <a:t> Example</a:t>
            </a:r>
            <a:r>
              <a:rPr lang="en-US" dirty="0"/>
              <a:t> (</a:t>
            </a:r>
            <a:r>
              <a:rPr lang="en-US" i="1" dirty="0"/>
              <a:t>everything-at-once</a:t>
            </a:r>
            <a:r>
              <a:rPr lang="en-US" dirty="0"/>
              <a:t>) - create new file </a:t>
            </a:r>
            <a:r>
              <a:rPr lang="en-US" b="1" dirty="0" err="1"/>
              <a:t>person.ts</a:t>
            </a:r>
            <a:r>
              <a:rPr lang="en-US" dirty="0"/>
              <a:t> - CONTINUED</a:t>
            </a:r>
          </a:p>
          <a:p>
            <a:pPr marL="400050" lvl="1" indent="0">
              <a:buNone/>
            </a:pPr>
            <a:endParaRPr lang="en-US" sz="1100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Mary = new Employee("Mary","Smith",33,Gender.Female,"Manager");</a:t>
            </a:r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Mary.move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Direction.South</a:t>
            </a:r>
            <a:r>
              <a:rPr lang="en-US" b="1" dirty="0">
                <a:latin typeface="Consolas" panose="020B0609020204030204" pitchFamily="49" charset="0"/>
              </a:rPr>
              <a:t>, 33); // move the employee 33 feet South</a:t>
            </a:r>
          </a:p>
          <a:p>
            <a:pPr marL="40005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023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Full-Featured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651760"/>
            <a:ext cx="11212830" cy="4091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Better</a:t>
            </a:r>
            <a:r>
              <a:rPr lang="en-US" i="1" dirty="0"/>
              <a:t> </a:t>
            </a:r>
            <a:r>
              <a:rPr lang="en-US" b="1" dirty="0" err="1"/>
              <a:t>TypeScript</a:t>
            </a:r>
            <a:r>
              <a:rPr lang="en-US" b="1" dirty="0"/>
              <a:t> Example</a:t>
            </a:r>
            <a:r>
              <a:rPr lang="en-US" dirty="0"/>
              <a:t> (</a:t>
            </a:r>
            <a:r>
              <a:rPr lang="en-US" i="1" dirty="0"/>
              <a:t>everything-at-once</a:t>
            </a:r>
            <a:r>
              <a:rPr lang="en-US" dirty="0"/>
              <a:t>) - CONTINUED</a:t>
            </a:r>
          </a:p>
          <a:p>
            <a:pPr marL="171450" indent="-171450"/>
            <a:endParaRPr lang="en-US" sz="1300" b="1" dirty="0">
              <a:latin typeface="Consolas" panose="020B0609020204030204" pitchFamily="49" charset="0"/>
            </a:endParaRPr>
          </a:p>
          <a:p>
            <a:pPr marL="171450" indent="-171450"/>
            <a:r>
              <a:rPr lang="en-US" dirty="0"/>
              <a:t>Save </a:t>
            </a:r>
            <a:r>
              <a:rPr lang="en-US" b="1" dirty="0" err="1"/>
              <a:t>person.ts</a:t>
            </a:r>
            <a:r>
              <a:rPr lang="en-US" dirty="0"/>
              <a:t> – which will </a:t>
            </a:r>
            <a:r>
              <a:rPr lang="en-US" dirty="0" err="1"/>
              <a:t>transpile</a:t>
            </a:r>
            <a:r>
              <a:rPr lang="en-US" dirty="0"/>
              <a:t> into </a:t>
            </a:r>
            <a:r>
              <a:rPr lang="en-US" b="1" dirty="0"/>
              <a:t>person.js</a:t>
            </a:r>
          </a:p>
          <a:p>
            <a:pPr marL="571500" lvl="1" indent="-171450"/>
            <a:r>
              <a:rPr lang="en-US" dirty="0"/>
              <a:t>Look at </a:t>
            </a:r>
            <a:r>
              <a:rPr lang="en-US" b="1" dirty="0"/>
              <a:t>person.js</a:t>
            </a:r>
            <a:r>
              <a:rPr lang="en-US" dirty="0"/>
              <a:t> to see what was created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Then add the following to </a:t>
            </a:r>
            <a:r>
              <a:rPr lang="en-US" b="1" dirty="0"/>
              <a:t>index.html </a:t>
            </a:r>
            <a:r>
              <a:rPr lang="en-US" dirty="0"/>
              <a:t>to execute the </a:t>
            </a:r>
            <a:r>
              <a:rPr lang="en-US" b="1" dirty="0" err="1"/>
              <a:t>person.ts</a:t>
            </a:r>
            <a:r>
              <a:rPr lang="en-US" dirty="0"/>
              <a:t> code - </a:t>
            </a:r>
            <a:r>
              <a:rPr lang="en-US" b="1" i="1" dirty="0"/>
              <a:t>just before &lt;/body&gt;</a:t>
            </a:r>
            <a:endParaRPr lang="en-US" b="1" i="1" dirty="0"/>
          </a:p>
          <a:p>
            <a:pPr marL="40005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&lt;script </a:t>
            </a:r>
            <a:r>
              <a:rPr lang="en-US" b="1" dirty="0" err="1">
                <a:latin typeface="Consolas" panose="020B0609020204030204" pitchFamily="49" charset="0"/>
              </a:rPr>
              <a:t>src</a:t>
            </a:r>
            <a:r>
              <a:rPr lang="en-US" b="1" dirty="0">
                <a:latin typeface="Consolas" panose="020B0609020204030204" pitchFamily="49" charset="0"/>
              </a:rPr>
              <a:t>="./person.js"&gt;&lt;/script&gt;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759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0: starting up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we need:</a:t>
            </a:r>
          </a:p>
          <a:p>
            <a:pPr lvl="1"/>
            <a:r>
              <a:rPr lang="en-US" sz="2400" dirty="0"/>
              <a:t>Text Editor - to create and modify text files</a:t>
            </a:r>
          </a:p>
          <a:p>
            <a:pPr lvl="1"/>
            <a:r>
              <a:rPr lang="en-US" sz="2400" dirty="0"/>
              <a:t>Command Shell - to execute commands</a:t>
            </a:r>
          </a:p>
          <a:p>
            <a:pPr lvl="1"/>
            <a:r>
              <a:rPr lang="en-US" sz="2400" dirty="0"/>
              <a:t>Browser - to check our results </a:t>
            </a:r>
          </a:p>
          <a:p>
            <a:pPr lvl="1"/>
            <a:r>
              <a:rPr lang="en-US" sz="2400" dirty="0"/>
              <a:t>Internet Access (for downloading tools and later lessons)</a:t>
            </a:r>
          </a:p>
        </p:txBody>
      </p:sp>
    </p:spTree>
    <p:extLst>
      <p:ext uri="{BB962C8B-B14F-4D97-AF65-F5344CB8AC3E}">
        <p14:creationId xmlns:p14="http://schemas.microsoft.com/office/powerpoint/2010/main" val="271054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Hipster Programming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Full-Featured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331720"/>
            <a:ext cx="11212830" cy="4411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Better</a:t>
            </a:r>
            <a:r>
              <a:rPr lang="en-US" i="1" dirty="0"/>
              <a:t> </a:t>
            </a:r>
            <a:r>
              <a:rPr lang="en-US" b="1" dirty="0" err="1"/>
              <a:t>TypeScript</a:t>
            </a:r>
            <a:r>
              <a:rPr lang="en-US" b="1" dirty="0"/>
              <a:t> Example</a:t>
            </a:r>
            <a:r>
              <a:rPr lang="en-US" dirty="0"/>
              <a:t> (</a:t>
            </a:r>
            <a:r>
              <a:rPr lang="en-US" i="1" dirty="0"/>
              <a:t>everything-at-once</a:t>
            </a:r>
            <a:r>
              <a:rPr lang="en-US" dirty="0"/>
              <a:t>) - CONTINUED</a:t>
            </a:r>
          </a:p>
          <a:p>
            <a:pPr marL="171450" indent="-171450"/>
            <a:r>
              <a:rPr lang="en-US" dirty="0"/>
              <a:t>Refresh index.html in your browser to see the new result</a:t>
            </a:r>
          </a:p>
          <a:p>
            <a:pPr marL="171450" indent="-171450"/>
            <a:r>
              <a:rPr lang="en-US" dirty="0"/>
              <a:t>Create </a:t>
            </a:r>
            <a:r>
              <a:rPr lang="en-US" dirty="0" err="1"/>
              <a:t>tsconfig.json</a:t>
            </a:r>
            <a:r>
              <a:rPr lang="en-US" dirty="0"/>
              <a:t> for creating the .map file(s) </a:t>
            </a:r>
          </a:p>
          <a:p>
            <a:pPr marL="571500" lvl="1" indent="-171450"/>
            <a:r>
              <a:rPr lang="en-US" dirty="0"/>
              <a:t>used when debugging to cross-reference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 errors back to the 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r>
              <a:rPr lang="en-US" dirty="0"/>
              <a:t> line numbers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  "</a:t>
            </a:r>
            <a:r>
              <a:rPr lang="en-US" sz="1200" b="1" dirty="0" err="1">
                <a:latin typeface="Consolas" panose="020B0609020204030204" pitchFamily="49" charset="0"/>
              </a:rPr>
              <a:t>compilerOptions</a:t>
            </a:r>
            <a:r>
              <a:rPr lang="en-US" sz="1200" b="1" dirty="0">
                <a:latin typeface="Consolas" panose="020B0609020204030204" pitchFamily="49" charset="0"/>
              </a:rPr>
              <a:t>":  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  { 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"target": "es5", 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"module": "</a:t>
            </a:r>
            <a:r>
              <a:rPr lang="en-US" sz="1200" b="1" dirty="0" err="1">
                <a:latin typeface="Consolas" panose="020B0609020204030204" pitchFamily="49" charset="0"/>
              </a:rPr>
              <a:t>commonjs</a:t>
            </a:r>
            <a:r>
              <a:rPr lang="en-US" sz="1200" b="1" dirty="0">
                <a:latin typeface="Consolas" panose="020B0609020204030204" pitchFamily="49" charset="0"/>
              </a:rPr>
              <a:t>", 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"</a:t>
            </a:r>
            <a:r>
              <a:rPr lang="en-US" sz="1200" b="1" dirty="0" err="1">
                <a:latin typeface="Consolas" panose="020B0609020204030204" pitchFamily="49" charset="0"/>
              </a:rPr>
              <a:t>sourceMap</a:t>
            </a:r>
            <a:r>
              <a:rPr lang="en-US" sz="1200" b="1" dirty="0">
                <a:latin typeface="Consolas" panose="020B0609020204030204" pitchFamily="49" charset="0"/>
              </a:rPr>
              <a:t>": true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},                            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  "exclude": ["</a:t>
            </a:r>
            <a:r>
              <a:rPr lang="en-US" sz="1200" b="1" dirty="0" err="1">
                <a:latin typeface="Consolas" panose="020B0609020204030204" pitchFamily="49" charset="0"/>
              </a:rPr>
              <a:t>node_modules</a:t>
            </a:r>
            <a:r>
              <a:rPr lang="en-US" sz="1200" b="1" dirty="0">
                <a:latin typeface="Consolas" panose="020B0609020204030204" pitchFamily="49" charset="0"/>
              </a:rPr>
              <a:t>"]</a:t>
            </a:r>
          </a:p>
          <a:p>
            <a:pPr marL="400050" lvl="1" indent="0">
              <a:buNone/>
            </a:pPr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291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Document your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create a README file</a:t>
            </a:r>
          </a:p>
        </p:txBody>
      </p:sp>
    </p:spTree>
    <p:extLst>
      <p:ext uri="{BB962C8B-B14F-4D97-AF65-F5344CB8AC3E}">
        <p14:creationId xmlns:p14="http://schemas.microsoft.com/office/powerpoint/2010/main" val="260668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Document </a:t>
            </a:r>
            <a:r>
              <a:rPr lang="en-US" b="1" dirty="0" err="1"/>
              <a:t>Yoour</a:t>
            </a:r>
            <a:r>
              <a:rPr lang="en-US" b="1" dirty="0"/>
              <a:t>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Create a README.md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Create a file named README.md</a:t>
            </a:r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.MD extension means this uses MARKDOWN as a short-hand way to write rich text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More info at </a:t>
            </a:r>
            <a:r>
              <a:rPr lang="en-US" b="1" dirty="0">
                <a:hlinkClick r:id="rId2"/>
              </a:rPr>
              <a:t>https://en.wikipedia.org/wiki/Markdown</a:t>
            </a:r>
            <a:r>
              <a:rPr lang="en-US" b="1" dirty="0"/>
              <a:t> </a:t>
            </a:r>
            <a:endParaRPr lang="en-US" dirty="0"/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Press </a:t>
            </a:r>
            <a:r>
              <a:rPr lang="en-US" b="1" dirty="0"/>
              <a:t>CTL+SHIFT+V</a:t>
            </a:r>
            <a:r>
              <a:rPr lang="en-US" dirty="0"/>
              <a:t> to switch between editing and previewing</a:t>
            </a:r>
            <a:endParaRPr lang="en-US" b="1" dirty="0"/>
          </a:p>
          <a:p>
            <a:pPr marL="171450" indent="-171450"/>
            <a:endParaRPr lang="en-US" dirty="0"/>
          </a:p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45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Track your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use GIT for versioning</a:t>
            </a:r>
          </a:p>
        </p:txBody>
      </p:sp>
    </p:spTree>
    <p:extLst>
      <p:ext uri="{BB962C8B-B14F-4D97-AF65-F5344CB8AC3E}">
        <p14:creationId xmlns:p14="http://schemas.microsoft.com/office/powerpoint/2010/main" val="155657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Track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Local GIT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GIT is a repository for local version control</a:t>
            </a:r>
          </a:p>
          <a:p>
            <a:pPr lvl="1"/>
            <a:r>
              <a:rPr lang="en-US" dirty="0"/>
              <a:t>and you can revert back to a previous version when you inevitably screw up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More info at </a:t>
            </a:r>
            <a:r>
              <a:rPr lang="en-US" b="1" dirty="0">
                <a:hlinkClick r:id="rId2"/>
              </a:rPr>
              <a:t>https://git-scm.com/book/en/v2/Getting-Started-Git-Basics</a:t>
            </a:r>
            <a:r>
              <a:rPr lang="en-US" dirty="0"/>
              <a:t>  </a:t>
            </a:r>
          </a:p>
          <a:p>
            <a:pPr marL="171450" indent="-171450"/>
            <a:endParaRPr lang="en-US" dirty="0"/>
          </a:p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0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Track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Local GIT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Create a local GIT repository</a:t>
            </a:r>
          </a:p>
          <a:p>
            <a:pPr lvl="1"/>
            <a:r>
              <a:rPr lang="en-US" dirty="0"/>
              <a:t>Click GIT icon on left</a:t>
            </a:r>
          </a:p>
          <a:p>
            <a:pPr lvl="1"/>
            <a:r>
              <a:rPr lang="en-US" dirty="0"/>
              <a:t>Click `Initialize </a:t>
            </a:r>
            <a:r>
              <a:rPr lang="en-US" dirty="0" err="1"/>
              <a:t>git</a:t>
            </a:r>
            <a:r>
              <a:rPr lang="en-US" dirty="0"/>
              <a:t> repository`</a:t>
            </a:r>
          </a:p>
          <a:p>
            <a:pPr lvl="1"/>
            <a:r>
              <a:rPr lang="en-US" dirty="0"/>
              <a:t>Displays list of your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00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Track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Local GIT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Commit your changes to the REPO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COMMIT ALL by clicking the CHECKMARK or pressing `CTRL-ENTER`    </a:t>
            </a:r>
          </a:p>
          <a:p>
            <a:pPr lvl="2"/>
            <a:r>
              <a:rPr lang="en-US" b="1" dirty="0"/>
              <a:t>SAVING</a:t>
            </a:r>
            <a:r>
              <a:rPr lang="en-US" dirty="0"/>
              <a:t> a file just saves it to your working directory</a:t>
            </a:r>
          </a:p>
          <a:p>
            <a:pPr lvl="2"/>
            <a:r>
              <a:rPr lang="en-US" b="1" dirty="0"/>
              <a:t>COMMITTING</a:t>
            </a:r>
            <a:r>
              <a:rPr lang="en-US" dirty="0"/>
              <a:t> means to write the files to the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have previously committed, committing again will ask for a MESSAGE describing the change(s)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7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Track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Local GIT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Make some minor changes and see what happens with GIT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notice GIT icon on left toolbar shows # files with changes</a:t>
            </a:r>
          </a:p>
          <a:p>
            <a:r>
              <a:rPr lang="en-US" dirty="0"/>
              <a:t>notice the word `master` in the lower left corner     </a:t>
            </a:r>
          </a:p>
          <a:p>
            <a:pPr lvl="1"/>
            <a:r>
              <a:rPr lang="en-US" dirty="0"/>
              <a:t>with an asterisk if un-committed changes have occurred    </a:t>
            </a:r>
          </a:p>
          <a:p>
            <a:pPr lvl="1"/>
            <a:endParaRPr lang="en-US" dirty="0"/>
          </a:p>
          <a:p>
            <a:r>
              <a:rPr lang="en-US" dirty="0"/>
              <a:t>Click the GIT icon on the left</a:t>
            </a:r>
          </a:p>
          <a:p>
            <a:pPr lvl="1"/>
            <a:r>
              <a:rPr lang="en-US" dirty="0"/>
              <a:t>See list of changed files not yet committed</a:t>
            </a:r>
          </a:p>
          <a:p>
            <a:pPr lvl="1"/>
            <a:r>
              <a:rPr lang="en-US" dirty="0"/>
              <a:t>click a FILE and see the comparison of before &amp;s after the changes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7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9314926" cy="1822514"/>
          </a:xfrm>
        </p:spPr>
        <p:txBody>
          <a:bodyPr/>
          <a:lstStyle/>
          <a:p>
            <a:r>
              <a:rPr lang="en-US" b="1" dirty="0"/>
              <a:t>Step 6: Get your work into the cloud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Let’s use GITHUB so others can see, contribute, and discuss</a:t>
            </a:r>
          </a:p>
        </p:txBody>
      </p:sp>
    </p:spTree>
    <p:extLst>
      <p:ext uri="{BB962C8B-B14F-4D97-AF65-F5344CB8AC3E}">
        <p14:creationId xmlns:p14="http://schemas.microsoft.com/office/powerpoint/2010/main" val="135367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6: Cloud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via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Distributed Version Control</a:t>
            </a:r>
          </a:p>
          <a:p>
            <a:r>
              <a:rPr lang="en-US" b="1" dirty="0"/>
              <a:t>more info at </a:t>
            </a:r>
            <a:r>
              <a:rPr lang="en-US" b="1" dirty="0">
                <a:hlinkClick r:id="rId2"/>
              </a:rPr>
              <a:t>http://github.com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GOGS as a self-hosted alternative</a:t>
            </a:r>
          </a:p>
          <a:p>
            <a:r>
              <a:rPr lang="en-US" b="1" dirty="0"/>
              <a:t>More info at </a:t>
            </a:r>
            <a:r>
              <a:rPr lang="en-US" b="1" dirty="0">
                <a:hlinkClick r:id="rId3"/>
              </a:rPr>
              <a:t>https://gogs.io/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US" dirty="0"/>
          </a:p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0: starting up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we don’t need</a:t>
            </a:r>
            <a:r>
              <a:rPr lang="en-US" sz="2400" b="1" i="1" dirty="0"/>
              <a:t> (at least initially)</a:t>
            </a:r>
            <a:r>
              <a:rPr lang="en-US" sz="2400" b="1" dirty="0"/>
              <a:t>:</a:t>
            </a:r>
          </a:p>
          <a:p>
            <a:pPr lvl="1"/>
            <a:r>
              <a:rPr lang="en-US" sz="2400" dirty="0"/>
              <a:t>Web Server</a:t>
            </a:r>
          </a:p>
          <a:p>
            <a:pPr lvl="1"/>
            <a:r>
              <a:rPr lang="en-US" sz="2400" dirty="0"/>
              <a:t>other stuff (server, database, etc.)</a:t>
            </a:r>
          </a:p>
        </p:txBody>
      </p:sp>
    </p:spTree>
    <p:extLst>
      <p:ext uri="{BB962C8B-B14F-4D97-AF65-F5344CB8AC3E}">
        <p14:creationId xmlns:p14="http://schemas.microsoft.com/office/powerpoint/2010/main" val="2418723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6: Cloud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via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Setup a free Account</a:t>
            </a:r>
          </a:p>
          <a:p>
            <a:r>
              <a:rPr lang="en-US" dirty="0"/>
              <a:t>Set up a free user account at </a:t>
            </a:r>
            <a:r>
              <a:rPr lang="en-US" b="1" dirty="0"/>
              <a:t>github.com</a:t>
            </a:r>
          </a:p>
          <a:p>
            <a:pPr lvl="1"/>
            <a:r>
              <a:rPr lang="en-US" dirty="0"/>
              <a:t>More info at </a:t>
            </a:r>
            <a:r>
              <a:rPr lang="en-US" b="1" dirty="0">
                <a:hlinkClick r:id="rId2"/>
              </a:rPr>
              <a:t>https://git-scm.com/book/en/v2/GitHub-Account-Setup-and-Configuration</a:t>
            </a:r>
            <a:r>
              <a:rPr lang="en-US" b="1" dirty="0"/>
              <a:t>   </a:t>
            </a:r>
          </a:p>
          <a:p>
            <a:r>
              <a:rPr lang="en-US" dirty="0"/>
              <a:t>ignore pricing plan </a:t>
            </a:r>
          </a:p>
          <a:p>
            <a:pPr lvl="1"/>
            <a:r>
              <a:rPr lang="en-US" dirty="0"/>
              <a:t>The free version works fine but does make everything public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Create a NEW repo in GITHUB</a:t>
            </a:r>
          </a:p>
          <a:p>
            <a:r>
              <a:rPr lang="en-US" dirty="0"/>
              <a:t>More info at </a:t>
            </a:r>
            <a:r>
              <a:rPr lang="en-US" b="1" dirty="0">
                <a:hlinkClick r:id="rId3"/>
              </a:rPr>
              <a:t>https://git-scm.com/book/en/v2/GitHub-Maintaining-a-Project</a:t>
            </a:r>
            <a:r>
              <a:rPr lang="en-US" b="1" dirty="0"/>
              <a:t> </a:t>
            </a:r>
          </a:p>
          <a:p>
            <a:r>
              <a:rPr lang="en-US" dirty="0"/>
              <a:t>You will need your username/password later</a:t>
            </a:r>
          </a:p>
          <a:p>
            <a:pPr marL="171450" indent="-1714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4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6: Cloud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via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 VS Code's LOCAL </a:t>
            </a:r>
            <a:r>
              <a:rPr lang="en-US" b="1" dirty="0" err="1"/>
              <a:t>git</a:t>
            </a:r>
            <a:r>
              <a:rPr lang="en-US" b="1" dirty="0"/>
              <a:t> REPO for your project to the </a:t>
            </a:r>
            <a:r>
              <a:rPr lang="en-US" b="1" dirty="0" err="1"/>
              <a:t>github</a:t>
            </a:r>
            <a:r>
              <a:rPr lang="en-US" b="1" dirty="0"/>
              <a:t> remote repo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up integrated terminal</a:t>
            </a:r>
          </a:p>
          <a:p>
            <a:endParaRPr lang="en-US" dirty="0"/>
          </a:p>
          <a:p>
            <a:pPr lvl="1"/>
            <a:r>
              <a:rPr lang="en-US" dirty="0"/>
              <a:t>Type: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remote add origin https://github.com/robbohn/Whirlwind.git</a:t>
            </a:r>
            <a:r>
              <a:rPr lang="en-US" b="1" dirty="0"/>
              <a:t> </a:t>
            </a:r>
          </a:p>
          <a:p>
            <a:pPr lvl="2"/>
            <a:r>
              <a:rPr lang="en-US" dirty="0"/>
              <a:t>BUT change </a:t>
            </a:r>
            <a:r>
              <a:rPr lang="en-US" b="1" dirty="0" err="1"/>
              <a:t>robbohn</a:t>
            </a:r>
            <a:r>
              <a:rPr lang="en-US" dirty="0"/>
              <a:t> above to </a:t>
            </a:r>
            <a:r>
              <a:rPr lang="en-US" i="1" u="sng" dirty="0"/>
              <a:t>your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username</a:t>
            </a:r>
          </a:p>
          <a:p>
            <a:pPr lvl="2"/>
            <a:r>
              <a:rPr lang="en-US" dirty="0"/>
              <a:t>BUT change </a:t>
            </a:r>
            <a:r>
              <a:rPr lang="en-US" b="1" dirty="0" err="1"/>
              <a:t>Whirlwind.git</a:t>
            </a:r>
            <a:r>
              <a:rPr lang="en-US" dirty="0"/>
              <a:t> to </a:t>
            </a:r>
            <a:r>
              <a:rPr lang="en-US" i="1" u="sng" dirty="0"/>
              <a:t>your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Type: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72056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6: Cloud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via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When changes occur, COMMIT them to your local REPO</a:t>
            </a:r>
          </a:p>
          <a:p>
            <a:endParaRPr lang="en-US" dirty="0"/>
          </a:p>
          <a:p>
            <a:r>
              <a:rPr lang="en-US" dirty="0"/>
              <a:t>Once you have accumulated enough changes to be a new version, you can upload them to GITHUB</a:t>
            </a:r>
          </a:p>
          <a:p>
            <a:endParaRPr lang="en-US" dirty="0"/>
          </a:p>
          <a:p>
            <a:r>
              <a:rPr lang="en-US" dirty="0"/>
              <a:t>Notice the icon(s) next to the </a:t>
            </a:r>
            <a:r>
              <a:rPr lang="en-US" dirty="0" err="1"/>
              <a:t>git</a:t>
            </a:r>
            <a:r>
              <a:rPr lang="en-US" dirty="0"/>
              <a:t> icon in lower left</a:t>
            </a:r>
          </a:p>
          <a:p>
            <a:pPr lvl="1"/>
            <a:r>
              <a:rPr lang="en-US" dirty="0"/>
              <a:t>If a </a:t>
            </a:r>
            <a:r>
              <a:rPr lang="en-US" b="1" dirty="0"/>
              <a:t>refresh icon</a:t>
            </a:r>
            <a:r>
              <a:rPr lang="en-US" dirty="0"/>
              <a:t> is displayed, then local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are matching</a:t>
            </a:r>
          </a:p>
          <a:p>
            <a:pPr lvl="1"/>
            <a:r>
              <a:rPr lang="en-US" dirty="0"/>
              <a:t>if it display </a:t>
            </a:r>
            <a:r>
              <a:rPr lang="en-US" sz="2000" b="1" dirty="0"/>
              <a:t>0↓ 1↑</a:t>
            </a:r>
            <a:r>
              <a:rPr lang="en-US" dirty="0"/>
              <a:t> instead, then there is 1 change needing to be </a:t>
            </a:r>
            <a:r>
              <a:rPr lang="en-US" b="1" dirty="0"/>
              <a:t>up</a:t>
            </a:r>
            <a:r>
              <a:rPr lang="en-US" dirty="0"/>
              <a:t>loaded to GITHUB</a:t>
            </a:r>
          </a:p>
          <a:p>
            <a:pPr lvl="1"/>
            <a:r>
              <a:rPr lang="en-US" dirty="0"/>
              <a:t>click the </a:t>
            </a:r>
            <a:r>
              <a:rPr lang="en-US" sz="2000" b="1" dirty="0"/>
              <a:t>1↑</a:t>
            </a:r>
            <a:r>
              <a:rPr lang="en-US" dirty="0"/>
              <a:t> to upload it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516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6: Cloud Your Work 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via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537460"/>
            <a:ext cx="1121283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Basic Flow</a:t>
            </a:r>
          </a:p>
          <a:p>
            <a:r>
              <a:rPr lang="en-US" b="1" dirty="0"/>
              <a:t>SAVE</a:t>
            </a:r>
            <a:r>
              <a:rPr lang="en-US" dirty="0"/>
              <a:t>: Make changes in VS CODE, hit save / lather rinse repeat</a:t>
            </a:r>
          </a:p>
          <a:p>
            <a:r>
              <a:rPr lang="en-US" b="1" dirty="0"/>
              <a:t>COMMIT</a:t>
            </a:r>
            <a:r>
              <a:rPr lang="en-US" dirty="0"/>
              <a:t>: After a group of changes, you want to get it into your local repository (COMMIT)</a:t>
            </a:r>
          </a:p>
          <a:p>
            <a:pPr lvl="1"/>
            <a:r>
              <a:rPr lang="en-US" dirty="0"/>
              <a:t>Click GIT icon</a:t>
            </a:r>
          </a:p>
          <a:p>
            <a:pPr lvl="1"/>
            <a:r>
              <a:rPr lang="en-US" dirty="0"/>
              <a:t>Give it a message (such as Version # or Change Note)</a:t>
            </a:r>
          </a:p>
          <a:p>
            <a:pPr lvl="1"/>
            <a:r>
              <a:rPr lang="en-US" dirty="0"/>
              <a:t>Click Check Mark icon (Commit All)</a:t>
            </a:r>
          </a:p>
          <a:p>
            <a:pPr lvl="1"/>
            <a:r>
              <a:rPr lang="en-US" dirty="0"/>
              <a:t>This gets it stored into the repository so you can now revert changes</a:t>
            </a:r>
          </a:p>
          <a:p>
            <a:r>
              <a:rPr lang="en-US" b="1" dirty="0"/>
              <a:t>SYNCHRONIZE</a:t>
            </a:r>
            <a:r>
              <a:rPr lang="en-US" dirty="0"/>
              <a:t>: Now we need to get it up to your GitHub repository</a:t>
            </a:r>
          </a:p>
          <a:p>
            <a:pPr lvl="1"/>
            <a:r>
              <a:rPr lang="en-US" dirty="0"/>
              <a:t>Click the lower-left </a:t>
            </a:r>
            <a:r>
              <a:rPr lang="en-US" b="1" dirty="0"/>
              <a:t>0↓ 1↑ </a:t>
            </a:r>
            <a:r>
              <a:rPr lang="en-US" dirty="0"/>
              <a:t>icons to send the changes in the local repository up to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73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0: starting up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>
            <a:noAutofit/>
          </a:bodyPr>
          <a:lstStyle/>
          <a:p>
            <a:r>
              <a:rPr lang="en-US" sz="2400" b="1" dirty="0"/>
              <a:t>Big "Development Environments“</a:t>
            </a:r>
          </a:p>
          <a:p>
            <a:pPr lvl="1"/>
            <a:r>
              <a:rPr lang="en-US" sz="2400" dirty="0"/>
              <a:t>Visual Studio</a:t>
            </a:r>
          </a:p>
          <a:p>
            <a:pPr lvl="1"/>
            <a:r>
              <a:rPr lang="en-US" sz="2400" dirty="0"/>
              <a:t>WebStorm, Eclipse, et al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Simpler/Faster/Smaller</a:t>
            </a:r>
          </a:p>
          <a:p>
            <a:pPr lvl="1"/>
            <a:r>
              <a:rPr lang="en-US" sz="2400" dirty="0"/>
              <a:t>Notepad</a:t>
            </a:r>
          </a:p>
          <a:p>
            <a:pPr lvl="1"/>
            <a:r>
              <a:rPr lang="en-US" sz="2400" dirty="0"/>
              <a:t>Sublime/Atom/Brackets/Visual Studio Code/etc. </a:t>
            </a:r>
          </a:p>
        </p:txBody>
      </p:sp>
    </p:spTree>
    <p:extLst>
      <p:ext uri="{BB962C8B-B14F-4D97-AF65-F5344CB8AC3E}">
        <p14:creationId xmlns:p14="http://schemas.microsoft.com/office/powerpoint/2010/main" val="45148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0: starting up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Religious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015" cy="40944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i="1" dirty="0"/>
              <a:t>What should I use? Should tooling be separate from editing? </a:t>
            </a:r>
          </a:p>
          <a:p>
            <a:pPr marL="0" indent="0">
              <a:buNone/>
            </a:pPr>
            <a:endParaRPr lang="en-US" sz="3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VS Code vs Brackets </a:t>
            </a:r>
          </a:p>
          <a:p>
            <a:r>
              <a:rPr lang="en-US" sz="3600" dirty="0">
                <a:solidFill>
                  <a:schemeClr val="tx1"/>
                </a:solidFill>
                <a:hlinkClick r:id="rId2"/>
              </a:rPr>
              <a:t>https://www.slant.co/versus/52/5982/~brackets_vs_visual-studio-code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VS Code, Node, and </a:t>
            </a:r>
            <a:r>
              <a:rPr lang="en-US" sz="3600" dirty="0" err="1">
                <a:solidFill>
                  <a:schemeClr val="tx1"/>
                </a:solidFill>
              </a:rPr>
              <a:t>TypeScript</a:t>
            </a:r>
            <a:r>
              <a:rPr lang="en-US" sz="3600" dirty="0">
                <a:solidFill>
                  <a:schemeClr val="tx1"/>
                </a:solidFill>
              </a:rPr>
              <a:t>/</a:t>
            </a:r>
            <a:r>
              <a:rPr lang="en-US" sz="3600" dirty="0" err="1">
                <a:solidFill>
                  <a:schemeClr val="tx1"/>
                </a:solidFill>
              </a:rPr>
              <a:t>typings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r>
              <a:rPr lang="en-US" sz="3600" dirty="0">
                <a:solidFill>
                  <a:schemeClr val="tx1"/>
                </a:solidFill>
                <a:hlinkClick r:id="rId3"/>
              </a:rPr>
              <a:t>https://code.visualstudio.com/docs/runtimes/nodejs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Brackets and Typescript </a:t>
            </a:r>
          </a:p>
          <a:p>
            <a:r>
              <a:rPr lang="en-US" sz="3600" dirty="0">
                <a:solidFill>
                  <a:schemeClr val="tx1"/>
                </a:solidFill>
                <a:hlinkClick r:id="rId4"/>
              </a:rPr>
              <a:t>http://stackoverflow.com/questions/24507965/how-to-write-typescript-and-coffeescript-in-brackets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0: starting up</a:t>
            </a:r>
            <a:br>
              <a:rPr lang="en-US" b="1" dirty="0"/>
            </a:br>
            <a:r>
              <a:rPr lang="en-US" dirty="0"/>
              <a:t> &gt; I’ll Choose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Download and install VS Code </a:t>
            </a:r>
          </a:p>
          <a:p>
            <a:r>
              <a:rPr lang="en-US" sz="2400" dirty="0">
                <a:hlinkClick r:id="rId2"/>
              </a:rPr>
              <a:t>https://code.visualstudio.com/c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Features</a:t>
            </a:r>
          </a:p>
          <a:p>
            <a:r>
              <a:rPr lang="en-US" sz="2400" dirty="0"/>
              <a:t>Small and fast</a:t>
            </a:r>
          </a:p>
          <a:p>
            <a:r>
              <a:rPr lang="en-US" sz="2400" dirty="0"/>
              <a:t>Syntax Coloring</a:t>
            </a:r>
          </a:p>
          <a:p>
            <a:r>
              <a:rPr lang="en-US" sz="2400" dirty="0"/>
              <a:t>Many extensions/plugins</a:t>
            </a:r>
          </a:p>
          <a:p>
            <a:r>
              <a:rPr lang="en-US" sz="2400" dirty="0"/>
              <a:t>Works on Macs, Linux, Windows</a:t>
            </a:r>
          </a:p>
        </p:txBody>
      </p:sp>
    </p:spTree>
    <p:extLst>
      <p:ext uri="{BB962C8B-B14F-4D97-AF65-F5344CB8AC3E}">
        <p14:creationId xmlns:p14="http://schemas.microsoft.com/office/powerpoint/2010/main" val="296778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0: starting up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&gt; Setup Work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348990"/>
            <a:ext cx="4825158" cy="31867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In your Command Shell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mkdir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newdirname</a:t>
            </a:r>
            <a:r>
              <a:rPr lang="en-US" sz="24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cd </a:t>
            </a:r>
            <a:r>
              <a:rPr lang="en-US" sz="2400" dirty="0" err="1">
                <a:latin typeface="Consolas" panose="020B0609020204030204" pitchFamily="49" charset="0"/>
              </a:rPr>
              <a:t>newdirname</a:t>
            </a: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code 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3348990"/>
            <a:ext cx="4825159" cy="31867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In Windows Explorer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Create a new folder 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Right-click that folder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Choose OPEN IN CODE</a:t>
            </a:r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3" y="2603500"/>
            <a:ext cx="9878918" cy="5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Create folder and startup VS Code via one of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17035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</TotalTime>
  <Words>3051</Words>
  <Application>Microsoft Office PowerPoint</Application>
  <PresentationFormat>Widescreen</PresentationFormat>
  <Paragraphs>462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Gothic</vt:lpstr>
      <vt:lpstr>Consolas</vt:lpstr>
      <vt:lpstr>Wingdings 3</vt:lpstr>
      <vt:lpstr>Ion Boardroom</vt:lpstr>
      <vt:lpstr>Whirlwind</vt:lpstr>
      <vt:lpstr>We’ll quickly work through a modern way to develop a basic web page from scratch</vt:lpstr>
      <vt:lpstr>Step 0: starting up</vt:lpstr>
      <vt:lpstr>Step 0: starting up  &gt; Requirements</vt:lpstr>
      <vt:lpstr>Step 0: starting up  &gt; Requirements</vt:lpstr>
      <vt:lpstr>Step 0: starting up  &gt; Editing</vt:lpstr>
      <vt:lpstr>Step 0: starting up  &gt; Religious Choices</vt:lpstr>
      <vt:lpstr>Step 0: starting up  &gt; I’ll Choose</vt:lpstr>
      <vt:lpstr>Step 0: starting up  &gt; Setup Work Area</vt:lpstr>
      <vt:lpstr>Interlude</vt:lpstr>
      <vt:lpstr>Step 1: The Initial Version</vt:lpstr>
      <vt:lpstr>Step 1: The Initial Version  &gt; Create index.html</vt:lpstr>
      <vt:lpstr>Step 1: The Initial Version  &gt; Discussion</vt:lpstr>
      <vt:lpstr>Step 1: The Initial Version  &gt; Make a BETTER index.html</vt:lpstr>
      <vt:lpstr>Step 1: The Initial Version  &gt; Discussion</vt:lpstr>
      <vt:lpstr>Step 1: The Initial Version  &gt; Add Style</vt:lpstr>
      <vt:lpstr>Step 1: The Initial Version  &gt; Add between meta and &lt;/head&gt;</vt:lpstr>
      <vt:lpstr>Step 1: The Initial Version  &gt; What did we do?</vt:lpstr>
      <vt:lpstr>Step 1: The Initial Version  &gt; Add blue text just before &lt;/style&gt;</vt:lpstr>
      <vt:lpstr>Step 1: The Initial Version  &gt; Replace Another Line with blue text</vt:lpstr>
      <vt:lpstr>Step 1: The Initial Version  &gt; What did we just do?</vt:lpstr>
      <vt:lpstr>Step 1: The Initial Version  &gt; Let’s organize</vt:lpstr>
      <vt:lpstr>Step 2: Adding Logic</vt:lpstr>
      <vt:lpstr>Step 2: Adding Logic  &gt; JavaScript</vt:lpstr>
      <vt:lpstr>Step 2: Adding Logic  &gt; JavaScript</vt:lpstr>
      <vt:lpstr>Step 2: Adding Logic  &gt; JavaScript</vt:lpstr>
      <vt:lpstr>Step 2: Adding Logic  &gt; JavaScript</vt:lpstr>
      <vt:lpstr>Step 2: Adding Logic  &gt; TypeScript</vt:lpstr>
      <vt:lpstr>Step 2: Adding Logic  &gt; TypeScript</vt:lpstr>
      <vt:lpstr>Step 2: Adding Logic  &gt; TypeScript</vt:lpstr>
      <vt:lpstr>Step 2: Adding Logic  &gt; TypeScript</vt:lpstr>
      <vt:lpstr>Step 3: Hipster Programming</vt:lpstr>
      <vt:lpstr>Step 3: Hipster Programming   &gt; Full-Featured TypeScript</vt:lpstr>
      <vt:lpstr>Step 3: Hipster Programming   &gt; Full-Featured TypeScript</vt:lpstr>
      <vt:lpstr>Step 3: Hipster Programming   &gt; Full-Featured TypeScript</vt:lpstr>
      <vt:lpstr>Step 3: Hipster Programming   &gt; Full-Featured TypeScript</vt:lpstr>
      <vt:lpstr>Step 3: Hipster Programming   &gt; Full-Featured TypeScript</vt:lpstr>
      <vt:lpstr>Step 3: Hipster Programming   &gt; Full-Featured TypeScript</vt:lpstr>
      <vt:lpstr>Step 3: Hipster Programming   &gt; Full-Featured TypeScript</vt:lpstr>
      <vt:lpstr>Step 3: Hipster Programming   &gt; Full-Featured TypeScript</vt:lpstr>
      <vt:lpstr>Step 4: Document your work</vt:lpstr>
      <vt:lpstr>Step 4: Document Yoour Work   &gt; Create a README.md file</vt:lpstr>
      <vt:lpstr>Step 5: Track your work</vt:lpstr>
      <vt:lpstr>Step 5: Track Your Work   &gt; Local GIT Repository</vt:lpstr>
      <vt:lpstr>Step 5: Track Your Work   &gt; Local GIT Repository</vt:lpstr>
      <vt:lpstr>Step 5: Track Your Work   &gt; Local GIT Repository</vt:lpstr>
      <vt:lpstr>Step 5: Track Your Work   &gt; Local GIT Repository</vt:lpstr>
      <vt:lpstr>Step 6: Get your work into the cloud</vt:lpstr>
      <vt:lpstr>Step 6: Cloud Your Work   &gt; via GITHUB</vt:lpstr>
      <vt:lpstr>Step 6: Cloud Your Work   &gt; via GITHUB</vt:lpstr>
      <vt:lpstr>Step 6: Cloud Your Work   &gt; via GITHUB</vt:lpstr>
      <vt:lpstr>Step 6: Cloud Your Work   &gt; via GITHUB</vt:lpstr>
      <vt:lpstr>Step 6: Cloud Your Work   &gt; via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Rob Bohn</cp:lastModifiedBy>
  <cp:revision>44</cp:revision>
  <dcterms:created xsi:type="dcterms:W3CDTF">2015-09-21T23:12:49Z</dcterms:created>
  <dcterms:modified xsi:type="dcterms:W3CDTF">2016-12-07T05:53:52Z</dcterms:modified>
</cp:coreProperties>
</file>