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0" r:id="rId3"/>
    <p:sldId id="261" r:id="rId4"/>
    <p:sldId id="262" r:id="rId5"/>
    <p:sldId id="269" r:id="rId6"/>
    <p:sldId id="267" r:id="rId7"/>
    <p:sldId id="268" r:id="rId8"/>
    <p:sldId id="270" r:id="rId9"/>
    <p:sldId id="272" r:id="rId10"/>
    <p:sldId id="273" r:id="rId11"/>
    <p:sldId id="274" r:id="rId12"/>
    <p:sldId id="264" r:id="rId13"/>
    <p:sldId id="277" r:id="rId14"/>
    <p:sldId id="278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5C4E"/>
    <a:srgbClr val="990000"/>
    <a:srgbClr val="CC3300"/>
    <a:srgbClr val="800000"/>
    <a:srgbClr val="EDC75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2" autoAdjust="0"/>
    <p:restoredTop sz="86967" autoAdjust="0"/>
  </p:normalViewPr>
  <p:slideViewPr>
    <p:cSldViewPr>
      <p:cViewPr varScale="1">
        <p:scale>
          <a:sx n="61" d="100"/>
          <a:sy n="61" d="100"/>
        </p:scale>
        <p:origin x="-154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71F42-6185-4430-9474-88E785A27776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80047-6413-4F7A-ACAB-B9FFFF1428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A418C-FB80-4CA6-9A0A-16CD532EB3ED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11626-9AF6-478B-A0A4-12C980223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err="1" smtClean="0"/>
              <a:t>Nama</a:t>
            </a:r>
            <a:r>
              <a:rPr lang="en-US" baseline="0" dirty="0" smtClean="0"/>
              <a:t> Mata </a:t>
            </a:r>
            <a:r>
              <a:rPr lang="en-US" baseline="0" dirty="0" err="1" smtClean="0"/>
              <a:t>Kuliah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silabi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pengampu</a:t>
            </a:r>
            <a:r>
              <a:rPr lang="en-US" dirty="0" smtClean="0"/>
              <a:t> </a:t>
            </a:r>
            <a:r>
              <a:rPr lang="en-US" dirty="0" err="1" smtClean="0"/>
              <a:t>matakuliah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dituliskan</a:t>
            </a:r>
            <a:r>
              <a:rPr lang="en-US" dirty="0" smtClean="0"/>
              <a:t> : “Tim </a:t>
            </a:r>
            <a:r>
              <a:rPr lang="en-US" dirty="0" err="1" smtClean="0"/>
              <a:t>Pengampu</a:t>
            </a:r>
            <a:r>
              <a:rPr lang="en-US" baseline="0" dirty="0" smtClean="0"/>
              <a:t> Mata </a:t>
            </a:r>
            <a:r>
              <a:rPr lang="en-US" baseline="0" dirty="0" err="1" smtClean="0"/>
              <a:t>Kuliah</a:t>
            </a:r>
            <a:r>
              <a:rPr lang="en-US" baseline="0" dirty="0" smtClean="0"/>
              <a:t>”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“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n” </a:t>
            </a:r>
            <a:r>
              <a:rPr lang="en-US" baseline="0" dirty="0" err="1" smtClean="0"/>
              <a:t>diisi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pertemuan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contoh</a:t>
            </a:r>
            <a:r>
              <a:rPr lang="en-US" baseline="0" dirty="0" smtClean="0"/>
              <a:t> : “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1” / “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2” </a:t>
            </a:r>
            <a:r>
              <a:rPr lang="en-US" baseline="0" dirty="0" err="1" smtClean="0"/>
              <a:t>dst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Pokok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Bahasan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Mengikuti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Silabi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Nomor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Kode</a:t>
            </a:r>
            <a:r>
              <a:rPr lang="en-US" baseline="0" dirty="0" smtClean="0"/>
              <a:t> Mata </a:t>
            </a:r>
            <a:r>
              <a:rPr lang="en-US" baseline="0" dirty="0" err="1" smtClean="0"/>
              <a:t>Kuliah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Mata </a:t>
            </a:r>
            <a:r>
              <a:rPr lang="en-US" baseline="0" dirty="0" err="1" smtClean="0"/>
              <a:t>Kuliah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Revisi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Terakhir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terakhir</a:t>
            </a:r>
            <a:r>
              <a:rPr lang="en-US" baseline="0" dirty="0" smtClean="0"/>
              <a:t> kali </a:t>
            </a:r>
            <a:r>
              <a:rPr lang="en-US" baseline="0" dirty="0" err="1" smtClean="0"/>
              <a:t>direvisi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sebelum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direvisi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tahun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pembuatan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1626-9AF6-478B-A0A4-12C980223C6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Intruksional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dimaksud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tujuan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hendak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dicapai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dimaksud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silabi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SAP;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1626-9AF6-478B-A0A4-12C980223C6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sub </a:t>
            </a:r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bahasan</a:t>
            </a:r>
            <a:r>
              <a:rPr lang="en-US" dirty="0" smtClean="0"/>
              <a:t> </a:t>
            </a:r>
            <a:r>
              <a:rPr lang="en-US" dirty="0" err="1" smtClean="0"/>
              <a:t>mengacu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silabi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SAP;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1626-9AF6-478B-A0A4-12C980223C6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err="1" smtClean="0"/>
              <a:t>Batasan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definisi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limitasi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pendahuluan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sub </a:t>
            </a:r>
            <a:r>
              <a:rPr lang="en-US" baseline="0" dirty="0" err="1" smtClean="0"/>
              <a:t>pokok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bahasan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dimaksud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Uraian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berisi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penjelasan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lanjut</a:t>
            </a:r>
            <a:r>
              <a:rPr lang="en-US" baseline="0" dirty="0" smtClean="0"/>
              <a:t> / detail </a:t>
            </a:r>
            <a:r>
              <a:rPr lang="en-US" baseline="0" dirty="0" err="1" smtClean="0"/>
              <a:t>mengenai</a:t>
            </a:r>
            <a:r>
              <a:rPr lang="en-US" baseline="0" dirty="0" smtClean="0"/>
              <a:t> sub </a:t>
            </a:r>
            <a:r>
              <a:rPr lang="en-US" baseline="0" dirty="0" err="1" smtClean="0"/>
              <a:t>pokok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bahasan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Contoh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soal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permasalahan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disampaikan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dijelaskan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mahasiswa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Latihan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berisi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permasalah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perlu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diselesaikan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mahasiswa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1626-9AF6-478B-A0A4-12C980223C6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err="1" smtClean="0"/>
              <a:t>Batasan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definisi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limitasi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pendahuluan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sub </a:t>
            </a:r>
            <a:r>
              <a:rPr lang="en-US" baseline="0" dirty="0" err="1" smtClean="0"/>
              <a:t>pokok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bahasan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dimaksud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Uraian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berisi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penjelasan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lanjut</a:t>
            </a:r>
            <a:r>
              <a:rPr lang="en-US" baseline="0" dirty="0" smtClean="0"/>
              <a:t> / detail </a:t>
            </a:r>
            <a:r>
              <a:rPr lang="en-US" baseline="0" dirty="0" err="1" smtClean="0"/>
              <a:t>mengenai</a:t>
            </a:r>
            <a:r>
              <a:rPr lang="en-US" baseline="0" dirty="0" smtClean="0"/>
              <a:t> sub </a:t>
            </a:r>
            <a:r>
              <a:rPr lang="en-US" baseline="0" dirty="0" err="1" smtClean="0"/>
              <a:t>pokok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bahasan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Contoh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soal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permasalahan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disampaikan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dijelaskan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mahasiswa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Latihan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berisi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permasalah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perlu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diselesaikan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mahasiswa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1626-9AF6-478B-A0A4-12C980223C6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err="1" smtClean="0"/>
              <a:t>Batasan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definisi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limitasi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pendahuluan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sub </a:t>
            </a:r>
            <a:r>
              <a:rPr lang="en-US" baseline="0" dirty="0" err="1" smtClean="0"/>
              <a:t>pokok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bahasan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dimaksud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Uraian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berisi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penjelasan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lanjut</a:t>
            </a:r>
            <a:r>
              <a:rPr lang="en-US" baseline="0" dirty="0" smtClean="0"/>
              <a:t> / detail </a:t>
            </a:r>
            <a:r>
              <a:rPr lang="en-US" baseline="0" dirty="0" err="1" smtClean="0"/>
              <a:t>mengenai</a:t>
            </a:r>
            <a:r>
              <a:rPr lang="en-US" baseline="0" dirty="0" smtClean="0"/>
              <a:t> sub </a:t>
            </a:r>
            <a:r>
              <a:rPr lang="en-US" baseline="0" dirty="0" err="1" smtClean="0"/>
              <a:t>pokok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bahasan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Contoh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soal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permasalahan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disampaikan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dijelaskan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mahasiswa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Latihan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berisi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permasalah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perlu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diselesaikan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mahasiswa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1626-9AF6-478B-A0A4-12C980223C6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err="1" smtClean="0"/>
              <a:t>Batasan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definisi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limitasi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pendahuluan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sub </a:t>
            </a:r>
            <a:r>
              <a:rPr lang="en-US" baseline="0" dirty="0" err="1" smtClean="0"/>
              <a:t>pokok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bahasan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dimaksud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Uraian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berisi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penjelasan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lanjut</a:t>
            </a:r>
            <a:r>
              <a:rPr lang="en-US" baseline="0" dirty="0" smtClean="0"/>
              <a:t> / detail </a:t>
            </a:r>
            <a:r>
              <a:rPr lang="en-US" baseline="0" dirty="0" err="1" smtClean="0"/>
              <a:t>mengenai</a:t>
            </a:r>
            <a:r>
              <a:rPr lang="en-US" baseline="0" dirty="0" smtClean="0"/>
              <a:t> sub </a:t>
            </a:r>
            <a:r>
              <a:rPr lang="en-US" baseline="0" dirty="0" err="1" smtClean="0"/>
              <a:t>pokok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bahasan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Contoh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soal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permasalahan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disampaikan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dijelaskan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mahasiswa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Latihan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berisi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permasalah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perlu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diselesaikan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mahasiswa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1626-9AF6-478B-A0A4-12C980223C6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spesifik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bab</a:t>
            </a:r>
            <a:r>
              <a:rPr lang="en-US" baseline="0" dirty="0" smtClean="0"/>
              <a:t> / chapter / 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diacu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pertemuan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dimaksud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1626-9AF6-478B-A0A4-12C980223C6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Soal</a:t>
            </a:r>
            <a:r>
              <a:rPr lang="en-US" dirty="0" smtClean="0"/>
              <a:t> –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penjelasan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cakupan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materi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1626-9AF6-478B-A0A4-12C980223C6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4"/>
          <p:cNvGrpSpPr/>
          <p:nvPr/>
        </p:nvGrpSpPr>
        <p:grpSpPr>
          <a:xfrm>
            <a:off x="0" y="2928934"/>
            <a:ext cx="9144000" cy="285752"/>
            <a:chOff x="0" y="2928934"/>
            <a:chExt cx="9144000" cy="285752"/>
          </a:xfrm>
        </p:grpSpPr>
        <p:sp>
          <p:nvSpPr>
            <p:cNvPr id="12" name="Rectangle 11"/>
            <p:cNvSpPr/>
            <p:nvPr userDrawn="1"/>
          </p:nvSpPr>
          <p:spPr>
            <a:xfrm flipH="1">
              <a:off x="0" y="2928934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 flipH="1">
              <a:off x="8334000" y="2963384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 flipH="1">
              <a:off x="0" y="2966642"/>
              <a:ext cx="8286776" cy="214314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28940" y="142852"/>
            <a:ext cx="6100778" cy="831855"/>
          </a:xfrm>
          <a:noFill/>
        </p:spPr>
        <p:txBody>
          <a:bodyPr/>
          <a:lstStyle>
            <a:lvl1pPr algn="r">
              <a:defRPr baseline="0">
                <a:gradFill flip="none"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16200000" scaled="1"/>
                  <a:tileRect/>
                </a:gradFill>
                <a:effectLst>
                  <a:outerShdw blurRad="50800" dist="50800" dir="18900000" algn="tl" rotWithShape="0">
                    <a:schemeClr val="accent5">
                      <a:tint val="20000"/>
                      <a:alpha val="43000"/>
                    </a:schemeClr>
                  </a:outerShdw>
                </a:effectLst>
              </a:defRPr>
            </a:lvl1pPr>
          </a:lstStyle>
          <a:p>
            <a:r>
              <a:rPr kumimoji="0" lang="en-US" dirty="0" err="1" smtClean="0"/>
              <a:t>Nama</a:t>
            </a:r>
            <a:r>
              <a:rPr kumimoji="0" lang="en-US" dirty="0" smtClean="0"/>
              <a:t> Mata </a:t>
            </a:r>
            <a:r>
              <a:rPr kumimoji="0" lang="en-US" dirty="0" err="1" smtClean="0"/>
              <a:t>Kuliah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219007"/>
            <a:ext cx="6415110" cy="638621"/>
          </a:xfrm>
          <a:noFill/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dirty="0" err="1" smtClean="0"/>
              <a:t>Sesi</a:t>
            </a:r>
            <a:r>
              <a:rPr kumimoji="0" lang="en-US" dirty="0" smtClean="0"/>
              <a:t> n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8000"/>
            <a:ext cx="1800000" cy="360000"/>
          </a:xfrm>
        </p:spPr>
        <p:txBody>
          <a:bodyPr vert="horz"/>
          <a:lstStyle>
            <a:lvl1pPr algn="l">
              <a:defRPr/>
            </a:lvl1pPr>
          </a:lstStyle>
          <a:p>
            <a:fld id="{2BEC5AB1-D644-4B1A-97F9-D8FE37A65485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64000" y="6498000"/>
            <a:ext cx="2880000" cy="360000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000" y="2928934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5 akakom.ac.id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143862" y="5143512"/>
            <a:ext cx="4642716" cy="1238057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57644" y="1142984"/>
            <a:ext cx="5072074" cy="428628"/>
          </a:xfrm>
        </p:spPr>
        <p:txBody>
          <a:bodyPr>
            <a:normAutofit/>
          </a:bodyPr>
          <a:lstStyle>
            <a:lvl1pPr algn="r">
              <a:buNone/>
              <a:defRPr sz="28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1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7" hasCustomPrompt="1"/>
          </p:nvPr>
        </p:nvSpPr>
        <p:spPr>
          <a:xfrm>
            <a:off x="3857620" y="1571612"/>
            <a:ext cx="5072082" cy="428628"/>
          </a:xfrm>
        </p:spPr>
        <p:txBody>
          <a:bodyPr>
            <a:noAutofit/>
          </a:bodyPr>
          <a:lstStyle>
            <a:lvl1pPr algn="r">
              <a:buNone/>
              <a:defRPr sz="28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3857620" y="2000240"/>
            <a:ext cx="5072079" cy="428618"/>
          </a:xfrm>
        </p:spPr>
        <p:txBody>
          <a:bodyPr>
            <a:noAutofit/>
          </a:bodyPr>
          <a:lstStyle>
            <a:lvl1pPr algn="r">
              <a:buNone/>
              <a:defRPr sz="28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9" hasCustomPrompt="1"/>
          </p:nvPr>
        </p:nvSpPr>
        <p:spPr>
          <a:xfrm>
            <a:off x="2143134" y="3857628"/>
            <a:ext cx="4786320" cy="914400"/>
          </a:xfrm>
        </p:spPr>
        <p:txBody>
          <a:bodyPr>
            <a:normAutofit/>
          </a:bodyPr>
          <a:lstStyle>
            <a:lvl1pPr algn="ctr">
              <a:buNone/>
              <a:defRPr sz="2800" baseline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Bahasan</a:t>
            </a:r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0" y="6500834"/>
            <a:ext cx="3000364" cy="35716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990000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700" dirty="0" smtClean="0">
                <a:solidFill>
                  <a:schemeClr val="accent5">
                    <a:lumMod val="75000"/>
                  </a:schemeClr>
                </a:solidFill>
              </a:rPr>
              <a:t>By </a:t>
            </a:r>
            <a:r>
              <a:rPr lang="en-US" sz="700" dirty="0" err="1" smtClean="0">
                <a:solidFill>
                  <a:schemeClr val="accent5">
                    <a:lumMod val="75000"/>
                  </a:schemeClr>
                </a:solidFill>
              </a:rPr>
              <a:t>dini</a:t>
            </a:r>
            <a:r>
              <a:rPr lang="en-US" sz="700" dirty="0" smtClean="0">
                <a:solidFill>
                  <a:schemeClr val="accent5">
                    <a:lumMod val="75000"/>
                  </a:schemeClr>
                </a:solidFill>
              </a:rPr>
              <a:t>, mat</a:t>
            </a:r>
            <a:endParaRPr lang="en-US" sz="7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3000364" y="6500858"/>
            <a:ext cx="3143272" cy="3571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990000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 err="1" smtClean="0"/>
              <a:t>Kode</a:t>
            </a:r>
            <a:r>
              <a:rPr lang="en-US" baseline="0" dirty="0" smtClean="0"/>
              <a:t> MK :</a:t>
            </a:r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-32" y="6500834"/>
            <a:ext cx="9144032" cy="357166"/>
          </a:xfrm>
          <a:prstGeom prst="rect">
            <a:avLst/>
          </a:prstGeom>
          <a:noFill/>
          <a:ln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20" hasCustomPrompt="1"/>
          </p:nvPr>
        </p:nvSpPr>
        <p:spPr>
          <a:xfrm>
            <a:off x="4357710" y="6500834"/>
            <a:ext cx="1857364" cy="357190"/>
          </a:xfr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itchFamily="18" charset="2"/>
              <a:buNone/>
              <a:tabLst/>
              <a:defRPr sz="1800" baseline="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itchFamily="18" charset="2"/>
              <a:buNone/>
              <a:tabLst/>
              <a:defRPr/>
            </a:pPr>
            <a:r>
              <a:rPr lang="en-US" baseline="0" dirty="0" smtClean="0"/>
              <a:t>KA </a:t>
            </a:r>
            <a:endParaRPr lang="en-US" dirty="0" smtClean="0"/>
          </a:p>
          <a:p>
            <a:pPr lvl="0"/>
            <a:r>
              <a:rPr lang="en-US" dirty="0" smtClean="0"/>
              <a:t>9999 T</a:t>
            </a:r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6143668" y="6500834"/>
            <a:ext cx="3000364" cy="3571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aseline="0" dirty="0" err="1" smtClean="0">
                <a:solidFill>
                  <a:schemeClr val="tx1"/>
                </a:solidFill>
              </a:rPr>
              <a:t>Revisi</a:t>
            </a:r>
            <a:r>
              <a:rPr lang="en-US" baseline="0" dirty="0" smtClean="0">
                <a:solidFill>
                  <a:schemeClr val="tx1"/>
                </a:solidFill>
              </a:rPr>
              <a:t> </a:t>
            </a:r>
            <a:r>
              <a:rPr lang="en-US" baseline="0" dirty="0" err="1" smtClean="0">
                <a:solidFill>
                  <a:schemeClr val="tx1"/>
                </a:solidFill>
              </a:rPr>
              <a:t>Terakhir</a:t>
            </a:r>
            <a:r>
              <a:rPr lang="en-US" baseline="0" dirty="0" smtClean="0">
                <a:solidFill>
                  <a:schemeClr val="tx1"/>
                </a:solidFill>
              </a:rPr>
              <a:t> :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" name="Picture 22" descr="4 akakom-edupower4 prtama utamaed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1406" y="0"/>
            <a:ext cx="1214445" cy="1412861"/>
          </a:xfrm>
          <a:prstGeom prst="rect">
            <a:avLst/>
          </a:prstGeom>
        </p:spPr>
      </p:pic>
      <p:sp>
        <p:nvSpPr>
          <p:cNvPr id="25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7929608" y="6500850"/>
            <a:ext cx="785796" cy="285736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 smtClean="0"/>
              <a:t>2012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E1DB-C293-4D37-8FDF-BECBE9E361D7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6286520"/>
            <a:ext cx="9144000" cy="285752"/>
            <a:chOff x="0" y="1428736"/>
            <a:chExt cx="9144000" cy="285752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43802" y="285728"/>
            <a:ext cx="1500198" cy="6000791"/>
          </a:xfrm>
          <a:noFill/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1"/>
                  <a:tileRect/>
                </a:gradFill>
                <a:effectLst>
                  <a:outerShdw blurRad="50800" dist="50800" dir="13500000" algn="tl" rotWithShape="0">
                    <a:schemeClr val="tx2">
                      <a:alpha val="43000"/>
                    </a:scheme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2994" y="285730"/>
            <a:ext cx="6657964" cy="6000791"/>
          </a:xfrm>
          <a:noFill/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7932-466F-4AAF-83C6-69F178E08BC1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286520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D74C-7B56-47E9-A72F-558A80E238BB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2928934"/>
            <a:ext cx="9144000" cy="285752"/>
            <a:chOff x="0" y="2928934"/>
            <a:chExt cx="9144000" cy="285752"/>
          </a:xfrm>
        </p:grpSpPr>
        <p:sp>
          <p:nvSpPr>
            <p:cNvPr id="8" name="Rectangle 7"/>
            <p:cNvSpPr/>
            <p:nvPr userDrawn="1"/>
          </p:nvSpPr>
          <p:spPr>
            <a:xfrm flipH="1">
              <a:off x="0" y="2928934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 flipH="1">
              <a:off x="8334000" y="2963384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 flipH="1">
              <a:off x="0" y="2966642"/>
              <a:ext cx="8286776" cy="214314"/>
            </a:xfrm>
            <a:prstGeom prst="rect">
              <a:avLst/>
            </a:prstGeom>
            <a:solidFill>
              <a:schemeClr val="accent5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17345"/>
            <a:ext cx="7772400" cy="1362075"/>
          </a:xfrm>
          <a:noFill/>
        </p:spPr>
        <p:txBody>
          <a:bodyPr anchor="t"/>
          <a:lstStyle>
            <a:lvl1pPr algn="ctr">
              <a:defRPr sz="4000" b="1" cap="all">
                <a:gradFill flip="none"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16200000" scaled="1"/>
                  <a:tileRect/>
                </a:gradFill>
                <a:effectLst>
                  <a:outerShdw blurRad="50800" dist="50800" dir="18900000" algn="tl" rotWithShape="0">
                    <a:schemeClr val="accent5">
                      <a:tint val="20000"/>
                      <a:alpha val="43000"/>
                    </a:scheme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426089"/>
            <a:ext cx="6400800" cy="1500187"/>
          </a:xfrm>
          <a:noFill/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8000"/>
            <a:ext cx="1800000" cy="360000"/>
          </a:xfrm>
        </p:spPr>
        <p:txBody>
          <a:bodyPr vert="horz"/>
          <a:lstStyle/>
          <a:p>
            <a:fld id="{292AF24E-2939-4CA6-A68B-A84B02F8800F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64000" y="6498000"/>
            <a:ext cx="2880000" cy="360000"/>
          </a:xfrm>
        </p:spPr>
        <p:txBody>
          <a:bodyPr vert="horz"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000" y="2928934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994" y="1717110"/>
            <a:ext cx="4038600" cy="48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994" y="1717110"/>
            <a:ext cx="4038600" cy="48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C926-65F0-47BC-995E-CBF1DF266C44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994" y="1717668"/>
            <a:ext cx="4040188" cy="639762"/>
          </a:xfrm>
          <a:solidFill>
            <a:srgbClr val="FF9900">
              <a:alpha val="10196"/>
            </a:srgb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2994" y="2357433"/>
            <a:ext cx="4040188" cy="41960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819" y="1717668"/>
            <a:ext cx="4041775" cy="639762"/>
          </a:xfrm>
          <a:solidFill>
            <a:srgbClr val="FF9900">
              <a:alpha val="10196"/>
            </a:srgb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820" y="2357430"/>
            <a:ext cx="4041775" cy="4197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4475-221A-410C-ADE4-8539BA93309D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9"/>
          <p:cNvGrpSpPr/>
          <p:nvPr/>
        </p:nvGrpSpPr>
        <p:grpSpPr>
          <a:xfrm>
            <a:off x="0" y="1428736"/>
            <a:ext cx="9144000" cy="285752"/>
            <a:chOff x="0" y="1428736"/>
            <a:chExt cx="9144000" cy="2857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rgbClr val="B25C4E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A41E-5133-4F59-B1F6-4AA0BE10B6F0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4 akakom-edupower4 prtama utamae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406" y="0"/>
            <a:ext cx="1214445" cy="14128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6286520"/>
            <a:ext cx="9144000" cy="285752"/>
            <a:chOff x="0" y="1428736"/>
            <a:chExt cx="9144000" cy="2857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8A11-0A27-4C59-88FC-F46D7FA14E7C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86520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6" y="285728"/>
            <a:ext cx="3286146" cy="1143008"/>
          </a:xfrm>
        </p:spPr>
        <p:txBody>
          <a:bodyPr anchor="t"/>
          <a:lstStyle>
            <a:lvl1pPr algn="l">
              <a:defRPr sz="20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717341"/>
            <a:ext cx="8215338" cy="48386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4810" y="285728"/>
            <a:ext cx="4857752" cy="1144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A102-E1E8-4C57-9B61-F7835A5A4129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3" y="1718046"/>
            <a:ext cx="734214" cy="4834842"/>
          </a:xfrm>
          <a:noFill/>
        </p:spPr>
        <p:txBody>
          <a:bodyPr vert="eaVert" anchor="ctr"/>
          <a:lstStyle>
            <a:lvl1pPr algn="ctr">
              <a:defRPr sz="2000" b="1"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1"/>
                  <a:tileRect/>
                </a:gra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5372" y="1790268"/>
            <a:ext cx="8091100" cy="4710569"/>
          </a:xfrm>
          <a:effectLst>
            <a:glow rad="101600">
              <a:schemeClr val="accent1">
                <a:alpha val="6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2994" y="285728"/>
            <a:ext cx="8229600" cy="1144800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DADE-E9F7-47D2-A8F1-87CEDFDD51F3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64000"/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2"/>
          <p:cNvGrpSpPr/>
          <p:nvPr/>
        </p:nvGrpSpPr>
        <p:grpSpPr>
          <a:xfrm>
            <a:off x="0" y="1428736"/>
            <a:ext cx="9144000" cy="285752"/>
            <a:chOff x="0" y="1428736"/>
            <a:chExt cx="9144000" cy="2857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994" y="1716711"/>
            <a:ext cx="8229600" cy="4838735"/>
          </a:xfrm>
          <a:prstGeom prst="rect">
            <a:avLst/>
          </a:prstGeom>
          <a:noFill/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2272"/>
            <a:ext cx="1800000" cy="285728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BD74C-7B56-47E9-A72F-558A80E238BB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64000" y="6572272"/>
            <a:ext cx="2880000" cy="285728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1428736"/>
            <a:ext cx="8100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50000"/>
                  </a:schemeClr>
                </a:solidFill>
              </a:defRPr>
            </a:lvl1pPr>
          </a:lstStyle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2994" y="283053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1" name="Picture 10" descr="4 akakom-edupower4 prtama utamaed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1406" y="0"/>
            <a:ext cx="1214445" cy="141286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1"/>
            <a:tileRect/>
          </a:gradFill>
          <a:effectLst>
            <a:outerShdw blurRad="50800" dist="50800" dir="18900000" algn="tl" rotWithShape="0">
              <a:schemeClr val="tx2">
                <a:alpha val="43000"/>
              </a:scheme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3" pitchFamily="18" charset="2"/>
        <a:buChar char="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"/>
        <a:buChar char="Ø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3" pitchFamily="18" charset="2"/>
        <a:buChar char="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"/>
        <a:buChar char="Ø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3" pitchFamily="18" charset="2"/>
        <a:buChar char="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PENGENALAN WEB</a:t>
            </a:r>
            <a:endParaRPr lang="en-US" dirty="0"/>
          </a:p>
        </p:txBody>
      </p:sp>
      <p:sp>
        <p:nvSpPr>
          <p:cNvPr id="28" name="Subtitle 2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Sesi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ROBBY COKRO B.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Pengenalan</a:t>
            </a:r>
            <a:r>
              <a:rPr lang="en-US" dirty="0" smtClean="0"/>
              <a:t> Internet Dan </a:t>
            </a:r>
            <a:r>
              <a:rPr lang="en-US" dirty="0" err="1" smtClean="0"/>
              <a:t>Teknologi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AK2004T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994" y="283053"/>
            <a:ext cx="8229600" cy="1143000"/>
          </a:xfrm>
        </p:spPr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Request - </a:t>
            </a:r>
            <a:r>
              <a:rPr lang="en-US" dirty="0" err="1" smtClean="0"/>
              <a:t>Respons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1428736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500306"/>
            <a:ext cx="6137704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994" y="283053"/>
            <a:ext cx="8229600" cy="1143000"/>
          </a:xfrm>
        </p:spPr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Aplikasi</a:t>
            </a:r>
            <a:r>
              <a:rPr lang="en-US" dirty="0" smtClean="0"/>
              <a:t> web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i="1" dirty="0" smtClean="0"/>
              <a:t>HTML (Hypertext Markup Language)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HTTP </a:t>
            </a:r>
            <a:r>
              <a:rPr lang="en-US" i="1" dirty="0" smtClean="0"/>
              <a:t>(Hypertext Transfer Protocol)</a:t>
            </a:r>
          </a:p>
          <a:p>
            <a:pPr marL="336550" indent="-336550">
              <a:buFont typeface="Wingdings" pitchFamily="2" charset="2"/>
              <a:buChar char="v"/>
            </a:pPr>
            <a:r>
              <a:rPr lang="en-US" dirty="0" smtClean="0"/>
              <a:t>Web </a:t>
            </a:r>
            <a:r>
              <a:rPr lang="en-US" dirty="0" err="1" smtClean="0"/>
              <a:t>Statis</a:t>
            </a:r>
            <a:r>
              <a:rPr lang="en-US" dirty="0" smtClean="0"/>
              <a:t> :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merubah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HTML</a:t>
            </a:r>
          </a:p>
          <a:p>
            <a:pPr marL="336550" indent="-336550">
              <a:buFont typeface="Wingdings" pitchFamily="2" charset="2"/>
              <a:buChar char="v"/>
            </a:pPr>
            <a:r>
              <a:rPr lang="en-US" dirty="0" smtClean="0"/>
              <a:t>Web </a:t>
            </a:r>
            <a:r>
              <a:rPr lang="en-US" dirty="0" err="1" smtClean="0"/>
              <a:t>Dinamis</a:t>
            </a:r>
            <a:r>
              <a:rPr lang="en-US" dirty="0" smtClean="0"/>
              <a:t> :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ditangani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data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 (</a:t>
            </a:r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PHP)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1428736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994" y="283053"/>
            <a:ext cx="8229600" cy="1143000"/>
          </a:xfrm>
        </p:spPr>
        <p:txBody>
          <a:bodyPr/>
          <a:lstStyle/>
          <a:p>
            <a:r>
              <a:rPr lang="en-US" dirty="0" err="1" smtClean="0"/>
              <a:t>Perkembangan</a:t>
            </a:r>
            <a:r>
              <a:rPr lang="en-US" dirty="0" smtClean="0"/>
              <a:t> Web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1428736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218" name="Picture 2" descr="http://www.dotcorner.com/wp-content/rockettheme/rt_modulus_wp/frontpage/web-developm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000240"/>
            <a:ext cx="7500990" cy="4334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994" y="283053"/>
            <a:ext cx="8229600" cy="1143000"/>
          </a:xfrm>
        </p:spPr>
        <p:txBody>
          <a:bodyPr/>
          <a:lstStyle/>
          <a:p>
            <a:r>
              <a:rPr lang="en-US" dirty="0" err="1" smtClean="0"/>
              <a:t>Perkembangan</a:t>
            </a:r>
            <a:r>
              <a:rPr lang="en-US" dirty="0" smtClean="0"/>
              <a:t> Web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1428736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4034" name="Picture 2" descr="http://www.rossdawsonblog.com/Web2_framework_p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785926"/>
            <a:ext cx="7429552" cy="46603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994" y="283053"/>
            <a:ext cx="8229600" cy="1143000"/>
          </a:xfrm>
        </p:spPr>
        <p:txBody>
          <a:bodyPr/>
          <a:lstStyle/>
          <a:p>
            <a:r>
              <a:rPr lang="en-US" dirty="0" err="1" smtClean="0"/>
              <a:t>Perkembangan</a:t>
            </a:r>
            <a:r>
              <a:rPr lang="en-US" dirty="0" smtClean="0"/>
              <a:t> Web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1428736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5058" name="Picture 2" descr="Perkembangan teknologi we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928801"/>
            <a:ext cx="7858180" cy="46200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994" y="283053"/>
            <a:ext cx="8229600" cy="1143000"/>
          </a:xfrm>
        </p:spPr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Kadir</a:t>
            </a:r>
            <a:r>
              <a:rPr lang="en-US" dirty="0" smtClean="0"/>
              <a:t> Abdul, </a:t>
            </a:r>
            <a:r>
              <a:rPr lang="en-US" dirty="0" err="1" smtClean="0"/>
              <a:t>Pemrograman</a:t>
            </a:r>
            <a:r>
              <a:rPr lang="en-US" dirty="0" smtClean="0"/>
              <a:t> web </a:t>
            </a:r>
            <a:r>
              <a:rPr lang="en-US" dirty="0" err="1" smtClean="0"/>
              <a:t>mencakup</a:t>
            </a:r>
            <a:r>
              <a:rPr lang="en-US" dirty="0" smtClean="0"/>
              <a:t>: HTML, CSS, </a:t>
            </a:r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PHP, </a:t>
            </a:r>
            <a:r>
              <a:rPr lang="en-US" dirty="0" err="1" smtClean="0"/>
              <a:t>Penerbit</a:t>
            </a:r>
            <a:r>
              <a:rPr lang="en-US" dirty="0" smtClean="0"/>
              <a:t> ANDI, Yogyakarta, 2003</a:t>
            </a:r>
          </a:p>
          <a:p>
            <a:r>
              <a:rPr lang="en-US" dirty="0" smtClean="0"/>
              <a:t>___, http://www.w3schools.com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1428736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994" y="283053"/>
            <a:ext cx="8229600" cy="1143000"/>
          </a:xfrm>
        </p:spPr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/ </a:t>
            </a:r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makalah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“Internet, </a:t>
            </a:r>
            <a:r>
              <a:rPr lang="en-US" dirty="0" err="1" smtClean="0"/>
              <a:t>Teknologi</a:t>
            </a:r>
            <a:r>
              <a:rPr lang="en-US" dirty="0" smtClean="0"/>
              <a:t> Web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r>
              <a:rPr lang="en-US" dirty="0" smtClean="0"/>
              <a:t> Web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1428736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994" y="283053"/>
            <a:ext cx="8229600" cy="1143000"/>
          </a:xfrm>
        </p:spPr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Intruksional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Menyebutkan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Web Yang </a:t>
            </a:r>
            <a:r>
              <a:rPr lang="en-US" dirty="0" err="1" smtClean="0"/>
              <a:t>Berkembang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1428736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994" y="28305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Pengenalan</a:t>
            </a:r>
            <a:r>
              <a:rPr lang="en-US" dirty="0" smtClean="0"/>
              <a:t> Internet Dan </a:t>
            </a:r>
            <a:br>
              <a:rPr lang="en-US" dirty="0" smtClean="0"/>
            </a:br>
            <a:r>
              <a:rPr lang="en-US" dirty="0" err="1" smtClean="0"/>
              <a:t>Teknologi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Internet</a:t>
            </a:r>
          </a:p>
          <a:p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Web</a:t>
            </a:r>
          </a:p>
          <a:p>
            <a:r>
              <a:rPr lang="en-US" dirty="0" err="1" smtClean="0"/>
              <a:t>Perkembangan</a:t>
            </a:r>
            <a:r>
              <a:rPr lang="en-US" dirty="0" smtClean="0"/>
              <a:t> Web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1428736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994" y="283053"/>
            <a:ext cx="8229600" cy="1143000"/>
          </a:xfrm>
        </p:spPr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Definisi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Internet (</a:t>
            </a:r>
            <a:r>
              <a:rPr lang="en-US" dirty="0" err="1" smtClean="0"/>
              <a:t>kependekan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interconnection-networking</a:t>
            </a:r>
            <a:r>
              <a:rPr lang="en-US" dirty="0" smtClean="0"/>
              <a:t>)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harfiah</a:t>
            </a:r>
            <a:r>
              <a:rPr lang="en-US" dirty="0" smtClean="0"/>
              <a:t> </a:t>
            </a:r>
            <a:r>
              <a:rPr lang="en-US" dirty="0" err="1" smtClean="0"/>
              <a:t>ialah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global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yang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Internet Protocol Suite (TCP/IP)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melayani</a:t>
            </a:r>
            <a:r>
              <a:rPr lang="en-US" dirty="0" smtClean="0"/>
              <a:t> </a:t>
            </a:r>
            <a:r>
              <a:rPr lang="en-US" dirty="0" err="1" smtClean="0"/>
              <a:t>miliaran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1428736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994" y="283053"/>
            <a:ext cx="8229600" cy="1143000"/>
          </a:xfrm>
        </p:spPr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Sejarah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tahun</a:t>
            </a:r>
            <a:r>
              <a:rPr lang="en-US" dirty="0" smtClean="0"/>
              <a:t> 1969</a:t>
            </a:r>
          </a:p>
          <a:p>
            <a:pPr marL="0" indent="0">
              <a:buNone/>
            </a:pPr>
            <a:r>
              <a:rPr lang="en-US" dirty="0" err="1" smtClean="0"/>
              <a:t>Departemen</a:t>
            </a:r>
            <a:r>
              <a:rPr lang="en-US" dirty="0" smtClean="0"/>
              <a:t> </a:t>
            </a:r>
            <a:r>
              <a:rPr lang="en-US" dirty="0" err="1" smtClean="0"/>
              <a:t>Pertahanan</a:t>
            </a:r>
            <a:r>
              <a:rPr lang="en-US" dirty="0" smtClean="0"/>
              <a:t> </a:t>
            </a:r>
            <a:r>
              <a:rPr lang="en-US" dirty="0" err="1" smtClean="0"/>
              <a:t>Amerika</a:t>
            </a:r>
            <a:r>
              <a:rPr lang="en-US" dirty="0" smtClean="0"/>
              <a:t> </a:t>
            </a:r>
            <a:r>
              <a:rPr lang="en-US" dirty="0" err="1" smtClean="0"/>
              <a:t>Serikat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i="1" dirty="0" smtClean="0"/>
              <a:t>ARPANET (Advanced Research Project Agency Network)</a:t>
            </a:r>
            <a:r>
              <a:rPr lang="id-ID" i="1" dirty="0" smtClean="0"/>
              <a:t> </a:t>
            </a:r>
            <a:r>
              <a:rPr lang="en-US" dirty="0" err="1" smtClean="0"/>
              <a:t>mendemonstrasikan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hardware </a:t>
            </a:r>
            <a:r>
              <a:rPr lang="en-US" dirty="0" err="1" smtClean="0"/>
              <a:t>dan</a:t>
            </a:r>
            <a:r>
              <a:rPr lang="en-US" dirty="0" smtClean="0"/>
              <a:t> software </a:t>
            </a:r>
            <a:r>
              <a:rPr lang="en-US" dirty="0" err="1" smtClean="0"/>
              <a:t>komputer</a:t>
            </a:r>
            <a:r>
              <a:rPr lang="en-US" dirty="0" smtClean="0"/>
              <a:t> yang </a:t>
            </a:r>
            <a:r>
              <a:rPr lang="en-US" dirty="0" err="1" smtClean="0"/>
              <a:t>berbasis</a:t>
            </a:r>
            <a:r>
              <a:rPr lang="en-US" dirty="0" smtClean="0"/>
              <a:t> UNIX,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terhingga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saluran</a:t>
            </a:r>
            <a:r>
              <a:rPr lang="en-US" dirty="0" smtClean="0"/>
              <a:t> </a:t>
            </a:r>
            <a:r>
              <a:rPr lang="en-US" dirty="0" err="1" smtClean="0"/>
              <a:t>telepon</a:t>
            </a:r>
            <a:r>
              <a:rPr lang="en-US" smtClean="0"/>
              <a:t> standar</a:t>
            </a:r>
            <a:r>
              <a:rPr lang="en-US" dirty="0" smtClean="0"/>
              <a:t> yang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cikal</a:t>
            </a:r>
            <a:r>
              <a:rPr lang="en-US" dirty="0" smtClean="0"/>
              <a:t> </a:t>
            </a:r>
            <a:r>
              <a:rPr lang="en-US" dirty="0" err="1" smtClean="0"/>
              <a:t>bakal</a:t>
            </a:r>
            <a:r>
              <a:rPr lang="en-US" dirty="0" smtClean="0"/>
              <a:t> </a:t>
            </a:r>
            <a:r>
              <a:rPr lang="en-US" dirty="0" err="1" smtClean="0"/>
              <a:t>pembangunan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 smtClean="0"/>
              <a:t>dikenal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i="1" dirty="0" smtClean="0"/>
              <a:t>TCP/IP (Transmission Control Protocol/Internet Protocol)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1428736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994" y="283053"/>
            <a:ext cx="8229600" cy="1143000"/>
          </a:xfrm>
        </p:spPr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1428736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8" name="Picture 2" descr="http://4.bp.blogspot.com/--Z6cZCT7btU/Tq0xWTW0_KI/AAAAAAAAAFY/W91NcuICI0A/s1600/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928802"/>
            <a:ext cx="8315325" cy="397192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71472" y="6000768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Gambar</a:t>
            </a:r>
            <a:r>
              <a:rPr lang="en-US" dirty="0" smtClean="0"/>
              <a:t> Internet router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994" y="283053"/>
            <a:ext cx="8229600" cy="1143000"/>
          </a:xfrm>
        </p:spPr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Latihan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 smtClean="0"/>
              <a:t>definisi</a:t>
            </a:r>
            <a:r>
              <a:rPr lang="en-US" dirty="0" smtClean="0"/>
              <a:t> Internet ?</a:t>
            </a:r>
          </a:p>
          <a:p>
            <a:pPr>
              <a:buNone/>
            </a:pPr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 smtClean="0"/>
              <a:t>sejarah</a:t>
            </a:r>
            <a:r>
              <a:rPr lang="en-US" dirty="0" smtClean="0"/>
              <a:t> Internet?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1428736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994" y="283053"/>
            <a:ext cx="8229600" cy="1143000"/>
          </a:xfrm>
        </p:spPr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World Wide Wed (WWW) / Web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Internet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didistribusikan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i="1" dirty="0" smtClean="0"/>
              <a:t>hypertext </a:t>
            </a:r>
            <a:r>
              <a:rPr lang="en-US" dirty="0" smtClean="0"/>
              <a:t>yang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pendek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acuan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membuka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lain yang </a:t>
            </a:r>
            <a:r>
              <a:rPr lang="en-US" dirty="0" err="1" smtClean="0"/>
              <a:t>tersebar</a:t>
            </a:r>
            <a:r>
              <a:rPr lang="en-US" dirty="0" smtClean="0"/>
              <a:t> </a:t>
            </a:r>
            <a:r>
              <a:rPr lang="en-US" dirty="0" err="1" smtClean="0"/>
              <a:t>diberbagai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1428736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994" y="283053"/>
            <a:ext cx="8229600" cy="1143000"/>
          </a:xfrm>
        </p:spPr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Sejarah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Maret</a:t>
            </a:r>
            <a:r>
              <a:rPr lang="en-US" dirty="0" smtClean="0"/>
              <a:t> 1989, Tim </a:t>
            </a:r>
            <a:r>
              <a:rPr lang="en-US" dirty="0" err="1" smtClean="0"/>
              <a:t>Berner</a:t>
            </a:r>
            <a:r>
              <a:rPr lang="en-US" dirty="0" smtClean="0"/>
              <a:t> Lee </a:t>
            </a:r>
            <a:r>
              <a:rPr lang="en-US" dirty="0" err="1" smtClean="0"/>
              <a:t>mengajukan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Internet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berbagi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fisikawan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dikembangkan</a:t>
            </a:r>
            <a:r>
              <a:rPr lang="en-US" dirty="0" smtClean="0"/>
              <a:t> World Wide Web Consortium (W3C</a:t>
            </a:r>
            <a:r>
              <a:rPr lang="en-US" dirty="0" smtClean="0"/>
              <a:t>)</a:t>
            </a:r>
            <a:endParaRPr lang="id-ID" dirty="0" smtClean="0"/>
          </a:p>
          <a:p>
            <a:pPr marL="0" indent="0">
              <a:buNone/>
            </a:pPr>
            <a:r>
              <a:rPr lang="id-ID" smtClean="0"/>
              <a:t>Situs : w3c.org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1428736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">
  <a:themeElements>
    <a:clrScheme name="Book">
      <a:dk1>
        <a:sysClr val="windowText" lastClr="000000"/>
      </a:dk1>
      <a:lt1>
        <a:sysClr val="window" lastClr="FFFFFF"/>
      </a:lt1>
      <a:dk2>
        <a:srgbClr val="000082"/>
      </a:dk2>
      <a:lt2>
        <a:srgbClr val="F3F3FF"/>
      </a:lt2>
      <a:accent1>
        <a:srgbClr val="828200"/>
      </a:accent1>
      <a:accent2>
        <a:srgbClr val="1B582B"/>
      </a:accent2>
      <a:accent3>
        <a:srgbClr val="009FEC"/>
      </a:accent3>
      <a:accent4>
        <a:srgbClr val="00BDBD"/>
      </a:accent4>
      <a:accent5>
        <a:srgbClr val="7C5BAE"/>
      </a:accent5>
      <a:accent6>
        <a:srgbClr val="0055AA"/>
      </a:accent6>
      <a:hlink>
        <a:srgbClr val="FC9658"/>
      </a:hlink>
      <a:folHlink>
        <a:srgbClr val="E800E8"/>
      </a:folHlink>
    </a:clrScheme>
    <a:fontScheme name="Book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標楷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方正舒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ook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80000">
              <a:schemeClr val="phClr">
                <a:tint val="7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7200000" scaled="1"/>
        </a:gra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>
              <a:rot lat="0" lon="0" rev="0"/>
            </a:camera>
            <a:lightRig rig="morning" dir="bl"/>
          </a:scene3d>
          <a:sp3d extrusionH="222250" contourW="25400" prstMaterial="matte">
            <a:bevelT w="38100" h="38100" prst="softRound"/>
            <a:bevelB/>
            <a:extrusionClr>
              <a:srgbClr val="FF0000"/>
            </a:extrusionClr>
            <a:contourClr>
              <a:schemeClr val="accent3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soft" dir="bl">
              <a:rot lat="0" lon="0" rev="0"/>
            </a:lightRig>
          </a:scene3d>
          <a:sp3d prstMaterial="plastic">
            <a:bevelT w="38100" h="381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80000">
              <a:schemeClr val="phClr">
                <a:tint val="9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180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9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693</Words>
  <Application>Microsoft Office PowerPoint</Application>
  <PresentationFormat>On-screen Show (4:3)</PresentationFormat>
  <Paragraphs>98</Paragraphs>
  <Slides>16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Book</vt:lpstr>
      <vt:lpstr>PENGENALAN WEB</vt:lpstr>
      <vt:lpstr>Tujuan Intruksional</vt:lpstr>
      <vt:lpstr>Pengenalan Internet Dan  Teknologi Web</vt:lpstr>
      <vt:lpstr>Pengenalan Internet</vt:lpstr>
      <vt:lpstr>Pengenalan Internet</vt:lpstr>
      <vt:lpstr>Pengenalan Internet</vt:lpstr>
      <vt:lpstr>Pengenalan Internet</vt:lpstr>
      <vt:lpstr>Pengenalan Teknologi Web</vt:lpstr>
      <vt:lpstr>Pengenalan Teknologi Web</vt:lpstr>
      <vt:lpstr>Pengenalan Teknologi Web</vt:lpstr>
      <vt:lpstr>Pengenalan Teknologi Web</vt:lpstr>
      <vt:lpstr>Perkembangan Web Saat Ini</vt:lpstr>
      <vt:lpstr>Perkembangan Web Saat Ini</vt:lpstr>
      <vt:lpstr>Perkembangan Web Saat Ini</vt:lpstr>
      <vt:lpstr>Referensi</vt:lpstr>
      <vt:lpstr>Soal / Tugas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Akakom</dc:creator>
  <cp:lastModifiedBy>robby</cp:lastModifiedBy>
  <cp:revision>84</cp:revision>
  <dcterms:created xsi:type="dcterms:W3CDTF">2012-08-28T02:50:44Z</dcterms:created>
  <dcterms:modified xsi:type="dcterms:W3CDTF">2016-02-29T01:22:11Z</dcterms:modified>
</cp:coreProperties>
</file>