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65" d="100"/>
          <a:sy n="65" d="100"/>
        </p:scale>
        <p:origin x="3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61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0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03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01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20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40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53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1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52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64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4BF0-D538-4087-A4E9-9EBA642A56EB}" type="datetimeFigureOut">
              <a:rPr lang="it-IT" smtClean="0"/>
              <a:t>04/04/2022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60F8E-DF07-4F19-8DE1-8A0AA0AE63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3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0332A5-8485-4947-91A1-ACFB9CA5165E}"/>
              </a:ext>
            </a:extLst>
          </p:cNvPr>
          <p:cNvSpPr txBox="1"/>
          <p:nvPr/>
        </p:nvSpPr>
        <p:spPr>
          <a:xfrm>
            <a:off x="2292563" y="154156"/>
            <a:ext cx="27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FLOW MACHINE LEARNING: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D78019-CE4E-4722-A562-EBF744BED2F1}"/>
              </a:ext>
            </a:extLst>
          </p:cNvPr>
          <p:cNvSpPr txBox="1"/>
          <p:nvPr/>
        </p:nvSpPr>
        <p:spPr>
          <a:xfrm>
            <a:off x="485639" y="769635"/>
            <a:ext cx="6513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0) Definire l’Obiettivo del mio problema, ho la target? (se si il mio </a:t>
            </a:r>
          </a:p>
          <a:p>
            <a:r>
              <a:rPr lang="it-IT" dirty="0"/>
              <a:t>     problema è SUPERVISED) – chi è la target? È continua o discreta?</a:t>
            </a:r>
          </a:p>
          <a:p>
            <a:r>
              <a:rPr lang="it-IT" dirty="0"/>
              <a:t>Se è discreta (CLASSIFICAZIONE) – se è continua (REGRESSIONE)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17E56BF-A707-416C-BCC6-81C0E2D91123}"/>
              </a:ext>
            </a:extLst>
          </p:cNvPr>
          <p:cNvCxnSpPr>
            <a:cxnSpLocks/>
          </p:cNvCxnSpPr>
          <p:nvPr/>
        </p:nvCxnSpPr>
        <p:spPr>
          <a:xfrm>
            <a:off x="3429000" y="2248811"/>
            <a:ext cx="152870" cy="100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44E3C86-AE80-4685-938E-7BD669764DE5}"/>
              </a:ext>
            </a:extLst>
          </p:cNvPr>
          <p:cNvSpPr txBox="1"/>
          <p:nvPr/>
        </p:nvSpPr>
        <p:spPr>
          <a:xfrm>
            <a:off x="791897" y="2064145"/>
            <a:ext cx="213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Classificazione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2A26BD-D9B1-49AB-9784-3C7B453D9F17}"/>
              </a:ext>
            </a:extLst>
          </p:cNvPr>
          <p:cNvSpPr txBox="1"/>
          <p:nvPr/>
        </p:nvSpPr>
        <p:spPr>
          <a:xfrm>
            <a:off x="4186261" y="2073807"/>
            <a:ext cx="213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00FFFF"/>
                </a:highlight>
              </a:rPr>
              <a:t>Regressione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700946-F525-4A1E-9355-1510ECC21522}"/>
              </a:ext>
            </a:extLst>
          </p:cNvPr>
          <p:cNvSpPr txBox="1"/>
          <p:nvPr/>
        </p:nvSpPr>
        <p:spPr>
          <a:xfrm>
            <a:off x="237090" y="2458087"/>
            <a:ext cx="30434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it-IT" sz="1200" dirty="0"/>
              <a:t>Data </a:t>
            </a:r>
            <a:r>
              <a:rPr lang="it-IT" sz="1200" dirty="0" err="1"/>
              <a:t>cleaning</a:t>
            </a:r>
            <a:r>
              <a:rPr lang="it-IT" sz="1200" dirty="0"/>
              <a:t> + </a:t>
            </a:r>
            <a:r>
              <a:rPr lang="it-IT" sz="1200" dirty="0" err="1"/>
              <a:t>fill</a:t>
            </a:r>
            <a:r>
              <a:rPr lang="it-IT" sz="1200" dirty="0"/>
              <a:t>/drop </a:t>
            </a:r>
            <a:r>
              <a:rPr lang="it-IT" sz="1200" dirty="0" err="1"/>
              <a:t>missing</a:t>
            </a:r>
            <a:r>
              <a:rPr lang="it-IT" sz="1200" dirty="0"/>
              <a:t> data + </a:t>
            </a:r>
            <a:r>
              <a:rPr lang="it-IT" sz="1200" dirty="0" err="1"/>
              <a:t>remove</a:t>
            </a:r>
            <a:r>
              <a:rPr lang="it-IT" sz="1200" dirty="0"/>
              <a:t> </a:t>
            </a:r>
            <a:r>
              <a:rPr lang="it-IT" sz="1200" dirty="0" err="1"/>
              <a:t>not</a:t>
            </a:r>
            <a:r>
              <a:rPr lang="it-IT" sz="1200" dirty="0"/>
              <a:t> </a:t>
            </a:r>
            <a:r>
              <a:rPr lang="it-IT" sz="1200" dirty="0" err="1"/>
              <a:t>useful</a:t>
            </a:r>
            <a:r>
              <a:rPr lang="it-IT" sz="1200" dirty="0"/>
              <a:t> features</a:t>
            </a:r>
          </a:p>
          <a:p>
            <a:pPr marL="342900" indent="-342900">
              <a:buAutoNum type="arabicParenR"/>
            </a:pPr>
            <a:r>
              <a:rPr lang="it-IT" sz="1200" dirty="0" err="1"/>
              <a:t>Verify</a:t>
            </a:r>
            <a:r>
              <a:rPr lang="it-IT" sz="1200" dirty="0"/>
              <a:t> data </a:t>
            </a:r>
            <a:r>
              <a:rPr lang="it-IT" sz="1200" dirty="0" err="1"/>
              <a:t>dtypes</a:t>
            </a:r>
            <a:r>
              <a:rPr lang="it-IT" sz="1200" dirty="0"/>
              <a:t> (tutti </a:t>
            </a:r>
            <a:r>
              <a:rPr lang="it-IT" sz="1200" dirty="0" err="1"/>
              <a:t>int</a:t>
            </a:r>
            <a:r>
              <a:rPr lang="it-IT" sz="1200" dirty="0"/>
              <a:t> o float)</a:t>
            </a:r>
          </a:p>
          <a:p>
            <a:pPr marL="342900" indent="-342900">
              <a:buAutoNum type="arabicParenR"/>
            </a:pPr>
            <a:r>
              <a:rPr lang="it-IT" sz="1200" dirty="0"/>
              <a:t>Trasformare le colonne categoriche in numeriche(compresa target)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41D81BD-3190-4B67-BE95-27CBF5F78BCC}"/>
              </a:ext>
            </a:extLst>
          </p:cNvPr>
          <p:cNvSpPr txBox="1"/>
          <p:nvPr/>
        </p:nvSpPr>
        <p:spPr>
          <a:xfrm>
            <a:off x="3526451" y="2443139"/>
            <a:ext cx="30434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it-IT" sz="1200" dirty="0"/>
              <a:t>Data </a:t>
            </a:r>
            <a:r>
              <a:rPr lang="it-IT" sz="1200" dirty="0" err="1"/>
              <a:t>cleaning</a:t>
            </a:r>
            <a:r>
              <a:rPr lang="it-IT" sz="1200" dirty="0"/>
              <a:t> + </a:t>
            </a:r>
            <a:r>
              <a:rPr lang="it-IT" sz="1200" dirty="0" err="1"/>
              <a:t>fill</a:t>
            </a:r>
            <a:r>
              <a:rPr lang="it-IT" sz="1200" dirty="0"/>
              <a:t>/drop </a:t>
            </a:r>
            <a:r>
              <a:rPr lang="it-IT" sz="1200" dirty="0" err="1"/>
              <a:t>missing</a:t>
            </a:r>
            <a:r>
              <a:rPr lang="it-IT" sz="1200" dirty="0"/>
              <a:t> data + </a:t>
            </a:r>
            <a:r>
              <a:rPr lang="it-IT" sz="1200" dirty="0" err="1"/>
              <a:t>remove</a:t>
            </a:r>
            <a:r>
              <a:rPr lang="it-IT" sz="1200" dirty="0"/>
              <a:t> </a:t>
            </a:r>
            <a:r>
              <a:rPr lang="it-IT" sz="1200" dirty="0" err="1"/>
              <a:t>not</a:t>
            </a:r>
            <a:r>
              <a:rPr lang="it-IT" sz="1200" dirty="0"/>
              <a:t> </a:t>
            </a:r>
            <a:r>
              <a:rPr lang="it-IT" sz="1200" dirty="0" err="1"/>
              <a:t>useful</a:t>
            </a:r>
            <a:r>
              <a:rPr lang="it-IT" sz="1200" dirty="0"/>
              <a:t> features</a:t>
            </a:r>
          </a:p>
          <a:p>
            <a:pPr marL="342900" indent="-342900">
              <a:buFontTx/>
              <a:buAutoNum type="arabicParenR"/>
            </a:pPr>
            <a:r>
              <a:rPr lang="it-IT" sz="1200" dirty="0" err="1"/>
              <a:t>Verify</a:t>
            </a:r>
            <a:r>
              <a:rPr lang="it-IT" sz="1200" dirty="0"/>
              <a:t> data </a:t>
            </a:r>
            <a:r>
              <a:rPr lang="it-IT" sz="1200" dirty="0" err="1"/>
              <a:t>dtypes</a:t>
            </a:r>
            <a:r>
              <a:rPr lang="it-IT" sz="1200" dirty="0"/>
              <a:t> (tutti </a:t>
            </a:r>
            <a:r>
              <a:rPr lang="it-IT" sz="1200" dirty="0" err="1"/>
              <a:t>int</a:t>
            </a:r>
            <a:r>
              <a:rPr lang="it-IT" sz="1200" dirty="0"/>
              <a:t> o float)</a:t>
            </a:r>
          </a:p>
          <a:p>
            <a:pPr marL="342900" indent="-342900">
              <a:buFontTx/>
              <a:buAutoNum type="arabicParenR"/>
            </a:pPr>
            <a:r>
              <a:rPr lang="it-IT" sz="1200" dirty="0"/>
              <a:t>Trasformare le colonne categoriche in numeriche</a:t>
            </a:r>
          </a:p>
          <a:p>
            <a:pPr marL="342900" indent="-342900">
              <a:buFontTx/>
              <a:buAutoNum type="arabicParenR"/>
            </a:pP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0B2806A-BA7B-47CA-B5FF-2CC35B634C8B}"/>
              </a:ext>
            </a:extLst>
          </p:cNvPr>
          <p:cNvSpPr txBox="1"/>
          <p:nvPr/>
        </p:nvSpPr>
        <p:spPr>
          <a:xfrm>
            <a:off x="3526451" y="3419384"/>
            <a:ext cx="3166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4"/>
            </a:pPr>
            <a:r>
              <a:rPr lang="it-IT" sz="1200" dirty="0"/>
              <a:t>Selezione matrice features e vettore target</a:t>
            </a:r>
          </a:p>
        </p:txBody>
      </p:sp>
      <p:graphicFrame>
        <p:nvGraphicFramePr>
          <p:cNvPr id="13" name="Oggetto 12">
            <a:extLst>
              <a:ext uri="{FF2B5EF4-FFF2-40B4-BE49-F238E27FC236}">
                <a16:creationId xmlns:a16="http://schemas.microsoft.com/office/drawing/2014/main" id="{6A8D75B1-E8AA-4F7D-926B-D2A768634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892543"/>
              </p:ext>
            </p:extLst>
          </p:nvPr>
        </p:nvGraphicFramePr>
        <p:xfrm>
          <a:off x="1962140" y="3729922"/>
          <a:ext cx="38290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magine bitmap" r:id="rId3" imgW="3828960" imgH="1542960" progId="Paint.Picture">
                  <p:embed/>
                </p:oleObj>
              </mc:Choice>
              <mc:Fallback>
                <p:oleObj name="Immagine bitmap" r:id="rId3" imgW="3828960" imgH="1542960" progId="Paint.Picture">
                  <p:embed/>
                  <p:pic>
                    <p:nvPicPr>
                      <p:cNvPr id="8" name="Oggetto 7">
                        <a:extLst>
                          <a:ext uri="{FF2B5EF4-FFF2-40B4-BE49-F238E27FC236}">
                            <a16:creationId xmlns:a16="http://schemas.microsoft.com/office/drawing/2014/main" id="{BA780B84-168C-495E-BBCD-728EF261AF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2140" y="3729922"/>
                        <a:ext cx="3829050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9EA7AB-8E5E-4F6C-964B-5A6BB59E91A7}"/>
              </a:ext>
            </a:extLst>
          </p:cNvPr>
          <p:cNvSpPr txBox="1"/>
          <p:nvPr/>
        </p:nvSpPr>
        <p:spPr>
          <a:xfrm>
            <a:off x="214254" y="3426494"/>
            <a:ext cx="3166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4"/>
            </a:pPr>
            <a:r>
              <a:rPr lang="it-IT" sz="1200" dirty="0"/>
              <a:t>Selezione matrice features e vettore target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5223C4-038B-43C9-A76D-911C97E0DC88}"/>
              </a:ext>
            </a:extLst>
          </p:cNvPr>
          <p:cNvSpPr txBox="1"/>
          <p:nvPr/>
        </p:nvSpPr>
        <p:spPr>
          <a:xfrm>
            <a:off x="168441" y="5202518"/>
            <a:ext cx="32605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5)  EDA + verifica dataset bilanciato</a:t>
            </a:r>
          </a:p>
          <a:p>
            <a:pPr marL="342900" indent="-342900">
              <a:buAutoNum type="arabicParenR" startAt="6"/>
            </a:pPr>
            <a:r>
              <a:rPr lang="it-IT" sz="1400" dirty="0"/>
              <a:t>Divido il mio dataset in </a:t>
            </a:r>
            <a:r>
              <a:rPr lang="it-IT" sz="1400" dirty="0" err="1"/>
              <a:t>train</a:t>
            </a:r>
            <a:r>
              <a:rPr lang="it-IT" sz="1400" dirty="0"/>
              <a:t> e test</a:t>
            </a:r>
          </a:p>
          <a:p>
            <a:r>
              <a:rPr lang="it-IT" sz="1400" dirty="0"/>
              <a:t>         (</a:t>
            </a:r>
            <a:r>
              <a:rPr lang="it-IT" sz="1400" dirty="0" err="1"/>
              <a:t>train_test_split</a:t>
            </a:r>
            <a:r>
              <a:rPr lang="it-IT" sz="1400" dirty="0"/>
              <a:t> in 4 parti)</a:t>
            </a:r>
          </a:p>
          <a:p>
            <a:r>
              <a:rPr lang="it-IT" sz="1400" dirty="0"/>
              <a:t>7)  Normalizzo i dati (opzionale)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6EAC520-A845-46E9-BAC3-216F11B44BE4}"/>
              </a:ext>
            </a:extLst>
          </p:cNvPr>
          <p:cNvSpPr txBox="1"/>
          <p:nvPr/>
        </p:nvSpPr>
        <p:spPr>
          <a:xfrm>
            <a:off x="3577495" y="5246702"/>
            <a:ext cx="32605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5)  EDA</a:t>
            </a:r>
          </a:p>
          <a:p>
            <a:pPr marL="342900" indent="-342900">
              <a:buAutoNum type="arabicParenR" startAt="6"/>
            </a:pPr>
            <a:r>
              <a:rPr lang="it-IT" sz="1400" dirty="0"/>
              <a:t>Divido il mio dataset in </a:t>
            </a:r>
            <a:r>
              <a:rPr lang="it-IT" sz="1400" dirty="0" err="1"/>
              <a:t>train</a:t>
            </a:r>
            <a:r>
              <a:rPr lang="it-IT" sz="1400" dirty="0"/>
              <a:t> e test</a:t>
            </a:r>
          </a:p>
          <a:p>
            <a:r>
              <a:rPr lang="it-IT" sz="1400" dirty="0"/>
              <a:t>              (</a:t>
            </a:r>
            <a:r>
              <a:rPr lang="it-IT" sz="1400" dirty="0" err="1"/>
              <a:t>train_test_split</a:t>
            </a:r>
            <a:r>
              <a:rPr lang="it-IT" sz="1400" dirty="0"/>
              <a:t> in 4 parti)</a:t>
            </a:r>
          </a:p>
          <a:p>
            <a:r>
              <a:rPr lang="it-IT" sz="1400" dirty="0"/>
              <a:t>7)  Normalizzo i dati (opzionale)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FE0F2F8-6A36-4A80-AB17-51E9ABA23FC3}"/>
              </a:ext>
            </a:extLst>
          </p:cNvPr>
          <p:cNvSpPr txBox="1"/>
          <p:nvPr/>
        </p:nvSpPr>
        <p:spPr>
          <a:xfrm>
            <a:off x="197426" y="6096000"/>
            <a:ext cx="32605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8) Seleziono i miei Classificatori:</a:t>
            </a:r>
          </a:p>
          <a:p>
            <a:pPr marL="285750" indent="-285750">
              <a:buFontTx/>
              <a:buChar char="-"/>
            </a:pPr>
            <a:r>
              <a:rPr lang="it-IT" sz="1400" dirty="0" err="1"/>
              <a:t>LogisticRegression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 err="1"/>
              <a:t>DecisionTreeClassifier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 err="1"/>
              <a:t>RandomForestClassifier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 err="1"/>
              <a:t>KNeighborsClassifier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/>
              <a:t>SVC</a:t>
            </a:r>
          </a:p>
          <a:p>
            <a:pPr marL="285750" indent="-285750">
              <a:buFontTx/>
              <a:buChar char="-"/>
            </a:pPr>
            <a:r>
              <a:rPr lang="it-IT" sz="1400" dirty="0" err="1"/>
              <a:t>GaussinaNB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 err="1"/>
              <a:t>XGBoostClassifier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/>
              <a:t>…….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4FAF9DD-F423-42DC-9F06-AD4723117F37}"/>
              </a:ext>
            </a:extLst>
          </p:cNvPr>
          <p:cNvSpPr txBox="1"/>
          <p:nvPr/>
        </p:nvSpPr>
        <p:spPr>
          <a:xfrm>
            <a:off x="3626715" y="6172902"/>
            <a:ext cx="32605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8) Seleziono i miei </a:t>
            </a:r>
            <a:r>
              <a:rPr lang="it-IT" sz="1400" dirty="0" err="1"/>
              <a:t>Regressori</a:t>
            </a:r>
            <a:r>
              <a:rPr lang="it-IT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1400" dirty="0" err="1"/>
              <a:t>LinearRegression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 err="1"/>
              <a:t>DecisionTreeRegressor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 err="1"/>
              <a:t>RandomForestRegressor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 err="1"/>
              <a:t>KNeighborsRegressor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/>
              <a:t>SVR</a:t>
            </a:r>
          </a:p>
          <a:p>
            <a:pPr marL="285750" indent="-285750">
              <a:buFontTx/>
              <a:buChar char="-"/>
            </a:pPr>
            <a:r>
              <a:rPr lang="it-IT" sz="1400" dirty="0" err="1"/>
              <a:t>XGBRegressor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/>
              <a:t>……..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E4A1E45-6CE2-4FBD-BCBC-BC9B5B22287D}"/>
              </a:ext>
            </a:extLst>
          </p:cNvPr>
          <p:cNvSpPr txBox="1"/>
          <p:nvPr/>
        </p:nvSpPr>
        <p:spPr>
          <a:xfrm>
            <a:off x="253500" y="8143318"/>
            <a:ext cx="32001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9)  Fitto il modello selezionato sulla parte di training</a:t>
            </a:r>
          </a:p>
          <a:p>
            <a:r>
              <a:rPr lang="it-IT" sz="1400" dirty="0"/>
              <a:t>10)  Con </a:t>
            </a:r>
            <a:r>
              <a:rPr lang="it-IT" sz="1400" dirty="0" err="1"/>
              <a:t>y_pred</a:t>
            </a:r>
            <a:r>
              <a:rPr lang="it-IT" sz="1400" dirty="0"/>
              <a:t> verifico l’</a:t>
            </a:r>
            <a:r>
              <a:rPr lang="it-IT" sz="1400" dirty="0" err="1"/>
              <a:t>accuracy</a:t>
            </a:r>
            <a:r>
              <a:rPr lang="it-IT" sz="1400" dirty="0"/>
              <a:t> del modello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2D65B27-F220-45EC-8556-8A65ED492E25}"/>
              </a:ext>
            </a:extLst>
          </p:cNvPr>
          <p:cNvSpPr txBox="1"/>
          <p:nvPr/>
        </p:nvSpPr>
        <p:spPr>
          <a:xfrm>
            <a:off x="3577495" y="8143318"/>
            <a:ext cx="32001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9)  Fitto il modello selezionato sulla parte di training</a:t>
            </a:r>
          </a:p>
          <a:p>
            <a:r>
              <a:rPr lang="it-IT" sz="1400" dirty="0"/>
              <a:t>10) )  Con </a:t>
            </a:r>
            <a:r>
              <a:rPr lang="it-IT" sz="1400" dirty="0" err="1"/>
              <a:t>y_pred</a:t>
            </a:r>
            <a:r>
              <a:rPr lang="it-IT" sz="1400" dirty="0"/>
              <a:t> verifico MAE/MSE del modello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221153BA-4036-498D-9B91-70625E805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511" y="9050468"/>
            <a:ext cx="2922598" cy="892721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7DD7D79-B1BD-408A-8D55-4EA1F9571DFA}"/>
              </a:ext>
            </a:extLst>
          </p:cNvPr>
          <p:cNvSpPr txBox="1"/>
          <p:nvPr/>
        </p:nvSpPr>
        <p:spPr>
          <a:xfrm>
            <a:off x="42974" y="10004575"/>
            <a:ext cx="3838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11)  Stampo la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 del modello</a:t>
            </a:r>
          </a:p>
          <a:p>
            <a:r>
              <a:rPr lang="it-IT" sz="1400" dirty="0"/>
              <a:t>12)  Stampo il </a:t>
            </a:r>
            <a:r>
              <a:rPr lang="it-IT" sz="1400" dirty="0" err="1"/>
              <a:t>classification</a:t>
            </a:r>
            <a:r>
              <a:rPr lang="it-IT" sz="1400" dirty="0"/>
              <a:t> report per f1 score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54FD568-3527-48CD-A972-6C1C936AF348}"/>
              </a:ext>
            </a:extLst>
          </p:cNvPr>
          <p:cNvSpPr txBox="1"/>
          <p:nvPr/>
        </p:nvSpPr>
        <p:spPr>
          <a:xfrm>
            <a:off x="3635114" y="10020568"/>
            <a:ext cx="3755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11)  Stampo l’R^2 score del modello/i e scelgo il migliore, ovvero quello con R^2 maggiore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9BEC6E6A-A0CF-4B90-8C32-AB6A1863C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867" y="10624665"/>
            <a:ext cx="2846396" cy="12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9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98B5A7-A32A-4CE0-BB2A-245ACC9E0C00}"/>
              </a:ext>
            </a:extLst>
          </p:cNvPr>
          <p:cNvSpPr txBox="1"/>
          <p:nvPr/>
        </p:nvSpPr>
        <p:spPr>
          <a:xfrm>
            <a:off x="0" y="74472"/>
            <a:ext cx="350038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13"/>
            </a:pPr>
            <a:r>
              <a:rPr lang="it-IT" sz="1100" dirty="0"/>
              <a:t>Se il problema è </a:t>
            </a:r>
            <a:r>
              <a:rPr lang="it-IT" sz="1100" dirty="0">
                <a:solidFill>
                  <a:srgbClr val="FF0000"/>
                </a:solidFill>
              </a:rPr>
              <a:t>BINARIO </a:t>
            </a:r>
            <a:r>
              <a:rPr lang="it-IT" sz="1100" dirty="0"/>
              <a:t>stampo la ROC curve</a:t>
            </a:r>
          </a:p>
          <a:p>
            <a:pPr marL="342900" indent="-342900">
              <a:buAutoNum type="arabicParenR" startAt="13"/>
            </a:pPr>
            <a:r>
              <a:rPr lang="it-IT" sz="1100" dirty="0"/>
              <a:t>Se il problema è </a:t>
            </a:r>
            <a:r>
              <a:rPr lang="it-IT" sz="1100" dirty="0">
                <a:solidFill>
                  <a:srgbClr val="FF0000"/>
                </a:solidFill>
              </a:rPr>
              <a:t>BINARIO </a:t>
            </a:r>
            <a:r>
              <a:rPr lang="it-IT" sz="1100" dirty="0"/>
              <a:t>stampo la AUC curve</a:t>
            </a:r>
          </a:p>
          <a:p>
            <a:pPr marL="342900" indent="-342900">
              <a:buAutoNum type="arabicParenR" startAt="13"/>
            </a:pPr>
            <a:r>
              <a:rPr lang="it-IT" sz="1100" dirty="0"/>
              <a:t>Se ho più modelli seleziono quello con la AUC più grande</a:t>
            </a:r>
            <a:r>
              <a:rPr lang="it-IT" sz="1400" dirty="0"/>
              <a:t>.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46DF0D-11BE-4C67-A899-BEAA973C3675}"/>
              </a:ext>
            </a:extLst>
          </p:cNvPr>
          <p:cNvCxnSpPr>
            <a:cxnSpLocks/>
          </p:cNvCxnSpPr>
          <p:nvPr/>
        </p:nvCxnSpPr>
        <p:spPr>
          <a:xfrm>
            <a:off x="3469470" y="0"/>
            <a:ext cx="0" cy="375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3E6594-DDB1-4C53-A70D-4C25AAE2CC96}"/>
              </a:ext>
            </a:extLst>
          </p:cNvPr>
          <p:cNvSpPr txBox="1"/>
          <p:nvPr/>
        </p:nvSpPr>
        <p:spPr>
          <a:xfrm>
            <a:off x="0" y="890080"/>
            <a:ext cx="3241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 startAt="16"/>
            </a:pPr>
            <a:r>
              <a:rPr lang="it-IT" sz="1100" dirty="0"/>
              <a:t>Fine-tuning dei parametri(feature </a:t>
            </a:r>
            <a:r>
              <a:rPr lang="it-IT" sz="1100" dirty="0" err="1"/>
              <a:t>selection</a:t>
            </a:r>
            <a:r>
              <a:rPr lang="it-IT" sz="1100" dirty="0"/>
              <a:t>,</a:t>
            </a:r>
          </a:p>
          <a:p>
            <a:r>
              <a:rPr lang="it-IT" sz="1100" dirty="0"/>
              <a:t>        </a:t>
            </a:r>
            <a:r>
              <a:rPr lang="it-IT" sz="1100" dirty="0" err="1"/>
              <a:t>depth</a:t>
            </a:r>
            <a:r>
              <a:rPr lang="it-IT" sz="1100" dirty="0"/>
              <a:t> </a:t>
            </a:r>
            <a:r>
              <a:rPr lang="it-IT" sz="1100" dirty="0" err="1"/>
              <a:t>trees</a:t>
            </a:r>
            <a:r>
              <a:rPr lang="it-IT" sz="1100" dirty="0"/>
              <a:t>, </a:t>
            </a:r>
            <a:r>
              <a:rPr lang="it-IT" sz="1100" dirty="0" err="1"/>
              <a:t>etc</a:t>
            </a:r>
            <a:r>
              <a:rPr lang="it-IT" sz="1100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D97FC7-9ABA-4CE2-8EA6-960719A49B28}"/>
              </a:ext>
            </a:extLst>
          </p:cNvPr>
          <p:cNvSpPr txBox="1"/>
          <p:nvPr/>
        </p:nvSpPr>
        <p:spPr>
          <a:xfrm>
            <a:off x="367366" y="10154526"/>
            <a:ext cx="419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 startAt="16"/>
            </a:pPr>
            <a:r>
              <a:rPr lang="it-IT" sz="1400" dirty="0"/>
              <a:t>   Fine-tuning dei parametri(feature </a:t>
            </a:r>
            <a:r>
              <a:rPr lang="it-IT" sz="1400" dirty="0" err="1"/>
              <a:t>selection</a:t>
            </a:r>
            <a:r>
              <a:rPr lang="it-IT" sz="1400" dirty="0"/>
              <a:t>,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depth</a:t>
            </a:r>
            <a:r>
              <a:rPr lang="it-IT" sz="1400" dirty="0"/>
              <a:t> </a:t>
            </a:r>
            <a:r>
              <a:rPr lang="it-IT" sz="1400" dirty="0" err="1"/>
              <a:t>trees</a:t>
            </a:r>
            <a:r>
              <a:rPr lang="it-IT" sz="1400" dirty="0"/>
              <a:t>, </a:t>
            </a:r>
            <a:r>
              <a:rPr lang="it-IT" sz="1400" dirty="0" err="1"/>
              <a:t>etc</a:t>
            </a:r>
            <a:r>
              <a:rPr lang="it-IT" sz="1400" dirty="0"/>
              <a:t>)</a:t>
            </a:r>
          </a:p>
        </p:txBody>
      </p:sp>
      <p:graphicFrame>
        <p:nvGraphicFramePr>
          <p:cNvPr id="8" name="Oggetto 7">
            <a:extLst>
              <a:ext uri="{FF2B5EF4-FFF2-40B4-BE49-F238E27FC236}">
                <a16:creationId xmlns:a16="http://schemas.microsoft.com/office/drawing/2014/main" id="{708CE921-290B-4593-A290-745140567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60160"/>
              </p:ext>
            </p:extLst>
          </p:nvPr>
        </p:nvGraphicFramePr>
        <p:xfrm>
          <a:off x="978774" y="1468848"/>
          <a:ext cx="51482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magine bitmap" r:id="rId3" imgW="5148360" imgH="1123920" progId="Paint.Picture">
                  <p:embed/>
                </p:oleObj>
              </mc:Choice>
              <mc:Fallback>
                <p:oleObj name="Immagine bitmap" r:id="rId3" imgW="5148360" imgH="1123920" progId="Paint.Picture">
                  <p:embed/>
                  <p:pic>
                    <p:nvPicPr>
                      <p:cNvPr id="16" name="Oggetto 15">
                        <a:extLst>
                          <a:ext uri="{FF2B5EF4-FFF2-40B4-BE49-F238E27FC236}">
                            <a16:creationId xmlns:a16="http://schemas.microsoft.com/office/drawing/2014/main" id="{837B9766-CC36-41AA-AE00-FAD33D3AE8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8774" y="1468848"/>
                        <a:ext cx="5148262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BC00ED-06F9-4531-BCBB-38797F2506CD}"/>
              </a:ext>
            </a:extLst>
          </p:cNvPr>
          <p:cNvSpPr txBox="1"/>
          <p:nvPr/>
        </p:nvSpPr>
        <p:spPr>
          <a:xfrm>
            <a:off x="30946" y="2892095"/>
            <a:ext cx="335758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17)   Creare la pipeline finale di </a:t>
            </a:r>
            <a:r>
              <a:rPr lang="it-IT" sz="1200" dirty="0" err="1"/>
              <a:t>inference</a:t>
            </a:r>
            <a:endParaRPr lang="it-IT" sz="1200" dirty="0"/>
          </a:p>
          <a:p>
            <a:pPr marL="342900" indent="-342900">
              <a:buAutoNum type="arabicParenR" startAt="18"/>
            </a:pPr>
            <a:r>
              <a:rPr lang="it-IT" sz="1200" dirty="0"/>
              <a:t>Generare un array compatibile con il modello che ci restituisca la corretta </a:t>
            </a:r>
            <a:r>
              <a:rPr lang="it-IT" sz="1200" dirty="0" err="1"/>
              <a:t>prediction</a:t>
            </a:r>
            <a:r>
              <a:rPr lang="it-IT" sz="1200" dirty="0"/>
              <a:t>.</a:t>
            </a:r>
          </a:p>
          <a:p>
            <a:pPr marL="342900" indent="-342900">
              <a:buAutoNum type="arabicParenR" startAt="18"/>
            </a:pPr>
            <a:r>
              <a:rPr lang="it-IT" sz="1200" dirty="0"/>
              <a:t>Salvare la pipeline come file *.</a:t>
            </a:r>
            <a:r>
              <a:rPr lang="it-IT" sz="1200" dirty="0" err="1"/>
              <a:t>pkl</a:t>
            </a:r>
            <a:endParaRPr lang="it-IT" sz="1200" dirty="0"/>
          </a:p>
          <a:p>
            <a:r>
              <a:rPr lang="it-IT" sz="1400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721B17-788D-4488-B12F-BB27305C5DC3}"/>
              </a:ext>
            </a:extLst>
          </p:cNvPr>
          <p:cNvSpPr txBox="1"/>
          <p:nvPr/>
        </p:nvSpPr>
        <p:spPr>
          <a:xfrm>
            <a:off x="3581321" y="2935542"/>
            <a:ext cx="34541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17</a:t>
            </a:r>
            <a:r>
              <a:rPr lang="it-IT" sz="1100" dirty="0"/>
              <a:t>)   </a:t>
            </a:r>
            <a:r>
              <a:rPr lang="it-IT" sz="1200" dirty="0"/>
              <a:t>Creare la pipeline finale di </a:t>
            </a:r>
            <a:r>
              <a:rPr lang="it-IT" sz="1200" dirty="0" err="1"/>
              <a:t>inference</a:t>
            </a:r>
            <a:endParaRPr lang="it-IT" sz="1200" dirty="0"/>
          </a:p>
          <a:p>
            <a:pPr marL="342900" indent="-342900">
              <a:buAutoNum type="arabicParenR" startAt="18"/>
            </a:pPr>
            <a:r>
              <a:rPr lang="it-IT" sz="1200" dirty="0"/>
              <a:t>Generare un array compatibile con il modello che ci restituisca la corretta </a:t>
            </a:r>
            <a:r>
              <a:rPr lang="it-IT" sz="1200" dirty="0" err="1"/>
              <a:t>prediction</a:t>
            </a:r>
            <a:r>
              <a:rPr lang="it-IT" sz="1200" dirty="0"/>
              <a:t>.</a:t>
            </a:r>
          </a:p>
          <a:p>
            <a:pPr marL="342900" indent="-342900">
              <a:buAutoNum type="arabicParenR" startAt="18"/>
            </a:pPr>
            <a:r>
              <a:rPr lang="it-IT" sz="1200" dirty="0"/>
              <a:t>Salvare la pipeline come file *.</a:t>
            </a:r>
            <a:r>
              <a:rPr lang="it-IT" sz="1200" dirty="0" err="1"/>
              <a:t>pkl</a:t>
            </a:r>
            <a:endParaRPr lang="it-IT" sz="12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D872C984-6680-46A7-BE9A-3F343439C579}"/>
              </a:ext>
            </a:extLst>
          </p:cNvPr>
          <p:cNvCxnSpPr/>
          <p:nvPr/>
        </p:nvCxnSpPr>
        <p:spPr>
          <a:xfrm>
            <a:off x="105003" y="4029485"/>
            <a:ext cx="653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0CEAEBF-9C19-4C3C-B680-BD243E5CEC80}"/>
              </a:ext>
            </a:extLst>
          </p:cNvPr>
          <p:cNvSpPr txBox="1"/>
          <p:nvPr/>
        </p:nvSpPr>
        <p:spPr>
          <a:xfrm>
            <a:off x="2194408" y="4120436"/>
            <a:ext cx="27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00FF"/>
                </a:highlight>
              </a:rPr>
              <a:t>FLOW TEXT MINING: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0E597A9-2DCF-4D08-9803-0C426B8C1FE1}"/>
              </a:ext>
            </a:extLst>
          </p:cNvPr>
          <p:cNvSpPr txBox="1"/>
          <p:nvPr/>
        </p:nvSpPr>
        <p:spPr>
          <a:xfrm>
            <a:off x="323758" y="4580718"/>
            <a:ext cx="5803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sz="1400" dirty="0"/>
              <a:t>Pulire il testo da caratteri non conformi attraverso le regular </a:t>
            </a:r>
            <a:r>
              <a:rPr lang="it-IT" sz="1400" dirty="0" err="1"/>
              <a:t>expression</a:t>
            </a:r>
            <a:endParaRPr lang="it-IT" sz="1400" dirty="0"/>
          </a:p>
          <a:p>
            <a:pPr marL="342900" indent="-342900">
              <a:buAutoNum type="arabicParenR"/>
            </a:pPr>
            <a:r>
              <a:rPr lang="it-IT" sz="1400" dirty="0"/>
              <a:t>(opzionale) aggiungere delle feature(lunghezza testo, </a:t>
            </a:r>
            <a:r>
              <a:rPr lang="it-IT" sz="1400" dirty="0" err="1"/>
              <a:t>etc</a:t>
            </a:r>
            <a:r>
              <a:rPr lang="it-IT" sz="1400" dirty="0"/>
              <a:t>) per EDA</a:t>
            </a:r>
          </a:p>
          <a:p>
            <a:pPr marL="342900" indent="-342900">
              <a:buAutoNum type="arabicParenR"/>
            </a:pPr>
            <a:r>
              <a:rPr lang="it-IT" sz="1400" dirty="0"/>
              <a:t>Rimuovere la punteggiatura e le </a:t>
            </a:r>
            <a:r>
              <a:rPr lang="it-IT" sz="1400" dirty="0" err="1"/>
              <a:t>stopwords</a:t>
            </a:r>
            <a:endParaRPr lang="it-IT" sz="1400" dirty="0"/>
          </a:p>
          <a:p>
            <a:pPr marL="342900" indent="-342900">
              <a:buAutoNum type="arabicParenR"/>
            </a:pPr>
            <a:r>
              <a:rPr lang="it-IT" sz="1400" dirty="0"/>
              <a:t>EDA attraverso le </a:t>
            </a:r>
            <a:r>
              <a:rPr lang="it-IT" sz="1400" dirty="0" err="1"/>
              <a:t>wordcloud</a:t>
            </a:r>
            <a:endParaRPr lang="it-IT" sz="1400" dirty="0"/>
          </a:p>
          <a:p>
            <a:pPr marL="342900" indent="-342900">
              <a:buAutoNum type="arabicParenR"/>
            </a:pPr>
            <a:r>
              <a:rPr lang="it-IT" sz="1400" dirty="0"/>
              <a:t>Costruire la BOW – </a:t>
            </a:r>
            <a:r>
              <a:rPr lang="it-IT" sz="1400" dirty="0" err="1"/>
              <a:t>Bag</a:t>
            </a:r>
            <a:r>
              <a:rPr lang="it-IT" sz="1400" dirty="0"/>
              <a:t> of words -  con </a:t>
            </a:r>
            <a:r>
              <a:rPr lang="it-IT" sz="1400" dirty="0" err="1"/>
              <a:t>sklearn</a:t>
            </a:r>
            <a:r>
              <a:rPr lang="it-IT" sz="1400" dirty="0"/>
              <a:t> </a:t>
            </a:r>
            <a:r>
              <a:rPr lang="it-IT" sz="1400" dirty="0" err="1"/>
              <a:t>CountVectorizer</a:t>
            </a:r>
            <a:r>
              <a:rPr lang="it-IT" sz="1400" dirty="0"/>
              <a:t> + </a:t>
            </a:r>
            <a:r>
              <a:rPr lang="it-IT" sz="1400" dirty="0" err="1"/>
              <a:t>tf-idf</a:t>
            </a:r>
            <a:endParaRPr lang="it-IT" sz="1400" dirty="0"/>
          </a:p>
          <a:p>
            <a:r>
              <a:rPr lang="it-IT" sz="1400" dirty="0"/>
              <a:t> 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BBE4C9C-6DFE-48F7-AB34-7184F2B0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58" y="5926028"/>
            <a:ext cx="63722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00" dirty="0" err="1">
                <a:latin typeface="Arial Unicode MS"/>
              </a:rPr>
              <a:t>bow</a:t>
            </a:r>
            <a:r>
              <a:rPr lang="it-IT" altLang="it-IT" sz="1000" dirty="0">
                <a:latin typeface="Arial Unicode MS"/>
              </a:rPr>
              <a:t> = </a:t>
            </a:r>
            <a:r>
              <a:rPr lang="it-IT" altLang="it-IT" sz="1000" dirty="0" err="1">
                <a:latin typeface="Arial Unicode MS"/>
              </a:rPr>
              <a:t>CountVectorizer</a:t>
            </a:r>
            <a:r>
              <a:rPr lang="it-IT" altLang="it-IT" sz="1000" dirty="0">
                <a:latin typeface="Arial Unicode MS"/>
              </a:rPr>
              <a:t>(</a:t>
            </a:r>
            <a:r>
              <a:rPr lang="it-IT" altLang="it-IT" sz="1000" dirty="0" err="1">
                <a:latin typeface="Arial Unicode MS"/>
              </a:rPr>
              <a:t>max_features</a:t>
            </a:r>
            <a:r>
              <a:rPr lang="it-IT" altLang="it-IT" sz="1000" dirty="0">
                <a:latin typeface="Arial Unicode MS"/>
              </a:rPr>
              <a:t>=1500, </a:t>
            </a:r>
            <a:r>
              <a:rPr lang="it-IT" altLang="it-IT" sz="1000" dirty="0" err="1">
                <a:latin typeface="Arial Unicode MS"/>
              </a:rPr>
              <a:t>min_df</a:t>
            </a:r>
            <a:r>
              <a:rPr lang="it-IT" altLang="it-IT" sz="1000" dirty="0">
                <a:latin typeface="Arial Unicode MS"/>
              </a:rPr>
              <a:t>=5, </a:t>
            </a:r>
            <a:r>
              <a:rPr lang="it-IT" altLang="it-IT" sz="1000" dirty="0" err="1">
                <a:latin typeface="Arial Unicode MS"/>
              </a:rPr>
              <a:t>max_df</a:t>
            </a:r>
            <a:r>
              <a:rPr lang="it-IT" altLang="it-IT" sz="1000" dirty="0">
                <a:latin typeface="Arial Unicode MS"/>
              </a:rPr>
              <a:t>=0.7, </a:t>
            </a:r>
            <a:r>
              <a:rPr lang="it-IT" altLang="it-IT" sz="1000" dirty="0" err="1">
                <a:latin typeface="Arial Unicode MS"/>
              </a:rPr>
              <a:t>stop_words</a:t>
            </a:r>
            <a:r>
              <a:rPr lang="it-IT" altLang="it-IT" sz="1000" dirty="0">
                <a:latin typeface="Arial Unicode MS"/>
              </a:rPr>
              <a:t>=</a:t>
            </a:r>
            <a:r>
              <a:rPr lang="it-IT" altLang="it-IT" sz="1000" dirty="0" err="1">
                <a:latin typeface="Arial Unicode MS"/>
              </a:rPr>
              <a:t>stopwords.words</a:t>
            </a:r>
            <a:r>
              <a:rPr lang="it-IT" altLang="it-IT" sz="1000" dirty="0">
                <a:latin typeface="Arial Unicode MS"/>
              </a:rPr>
              <a:t>('</a:t>
            </a:r>
            <a:r>
              <a:rPr lang="it-IT" altLang="it-IT" sz="1000" dirty="0" err="1">
                <a:latin typeface="Arial Unicode MS"/>
              </a:rPr>
              <a:t>english</a:t>
            </a:r>
            <a:r>
              <a:rPr lang="it-IT" altLang="it-IT" sz="1000" dirty="0">
                <a:latin typeface="Arial Unicode MS"/>
              </a:rPr>
              <a:t>’))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00" dirty="0" err="1">
                <a:latin typeface="Arial Unicode MS"/>
              </a:rPr>
              <a:t>X_bow</a:t>
            </a:r>
            <a:r>
              <a:rPr lang="it-IT" altLang="it-IT" sz="1000" dirty="0">
                <a:latin typeface="Arial Unicode MS"/>
              </a:rPr>
              <a:t> = </a:t>
            </a:r>
            <a:r>
              <a:rPr lang="it-IT" altLang="it-IT" sz="1000" dirty="0" err="1">
                <a:latin typeface="Arial Unicode MS"/>
              </a:rPr>
              <a:t>bow.fit_transform</a:t>
            </a:r>
            <a:r>
              <a:rPr lang="it-IT" altLang="it-IT" sz="1000" dirty="0">
                <a:latin typeface="Arial Unicode MS"/>
              </a:rPr>
              <a:t>(</a:t>
            </a:r>
            <a:r>
              <a:rPr lang="it-IT" altLang="it-IT" sz="1000" dirty="0" err="1">
                <a:latin typeface="Arial Unicode MS"/>
              </a:rPr>
              <a:t>documents</a:t>
            </a:r>
            <a:r>
              <a:rPr lang="it-IT" altLang="it-IT" sz="1000" dirty="0">
                <a:latin typeface="Arial Unicode MS"/>
              </a:rPr>
              <a:t>).</a:t>
            </a:r>
            <a:r>
              <a:rPr lang="it-IT" altLang="it-IT" sz="1000" dirty="0" err="1">
                <a:latin typeface="Arial Unicode MS"/>
              </a:rPr>
              <a:t>toarray</a:t>
            </a:r>
            <a:r>
              <a:rPr lang="it-IT" altLang="it-IT" sz="1000" dirty="0">
                <a:latin typeface="Arial Unicode MS"/>
              </a:rPr>
              <a:t>()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000" dirty="0"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00" dirty="0" err="1">
                <a:latin typeface="Arial Unicode MS"/>
              </a:rPr>
              <a:t>tfidf</a:t>
            </a:r>
            <a:r>
              <a:rPr lang="it-IT" altLang="it-IT" sz="1000" dirty="0">
                <a:latin typeface="Arial Unicode MS"/>
              </a:rPr>
              <a:t> = </a:t>
            </a:r>
            <a:r>
              <a:rPr lang="it-IT" altLang="it-IT" sz="1000" dirty="0" err="1">
                <a:latin typeface="Arial Unicode MS"/>
              </a:rPr>
              <a:t>TfidfVectorizer</a:t>
            </a:r>
            <a:r>
              <a:rPr lang="it-IT" altLang="it-IT" sz="1000" dirty="0">
                <a:latin typeface="Arial Unicode MS"/>
              </a:rPr>
              <a:t>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000" dirty="0">
                <a:latin typeface="Arial Unicode MS"/>
              </a:rPr>
              <a:t>X_ = </a:t>
            </a:r>
            <a:r>
              <a:rPr lang="it-IT" altLang="it-IT" sz="1000" dirty="0" err="1">
                <a:latin typeface="Arial Unicode MS"/>
              </a:rPr>
              <a:t>tfidf.fit_transform</a:t>
            </a:r>
            <a:r>
              <a:rPr lang="it-IT" altLang="it-IT" sz="1000" dirty="0">
                <a:latin typeface="Arial Unicode MS"/>
              </a:rPr>
              <a:t>(</a:t>
            </a:r>
            <a:r>
              <a:rPr lang="it-IT" altLang="it-IT" sz="1000" dirty="0" err="1">
                <a:latin typeface="Arial Unicode MS"/>
              </a:rPr>
              <a:t>X_bow</a:t>
            </a:r>
            <a:r>
              <a:rPr lang="it-IT" altLang="it-IT" sz="1000" dirty="0">
                <a:latin typeface="Arial Unicode MS"/>
              </a:rPr>
              <a:t>)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380AF17-97E7-47A7-B7CD-E0ABFEA56870}"/>
              </a:ext>
            </a:extLst>
          </p:cNvPr>
          <p:cNvSpPr txBox="1"/>
          <p:nvPr/>
        </p:nvSpPr>
        <p:spPr>
          <a:xfrm>
            <a:off x="323757" y="6849358"/>
            <a:ext cx="53376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 startAt="6"/>
            </a:pPr>
            <a:r>
              <a:rPr lang="it-IT" sz="1400" dirty="0"/>
              <a:t>Divido il mio dataset in </a:t>
            </a:r>
            <a:r>
              <a:rPr lang="it-IT" sz="1400" dirty="0" err="1"/>
              <a:t>train</a:t>
            </a:r>
            <a:r>
              <a:rPr lang="it-IT" sz="1400" dirty="0"/>
              <a:t> e test (</a:t>
            </a:r>
            <a:r>
              <a:rPr lang="it-IT" sz="1400" dirty="0" err="1"/>
              <a:t>train_test_split</a:t>
            </a:r>
            <a:r>
              <a:rPr lang="it-IT" sz="1400" dirty="0"/>
              <a:t> in 4 parti)</a:t>
            </a:r>
          </a:p>
          <a:p>
            <a:r>
              <a:rPr lang="it-IT" sz="1400" dirty="0"/>
              <a:t>8) Seleziono i miei Classificatori:</a:t>
            </a:r>
          </a:p>
          <a:p>
            <a:pPr marL="285750" indent="-285750">
              <a:buFontTx/>
              <a:buChar char="-"/>
            </a:pPr>
            <a:r>
              <a:rPr lang="it-IT" sz="1400" dirty="0" err="1"/>
              <a:t>LogisticRegression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 err="1"/>
              <a:t>RandomForest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 err="1"/>
              <a:t>GaussianNB</a:t>
            </a:r>
            <a:endParaRPr lang="it-IT" sz="14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6B21F1B-A509-4214-B417-1C7F64BD54A2}"/>
              </a:ext>
            </a:extLst>
          </p:cNvPr>
          <p:cNvSpPr txBox="1"/>
          <p:nvPr/>
        </p:nvSpPr>
        <p:spPr>
          <a:xfrm>
            <a:off x="300272" y="7974074"/>
            <a:ext cx="4866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9)  Fitto il modello selezionato sulla parte di training</a:t>
            </a:r>
          </a:p>
          <a:p>
            <a:r>
              <a:rPr lang="it-IT" sz="1400" dirty="0"/>
              <a:t>10)  Con </a:t>
            </a:r>
            <a:r>
              <a:rPr lang="it-IT" sz="1400" dirty="0" err="1"/>
              <a:t>y_pred</a:t>
            </a:r>
            <a:r>
              <a:rPr lang="it-IT" sz="1400" dirty="0"/>
              <a:t> verifico l’</a:t>
            </a:r>
            <a:r>
              <a:rPr lang="it-IT" sz="1400" dirty="0" err="1"/>
              <a:t>accuracy</a:t>
            </a:r>
            <a:r>
              <a:rPr lang="it-IT" sz="1400" dirty="0"/>
              <a:t> del modello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F0DA340-1519-412A-ABBB-F491A4E8E639}"/>
              </a:ext>
            </a:extLst>
          </p:cNvPr>
          <p:cNvSpPr txBox="1"/>
          <p:nvPr/>
        </p:nvSpPr>
        <p:spPr>
          <a:xfrm>
            <a:off x="323757" y="8497294"/>
            <a:ext cx="3838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11)  Stampo la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 del modello</a:t>
            </a:r>
          </a:p>
          <a:p>
            <a:r>
              <a:rPr lang="it-IT" sz="1400" dirty="0"/>
              <a:t>12)  Stampo il </a:t>
            </a:r>
            <a:r>
              <a:rPr lang="it-IT" sz="1400" dirty="0" err="1"/>
              <a:t>classification</a:t>
            </a:r>
            <a:r>
              <a:rPr lang="it-IT" sz="1400" dirty="0"/>
              <a:t> report per f1 score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353B809-F4D1-4D3C-B6E5-CBC4627B55A2}"/>
              </a:ext>
            </a:extLst>
          </p:cNvPr>
          <p:cNvSpPr txBox="1"/>
          <p:nvPr/>
        </p:nvSpPr>
        <p:spPr>
          <a:xfrm>
            <a:off x="367366" y="9143625"/>
            <a:ext cx="4152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13"/>
            </a:pPr>
            <a:r>
              <a:rPr lang="it-IT" sz="1400" dirty="0"/>
              <a:t>Se il problema è </a:t>
            </a:r>
            <a:r>
              <a:rPr lang="it-IT" sz="1400" dirty="0">
                <a:solidFill>
                  <a:srgbClr val="FF0000"/>
                </a:solidFill>
              </a:rPr>
              <a:t>BINARIO </a:t>
            </a:r>
            <a:r>
              <a:rPr lang="it-IT" sz="1400" dirty="0"/>
              <a:t>stampo la ROC curve</a:t>
            </a:r>
          </a:p>
          <a:p>
            <a:pPr marL="342900" indent="-342900">
              <a:buAutoNum type="arabicParenR" startAt="13"/>
            </a:pPr>
            <a:r>
              <a:rPr lang="it-IT" sz="1400" dirty="0"/>
              <a:t>Se il problema è </a:t>
            </a:r>
            <a:r>
              <a:rPr lang="it-IT" sz="1400" dirty="0">
                <a:solidFill>
                  <a:srgbClr val="FF0000"/>
                </a:solidFill>
              </a:rPr>
              <a:t>BINARIO </a:t>
            </a:r>
            <a:r>
              <a:rPr lang="it-IT" sz="1400" dirty="0"/>
              <a:t>stampo la AUC curve</a:t>
            </a:r>
          </a:p>
          <a:p>
            <a:pPr marL="342900" indent="-342900">
              <a:buAutoNum type="arabicParenR" startAt="13"/>
            </a:pPr>
            <a:r>
              <a:rPr lang="it-IT" sz="1400" dirty="0"/>
              <a:t>Se ho più modelli seleziono quello con la AUC più grande.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031C477-B344-43A2-A464-C4A4815F1A73}"/>
              </a:ext>
            </a:extLst>
          </p:cNvPr>
          <p:cNvSpPr txBox="1"/>
          <p:nvPr/>
        </p:nvSpPr>
        <p:spPr>
          <a:xfrm>
            <a:off x="367366" y="10778700"/>
            <a:ext cx="5665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17)   Creare la pipeline finale di </a:t>
            </a:r>
            <a:r>
              <a:rPr lang="it-IT" sz="1400" dirty="0" err="1"/>
              <a:t>inference</a:t>
            </a:r>
            <a:endParaRPr lang="it-IT" sz="1400" dirty="0"/>
          </a:p>
          <a:p>
            <a:pPr marL="342900" indent="-342900">
              <a:buAutoNum type="arabicParenR" startAt="18"/>
            </a:pPr>
            <a:r>
              <a:rPr lang="it-IT" sz="1400" dirty="0"/>
              <a:t>Salvare la pipeline come file *.</a:t>
            </a:r>
            <a:r>
              <a:rPr lang="it-IT" sz="1400" dirty="0" err="1"/>
              <a:t>pkl</a:t>
            </a:r>
            <a:endParaRPr lang="it-IT" sz="1400" dirty="0"/>
          </a:p>
          <a:p>
            <a:r>
              <a:rPr lang="it-IT" sz="1400" dirty="0"/>
              <a:t>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F3AE6F0-F640-4BC5-9AF3-C33FD20216F8}"/>
              </a:ext>
            </a:extLst>
          </p:cNvPr>
          <p:cNvSpPr txBox="1"/>
          <p:nvPr/>
        </p:nvSpPr>
        <p:spPr>
          <a:xfrm>
            <a:off x="3546033" y="866589"/>
            <a:ext cx="3241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 startAt="16"/>
            </a:pPr>
            <a:r>
              <a:rPr lang="it-IT" sz="1100" dirty="0"/>
              <a:t>Fine-tuning dei parametri(feature </a:t>
            </a:r>
            <a:r>
              <a:rPr lang="it-IT" sz="1100" dirty="0" err="1"/>
              <a:t>selection</a:t>
            </a:r>
            <a:r>
              <a:rPr lang="it-IT" sz="1100" dirty="0"/>
              <a:t>,</a:t>
            </a:r>
          </a:p>
          <a:p>
            <a:r>
              <a:rPr lang="it-IT" sz="1100" dirty="0"/>
              <a:t>        </a:t>
            </a:r>
            <a:r>
              <a:rPr lang="it-IT" sz="1100" dirty="0" err="1"/>
              <a:t>depth</a:t>
            </a:r>
            <a:r>
              <a:rPr lang="it-IT" sz="1100" dirty="0"/>
              <a:t> </a:t>
            </a:r>
            <a:r>
              <a:rPr lang="it-IT" sz="1100" dirty="0" err="1"/>
              <a:t>trees</a:t>
            </a:r>
            <a:r>
              <a:rPr lang="it-IT" sz="1100" dirty="0"/>
              <a:t>, </a:t>
            </a:r>
            <a:r>
              <a:rPr lang="it-IT" sz="1100" dirty="0" err="1"/>
              <a:t>etc</a:t>
            </a:r>
            <a:r>
              <a:rPr lang="it-IT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949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656</Words>
  <Application>Microsoft Office PowerPoint</Application>
  <PresentationFormat>Widescreen</PresentationFormat>
  <Paragraphs>89</Paragraphs>
  <Slides>2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Tema di Office</vt:lpstr>
      <vt:lpstr>Immagine bitmap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Frenz Frenz</dc:creator>
  <cp:lastModifiedBy>Frenz Frenz</cp:lastModifiedBy>
  <cp:revision>4</cp:revision>
  <dcterms:created xsi:type="dcterms:W3CDTF">2022-03-20T12:24:28Z</dcterms:created>
  <dcterms:modified xsi:type="dcterms:W3CDTF">2022-04-04T09:57:44Z</dcterms:modified>
</cp:coreProperties>
</file>