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3" r:id="rId10"/>
    <p:sldId id="262" r:id="rId11"/>
    <p:sldId id="261" r:id="rId12"/>
    <p:sldId id="271" r:id="rId13"/>
    <p:sldId id="264" r:id="rId14"/>
    <p:sldId id="265" r:id="rId15"/>
    <p:sldId id="272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becksddf/churn-in-telecoms-data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Logistic Classifier for Predicting Customer Churn in </a:t>
            </a:r>
            <a:r>
              <a:rPr lang="en-US" sz="4400" b="1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SyriaTel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Robinson </a:t>
            </a:r>
            <a:r>
              <a:rPr lang="en-US" dirty="0" err="1"/>
              <a:t>Mumo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5310-9812-0C0F-C27F-807ADD85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FBF2E-FF89-6AFF-83BC-3B1A0BE8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Utilized various machine learning models: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Logistic Regression</a:t>
            </a:r>
            <a:endParaRPr lang="en-US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DecisionTreeClassifier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KNNs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Random Forests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XG-Boost Classifier</a:t>
            </a:r>
          </a:p>
          <a:p>
            <a:pPr lvl="1">
              <a:lnSpc>
                <a:spcPct val="150000"/>
              </a:lnSpc>
            </a:pPr>
            <a:r>
              <a:rPr lang="en-US" sz="22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Ensembling</a:t>
            </a:r>
            <a:r>
              <a:rPr lang="en-US" sz="2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(Meta-learner based on all the above models)</a:t>
            </a:r>
            <a:endParaRPr lang="en-US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591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5310-9812-0C0F-C27F-807ADD85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FBF2E-FF89-6AFF-83BC-3B1A0BE8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XG-Boost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Achieved an accuracy of 92.45% with notable precision and recall scores, indicating good overall performance.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Random Forest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Slightly lower accuracy at 91.61% but balanced precision and recall scores.</a:t>
            </a:r>
          </a:p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Lower accuracy at 82.37% with lower precision and moderate recall.</a:t>
            </a:r>
          </a:p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Decision Tree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Performed less accurately at 76.74% with lower precision and recall.</a:t>
            </a:r>
          </a:p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-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learner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Performed the best with an accuracy of 93.17%, high precision, recall, and F1 score.</a:t>
            </a:r>
          </a:p>
        </p:txBody>
      </p:sp>
    </p:spTree>
    <p:extLst>
      <p:ext uri="{BB962C8B-B14F-4D97-AF65-F5344CB8AC3E}">
        <p14:creationId xmlns:p14="http://schemas.microsoft.com/office/powerpoint/2010/main" val="276421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5310-9812-0C0F-C27F-807ADD85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Top Predictors of Churn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FBF2E-FF89-6AFF-83BC-3B1A0BE8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International Plan &amp; Voice Mail Plan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Customers subscribed to an international plan or a voicemail plan may exhibit different usage patterns or behavior leading to a higher likelihood of churn. For instance, dissatisfaction with international call quality or not utilizing voicemail services could influence churn.</a:t>
            </a:r>
          </a:p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Total Day Charge, Total Intl Calls, Total Intl Charge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Higher charges incurred during the day or for international calls might lead to dissatisfaction, prompting customers to consider switching service providers.</a:t>
            </a:r>
          </a:p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Customer Service Calls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Customers frequently reaching out to customer service might indicate issues or dissatisfaction with the service, which could correlate with a higher churn rate.</a:t>
            </a:r>
          </a:p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Day Charge-Minute Ratio &amp; Intl Charge-Minute Ratio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Higher ratios of charges to minutes might signify expensive plans relative to usage, potentially causing dissatisfaction and prompting customers to churn.</a:t>
            </a:r>
          </a:p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Resident 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State information could capture regional tendencies or variations in customer behavior that influence churn rate, like local service quality or competitive offerings in different areas.</a:t>
            </a:r>
          </a:p>
        </p:txBody>
      </p:sp>
    </p:spTree>
    <p:extLst>
      <p:ext uri="{BB962C8B-B14F-4D97-AF65-F5344CB8AC3E}">
        <p14:creationId xmlns:p14="http://schemas.microsoft.com/office/powerpoint/2010/main" val="102753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5310-9812-0C0F-C27F-807ADD85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&amp; Recommendations</a:t>
            </a:r>
            <a:b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FBF2E-FF89-6AFF-83BC-3B1A0BE8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4156"/>
            <a:ext cx="10820400" cy="4464530"/>
          </a:xfrm>
        </p:spPr>
        <p:txBody>
          <a:bodyPr>
            <a:norm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200" b="1" kern="1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on Customer Experience:</a:t>
            </a:r>
            <a:r>
              <a:rPr lang="en-US" sz="2200" kern="1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Addressing international calling service concerns and improving customer service interactions directly impacts satisfaction, reducing churn rates.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2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Customized Plans:</a:t>
            </a:r>
            <a:r>
              <a:rPr lang="en-US" sz="2200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Align pricing structures with actual usage to prevent dissatisfaction from high charges, thus reducing the likelihood of churn.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2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 Service Quality:</a:t>
            </a:r>
            <a:r>
              <a:rPr lang="en-US" sz="2200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 regional disparities in service quality to mitigate churn, considering varying satisfaction levels across different areas.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2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Promote Engagement:</a:t>
            </a:r>
            <a:r>
              <a:rPr lang="en-US" sz="2200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Encourage value-added services like voicemail plans, enhancing customer engagement and potentially reducing churn rates.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2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 Monitoring:</a:t>
            </a:r>
            <a:r>
              <a:rPr lang="en-US" sz="2200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Regularly adapt strategies based on evolving customer needs, ensuring prompt adjustments aligned with customer preferences.</a:t>
            </a:r>
          </a:p>
        </p:txBody>
      </p:sp>
    </p:spTree>
    <p:extLst>
      <p:ext uri="{BB962C8B-B14F-4D97-AF65-F5344CB8AC3E}">
        <p14:creationId xmlns:p14="http://schemas.microsoft.com/office/powerpoint/2010/main" val="3642067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5310-9812-0C0F-C27F-807ADD85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Model Deployment</a:t>
            </a:r>
            <a:br>
              <a:rPr lang="en-US" b="1" dirty="0">
                <a:latin typeface="Consolas" panose="020B0609020204030204" pitchFamily="49" charset="0"/>
              </a:rPr>
            </a:b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FBF2E-FF89-6AFF-83BC-3B1A0BE8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Saving Trained Model: Utilized </a:t>
            </a:r>
            <a:r>
              <a:rPr lang="en-US" dirty="0" err="1"/>
              <a:t>joblib</a:t>
            </a:r>
            <a:r>
              <a:rPr lang="en-US" dirty="0"/>
              <a:t> to save the trained model, ensuring accessibility and ease of deployment.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Streamlit</a:t>
            </a:r>
            <a:r>
              <a:rPr lang="en-US" dirty="0"/>
              <a:t> Application: Developed a 'streamlit.py' file enabling interaction with the pre-trained model, facilitating predictions and analysis.</a:t>
            </a:r>
          </a:p>
        </p:txBody>
      </p:sp>
    </p:spTree>
    <p:extLst>
      <p:ext uri="{BB962C8B-B14F-4D97-AF65-F5344CB8AC3E}">
        <p14:creationId xmlns:p14="http://schemas.microsoft.com/office/powerpoint/2010/main" val="2235478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5310-9812-0C0F-C27F-807ADD85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FBF2E-FF89-6AFF-83BC-3B1A0BE8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Continuous Monitoring: Continue monitoring customer feedback and usage patterns, adapting strategies to evolving needs.</a:t>
            </a:r>
          </a:p>
          <a:p>
            <a:pPr>
              <a:lnSpc>
                <a:spcPct val="200000"/>
              </a:lnSpc>
            </a:pPr>
            <a:r>
              <a:rPr lang="en-US" dirty="0"/>
              <a:t>Strategy Evolution: Continual evolution of strategies for churn mitigation based on ongoing customer behavior analysis.</a:t>
            </a:r>
          </a:p>
        </p:txBody>
      </p:sp>
    </p:spTree>
    <p:extLst>
      <p:ext uri="{BB962C8B-B14F-4D97-AF65-F5344CB8AC3E}">
        <p14:creationId xmlns:p14="http://schemas.microsoft.com/office/powerpoint/2010/main" val="127380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4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Introduction</a:t>
            </a:r>
            <a:endParaRPr lang="en-US" sz="44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577" y="2052736"/>
            <a:ext cx="7803008" cy="4165950"/>
          </a:xfrm>
        </p:spPr>
        <p:txBody>
          <a:bodyPr>
            <a:noAutofit/>
          </a:bodyPr>
          <a:lstStyle/>
          <a:p>
            <a:pPr marL="742950" marR="0" lvl="1" indent="-28575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Telecom Industry Challenges: The relentless competition necessitates robust customer retention strategies crucial for sustained growth in the telecommunications sector.</a:t>
            </a:r>
            <a:endParaRPr lang="en-US" sz="22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Companies must leverage on technology to understand their customer needs and anticipate them to fashion tools, products and promotion to meet those needs.</a:t>
            </a:r>
            <a:endParaRPr lang="en-US" sz="22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018D-ADFB-0CBC-CAD7-AFBCB1FB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Business Understanding</a:t>
            </a:r>
            <a:br>
              <a:rPr lang="en-US" b="1" dirty="0">
                <a:latin typeface="Consolas" panose="020B0609020204030204" pitchFamily="49" charset="0"/>
              </a:rPr>
            </a:b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87CFA-9AB6-6D94-0810-CD98503F9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Importance of Customer Retention: </a:t>
            </a:r>
            <a:r>
              <a:rPr lang="en-US" b="1" dirty="0">
                <a:latin typeface="Consolas" panose="020B0609020204030204" pitchFamily="49" charset="0"/>
              </a:rPr>
              <a:t>Long-term profitability and brand loyalty hinge on effectively retaining customers amidst market flux and competitive offerings.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Strategy: </a:t>
            </a:r>
            <a:r>
              <a:rPr lang="en-US" b="1" dirty="0">
                <a:latin typeface="Consolas" panose="020B0609020204030204" pitchFamily="49" charset="0"/>
              </a:rPr>
              <a:t>Leveraging Data Science insights to optimize customer engagement strategies, a key driver in bolstering customer loyalty.</a:t>
            </a:r>
          </a:p>
        </p:txBody>
      </p:sp>
    </p:spTree>
    <p:extLst>
      <p:ext uri="{BB962C8B-B14F-4D97-AF65-F5344CB8AC3E}">
        <p14:creationId xmlns:p14="http://schemas.microsoft.com/office/powerpoint/2010/main" val="257237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018D-ADFB-0CBC-CAD7-AFBCB1FB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Problem Statement &amp; Objectives</a:t>
            </a:r>
            <a:br>
              <a:rPr lang="en-US" b="1" dirty="0">
                <a:latin typeface="Consolas" panose="020B0609020204030204" pitchFamily="49" charset="0"/>
              </a:rPr>
            </a:b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87CFA-9AB6-6D94-0810-CD98503F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0180"/>
            <a:ext cx="10820400" cy="454850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Challenge: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Precise churn prediction is pivotal for preemptive measures, curbing revenue loss, and reinforcing customer retention initiatives.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Objectives: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Develop a predictive model to determine churn likelihood with a targeted accuracy of 85% based on diverse observations.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Identify and analyze the primary features influencing churn rates within Syriatel's customer base.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83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018D-ADFB-0CBC-CAD7-AFBCB1F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39314"/>
            <a:ext cx="8610600" cy="1293028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Dataset Overview:</a:t>
            </a:r>
            <a:br>
              <a:rPr lang="en-US" b="1" dirty="0">
                <a:latin typeface="Consolas" panose="020B0609020204030204" pitchFamily="49" charset="0"/>
              </a:rPr>
            </a:b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87CFA-9AB6-6D94-0810-CD98503F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32856"/>
            <a:ext cx="10820400" cy="458582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Features &amp; Target Variable: </a:t>
            </a:r>
            <a:r>
              <a:rPr lang="en-US" dirty="0">
                <a:latin typeface="Consolas" panose="020B0609020204030204" pitchFamily="49" charset="0"/>
              </a:rPr>
              <a:t>The dataset comprises numerous customer-centric features observed for churn analysis.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Source: </a:t>
            </a:r>
            <a:r>
              <a:rPr lang="en-US" dirty="0">
                <a:latin typeface="Consolas" panose="020B0609020204030204" pitchFamily="49" charset="0"/>
              </a:rPr>
              <a:t>Kaggle Dataset Link: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https://www.kaggle.com/datasets/becksddf/churn-in-telecoms-dataset</a:t>
            </a: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 Cleaning: </a:t>
            </a:r>
            <a:r>
              <a:rPr lang="en-US" dirty="0">
                <a:latin typeface="Consolas" panose="020B0609020204030204" pitchFamily="49" charset="0"/>
              </a:rPr>
              <a:t>The dataset did not have missing values or duplicates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Cleaned a few categorical columns to make them numeric (using category encoding)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 Set phone number as index</a:t>
            </a:r>
          </a:p>
        </p:txBody>
      </p:sp>
    </p:spTree>
    <p:extLst>
      <p:ext uri="{BB962C8B-B14F-4D97-AF65-F5344CB8AC3E}">
        <p14:creationId xmlns:p14="http://schemas.microsoft.com/office/powerpoint/2010/main" val="265882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5310-9812-0C0F-C27F-807ADD85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Consolas" panose="020B0609020204030204" pitchFamily="49" charset="0"/>
              </a:rPr>
              <a:t>Exploratory Data Analysis (EDA)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FBF2E-FF89-6AFF-83BC-3B1A0BE8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44824"/>
            <a:ext cx="10820400" cy="447386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Utilized custom distribution and count plots functions to visualize data distributions.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Observed that continuous variables mostly followed a normal distribution, showcasing Gaussian curves.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Identified insights regarding the distribution patterns of different features and their potential impact on the project's objectives.</a:t>
            </a:r>
          </a:p>
        </p:txBody>
      </p:sp>
    </p:spTree>
    <p:extLst>
      <p:ext uri="{BB962C8B-B14F-4D97-AF65-F5344CB8AC3E}">
        <p14:creationId xmlns:p14="http://schemas.microsoft.com/office/powerpoint/2010/main" val="343873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018D-ADFB-0CBC-CAD7-AFBCB1FB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nsolas" panose="020B0609020204030204" pitchFamily="49" charset="0"/>
              </a:rPr>
              <a:t>Feature Engineering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87CFA-9AB6-6D94-0810-CD98503F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7462"/>
            <a:ext cx="10820400" cy="43712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We created additional features like "Average Call Duration for Different Call Times," "Customer Interaction Index," and "Total Activity Index" to capture nuanced customer behaviors.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The newly engineered features provide insights into intricate customer behavior patterns, revealing crucial churn predictors.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Feature engineering led to the identification of potential churn indicators, guiding focused retention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3471328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018D-ADFB-0CBC-CAD7-AFBCB1FB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Data Preprocessing</a:t>
            </a:r>
            <a:br>
              <a:rPr lang="en-US" b="1" dirty="0">
                <a:latin typeface="Consolas" panose="020B0609020204030204" pitchFamily="49" charset="0"/>
              </a:rPr>
            </a:b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87CFA-9AB6-6D94-0810-CD98503F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07502"/>
            <a:ext cx="10820400" cy="47119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 Splitting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Split the dataset into 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train_df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 and 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test_df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 using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for modeling purposes.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Correlation Analysis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Employed the chi-squared test for categorical features.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Conducted point-biserial correlation for continuous values.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Eliminated features with p-values &gt; 0.05.</a:t>
            </a:r>
          </a:p>
        </p:txBody>
      </p:sp>
    </p:spTree>
    <p:extLst>
      <p:ext uri="{BB962C8B-B14F-4D97-AF65-F5344CB8AC3E}">
        <p14:creationId xmlns:p14="http://schemas.microsoft.com/office/powerpoint/2010/main" val="357576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65A7-6207-38B8-D5B0-BF9B3C1F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700F-C623-A8CF-A008-4AC585962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Collinearity Analysis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Developed a function to handle collinear features.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Obtained a 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clean_df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 with shape (2499, 10) after dropping certain features due to correlation and collinearity.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 Imbalance Handling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Employed SMOTE technique to address class imbalance in the dataset.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Dimensionality Reduction (PCA)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Utilized PCA (Principal Component Analysis) for dimensionality reduction.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Determined the number of components for PCA to be 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1350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25</TotalTime>
  <Words>964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Century Gothic</vt:lpstr>
      <vt:lpstr>Consolas</vt:lpstr>
      <vt:lpstr>Courier New</vt:lpstr>
      <vt:lpstr>Symbol</vt:lpstr>
      <vt:lpstr>Vapor Trail</vt:lpstr>
      <vt:lpstr>Logistic Classifier for Predicting Customer Churn in SyriaTel</vt:lpstr>
      <vt:lpstr>Introduction</vt:lpstr>
      <vt:lpstr>Business Understanding </vt:lpstr>
      <vt:lpstr>Problem Statement &amp; Objectives </vt:lpstr>
      <vt:lpstr>Dataset Overview: </vt:lpstr>
      <vt:lpstr>Exploratory Data Analysis (EDA) </vt:lpstr>
      <vt:lpstr>Feature Engineering &amp; Analysis</vt:lpstr>
      <vt:lpstr>Data Preprocessing </vt:lpstr>
      <vt:lpstr>DATA PREPROCESSING</vt:lpstr>
      <vt:lpstr>MODELING</vt:lpstr>
      <vt:lpstr>MODEL PERFORMANCE</vt:lpstr>
      <vt:lpstr>Top Predictors of Churn Rate</vt:lpstr>
      <vt:lpstr>Conclusion &amp; Recommendations </vt:lpstr>
      <vt:lpstr>Model Deployment 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Classifier for Predicting Customer Churn in SyriaTel</dc:title>
  <dc:creator>HomePC</dc:creator>
  <cp:lastModifiedBy>HomePC</cp:lastModifiedBy>
  <cp:revision>1</cp:revision>
  <dcterms:created xsi:type="dcterms:W3CDTF">2023-12-01T19:52:32Z</dcterms:created>
  <dcterms:modified xsi:type="dcterms:W3CDTF">2023-12-01T20:18:07Z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