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Playfair Display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68A96-C25A-407A-BE3E-AD9E31EE39B6}">
  <a:tblStyle styleId="{C1768A96-C25A-407A-BE3E-AD9E31EE39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5.xml"/><Relationship Id="rId44" Type="http://schemas.openxmlformats.org/officeDocument/2006/relationships/font" Target="fonts/OpenSans-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4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3.xml"/><Relationship Id="rId32" Type="http://schemas.openxmlformats.org/officeDocument/2006/relationships/font" Target="fonts/Economica-italic.fntdata"/><Relationship Id="rId13" Type="http://schemas.openxmlformats.org/officeDocument/2006/relationships/slide" Target="slides/slide6.xml"/><Relationship Id="rId35" Type="http://schemas.openxmlformats.org/officeDocument/2006/relationships/font" Target="fonts/ProximaNova-bold.fntdata"/><Relationship Id="rId12" Type="http://schemas.openxmlformats.org/officeDocument/2006/relationships/slide" Target="slides/slide5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8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7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0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9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8a9d77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a8a9d77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a8b70b8f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a8b70b8f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num &gt;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print(“it is positive”)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Elif num ==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print(“it is 0”)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print(“it is negative”)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a8b70b8f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a8b70b8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num &gt;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If num ==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print(“0”)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print(“it is 0”)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print(“Negative”)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a8b70b8f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a8b70b8f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a8b70b8f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a8b70b8f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8b70b8f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a8b70b8f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a8b70b8f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a8b70b8f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8b70b8f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8b70b8f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a8b70b8f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a8b70b8f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a8b70b8f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a8b70b8f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a8b70b8f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a8b70b8f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8b70b8f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8b70b8f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a8b70b8f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a8b70b8f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a8b70b8f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a8b70b8f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6bb59eda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6bb59eda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a8b70b8f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a8b70b8f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8b70b8f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a8b70b8f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a8b70b8f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a8b70b8f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a8b70b8f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a8b70b8f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8b70b8f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8b70b8f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a8b70b8f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a8b70b8f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8b70b8f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8b70b8f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4F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241198" y="129031"/>
            <a:ext cx="8661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1594" y="2265044"/>
            <a:ext cx="80316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9F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290688" y="1362063"/>
            <a:ext cx="8520600" cy="9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SIC Batch 5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332713" y="2275138"/>
            <a:ext cx="8520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Week 1 - Python Basics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 If-Elif-Else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73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if statement</a:t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549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While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 vs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Nested Loop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5" y="1017725"/>
            <a:ext cx="60752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97" y="445013"/>
            <a:ext cx="3693450" cy="2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25" y="2808749"/>
            <a:ext cx="7393226" cy="13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376350" y="120316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 digunakan untuk mengulangi sequence (baik itu list, tuple, dictionary, set, atau string).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loops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9386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Loops</a:t>
            </a:r>
            <a:endParaRPr/>
          </a:p>
        </p:txBody>
      </p:sp>
      <p:graphicFrame>
        <p:nvGraphicFramePr>
          <p:cNvPr id="213" name="Google Shape;213;p41"/>
          <p:cNvGraphicFramePr/>
          <p:nvPr/>
        </p:nvGraphicFramePr>
        <p:xfrm>
          <a:off x="1428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{C1768A96-C25A-407A-BE3E-AD9E31EE39B6}</a:tableStyleId>
              </a:tblPr>
              <a:tblGrid>
                <a:gridCol w="4429125"/>
                <a:gridCol w="4429125"/>
              </a:tblGrid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Form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Example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1390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 set initial value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 while conditional statement :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     code block to be excuted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i = 0         </a:t>
                      </a:r>
                      <a:r>
                        <a:rPr lang="en-GB" sz="1300">
                          <a:solidFill>
                            <a:srgbClr val="92D050"/>
                          </a:solidFill>
                        </a:rPr>
                        <a:t># Set initial value</a:t>
                      </a:r>
                      <a:endParaRPr sz="1300">
                        <a:solidFill>
                          <a:srgbClr val="92D050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while i&lt;5 :   </a:t>
                      </a:r>
                      <a:r>
                        <a:rPr lang="en-GB" sz="1300">
                          <a:solidFill>
                            <a:srgbClr val="92D050"/>
                          </a:solidFill>
                        </a:rPr>
                        <a:t># conditional expression</a:t>
                      </a:r>
                      <a:endParaRPr sz="1300">
                        <a:solidFill>
                          <a:srgbClr val="92D050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	print('Welcome to everyone!!')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	i += 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 and Continue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5" y="1644050"/>
            <a:ext cx="3211551" cy="32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125" y="1398068"/>
            <a:ext cx="3211550" cy="35124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 txBox="1"/>
          <p:nvPr/>
        </p:nvSpPr>
        <p:spPr>
          <a:xfrm>
            <a:off x="1361750" y="983825"/>
            <a:ext cx="139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Continue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6142988" y="859275"/>
            <a:ext cx="139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Break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Loop</a:t>
            </a:r>
            <a:endParaRPr/>
          </a:p>
        </p:txBody>
      </p:sp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2075"/>
            <a:ext cx="8566781" cy="21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Challenge!</a:t>
            </a:r>
            <a:endParaRPr/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Buat sebuah program yang jika kita berikan sebuah input array seperti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[1,2,3,4,5] maka akan menghasilkan output [1,4,9,16,25]!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Data Type Basics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50" y="1358075"/>
            <a:ext cx="7560300" cy="27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Challenge!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Buat sebuah program dimana jika input yang diberikan adalah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[1,2,3,4,5] maka outputnya adalah [“ganjil”,”genap”,”ganjil”,”genap”,”ganjil”]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Challenge!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Buat sebuah program dimana jika input yang diberikan adalah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[[1,2,3],[2,3,4],[3,4,5]] maka outputnya adalah [6,9,12]!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75" y="0"/>
            <a:ext cx="34273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 = “joshua” →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x,y = 12,13 →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sebuah_tuple = (1,2,3) → 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a=b=c=[1,2,3] →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 Rules!!!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B4C"/>
              </a:buClr>
              <a:buSzPts val="1800"/>
              <a:buFont typeface="Arial"/>
              <a:buChar char="●"/>
            </a:pP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dapat berupa kombinasi huruf atau angka atau garis bawah (_), tetapi tidak dapat terdiri dari simbol khusus apa pun.</a:t>
            </a:r>
            <a:endParaRPr>
              <a:solidFill>
                <a:srgbClr val="4A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B4C"/>
              </a:buClr>
              <a:buSzPts val="1800"/>
              <a:buFont typeface="Arial"/>
              <a:buChar char="●"/>
            </a:pP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tidak dapat dimulai dengan angka.</a:t>
            </a:r>
            <a:endParaRPr>
              <a:solidFill>
                <a:srgbClr val="4A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B4C"/>
              </a:buClr>
              <a:buSzPts val="1800"/>
              <a:buFont typeface="Arial"/>
              <a:buChar char="●"/>
            </a:pP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tidak boleh berisi spasi atau tab.</a:t>
            </a:r>
            <a:endParaRPr>
              <a:solidFill>
                <a:srgbClr val="4A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B4C"/>
              </a:buClr>
              <a:buSzPts val="1800"/>
              <a:buFont typeface="Arial"/>
              <a:buChar char="●"/>
            </a:pP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peka terhadap huruf besar dan kecil. Oleh karena itu, variabel index dan INDEX adalah variabel yang berbeda.</a:t>
            </a:r>
            <a:endParaRPr>
              <a:solidFill>
                <a:srgbClr val="4A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B4C"/>
              </a:buClr>
              <a:buSzPts val="1800"/>
              <a:buFont typeface="Arial"/>
              <a:buChar char="●"/>
            </a:pP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tidak dapat menggunakan salah satu dari </a:t>
            </a:r>
            <a:r>
              <a:rPr i="1"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Reserved Word</a:t>
            </a:r>
            <a:r>
              <a:rPr lang="en-GB">
                <a:solidFill>
                  <a:srgbClr val="4A4B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</a:t>
            </a:r>
            <a:endParaRPr>
              <a:solidFill>
                <a:srgbClr val="4A4B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Function and Comments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Print function berguna untuk menampilkan output program pada console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Syntax : print(...), i.e print(“Hello World!”)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Comments berguna sebagai penanda bahwa perintah tersebut tidak dieksekusi oleh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Comment dapat dilakukan dengan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# untuk meng-comment 1 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“”” untuk comment beberapa line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38" y="1572976"/>
            <a:ext cx="7172724" cy="2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63" y="1411998"/>
            <a:ext cx="7263876" cy="25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If-Else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If-Elif-Else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Nested If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 If vs If else</a:t>
            </a:r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37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510" y="1170125"/>
            <a:ext cx="4573090" cy="326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ilvul - Templat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