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2" r:id="rId13"/>
    <p:sldId id="287" r:id="rId14"/>
    <p:sldId id="273" r:id="rId15"/>
    <p:sldId id="274" r:id="rId16"/>
    <p:sldId id="275" r:id="rId17"/>
    <p:sldId id="276" r:id="rId18"/>
    <p:sldId id="28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0" y="-171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B555A-CA21-6C43-8F4C-F78389243976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5249B-3A58-3443-BB55-16BD11471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5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5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7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1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1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2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3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3EBA-8BEE-4744-9346-2B28D0BE9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Telnet &amp;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74B58-69C6-E29A-7719-3BB7FA738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informatics</a:t>
            </a:r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6744-FB83-4409-BB37-2016276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Program </a:t>
            </a:r>
            <a:r>
              <a:rPr lang="en-ID" dirty="0" err="1"/>
              <a:t>Behavior</a:t>
            </a:r>
            <a:r>
              <a:rPr lang="en-ID" dirty="0"/>
              <a:t> with Terminals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7248-0C42-1DB1-545B-E2F5EE7E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Programs try to autodetect whether they are communicating with a person.</a:t>
            </a:r>
          </a:p>
          <a:p>
            <a:r>
              <a:rPr lang="en-ID" dirty="0"/>
              <a:t>If connected to a terminal device, they assume their output should be formatted for humans.</a:t>
            </a:r>
          </a:p>
          <a:p>
            <a:r>
              <a:rPr lang="en-ID" dirty="0"/>
              <a:t>Different programs behave differently when they think they are talking to a terminal versus when they think they are reading from a file or from the output of another command.</a:t>
            </a:r>
          </a:p>
        </p:txBody>
      </p:sp>
    </p:spTree>
    <p:extLst>
      <p:ext uri="{BB962C8B-B14F-4D97-AF65-F5344CB8AC3E}">
        <p14:creationId xmlns:p14="http://schemas.microsoft.com/office/powerpoint/2010/main" val="74734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775-2049-1A4B-30A6-5D7E25B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Telnet and 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59DC-D68C-0B73-7C0F-174BE8B2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program running behind Telnet always thinks it is talking to a terminal.</a:t>
            </a:r>
          </a:p>
          <a:p>
            <a:r>
              <a:rPr lang="en-ID" dirty="0"/>
              <a:t>A program running behind SSH can be made to think that its input is a terminal or just a plain pipe or file.</a:t>
            </a:r>
          </a:p>
          <a:p>
            <a:r>
              <a:rPr lang="en-ID" dirty="0"/>
              <a:t>This distinction affects how programs display prompts and run silently.</a:t>
            </a:r>
          </a:p>
        </p:txBody>
      </p:sp>
    </p:spTree>
    <p:extLst>
      <p:ext uri="{BB962C8B-B14F-4D97-AF65-F5344CB8AC3E}">
        <p14:creationId xmlns:p14="http://schemas.microsoft.com/office/powerpoint/2010/main" val="64656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9174-74F1-1C1F-CEC8-91005750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Telnet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9042-37A5-760C-1B69-6DC600C9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Telnet: an ancient protocol for remote shell access.</a:t>
            </a:r>
          </a:p>
          <a:p>
            <a:r>
              <a:rPr lang="en-ID" dirty="0"/>
              <a:t>Limitations: Insecure and not user-friendly, leading to its abandonment in most systems administration.</a:t>
            </a:r>
          </a:p>
          <a:p>
            <a:r>
              <a:rPr lang="en-ID" dirty="0"/>
              <a:t>Python's </a:t>
            </a:r>
            <a:r>
              <a:rPr lang="en-ID" dirty="0" err="1"/>
              <a:t>telnetlib</a:t>
            </a:r>
            <a:r>
              <a:rPr lang="en-ID" dirty="0"/>
              <a:t>: A library for interacting with Telnet servers.</a:t>
            </a:r>
          </a:p>
          <a:p>
            <a:pPr lvl="1"/>
            <a:r>
              <a:rPr lang="en-ID" dirty="0"/>
              <a:t>https://docs.python.org/3/library/telnetlib.html</a:t>
            </a:r>
          </a:p>
          <a:p>
            <a:pPr lvl="1"/>
            <a:r>
              <a:rPr lang="en-ID" dirty="0"/>
              <a:t>Deprecated since version 3.11, will be removed in version 3.13</a:t>
            </a:r>
          </a:p>
        </p:txBody>
      </p:sp>
    </p:spTree>
    <p:extLst>
      <p:ext uri="{BB962C8B-B14F-4D97-AF65-F5344CB8AC3E}">
        <p14:creationId xmlns:p14="http://schemas.microsoft.com/office/powerpoint/2010/main" val="92178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A60-1E22-44A7-362D-4DA49D5B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223DE7-4928-C38B-3D06-BFD68067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Remote shell access </a:t>
            </a:r>
          </a:p>
          <a:p>
            <a:r>
              <a:rPr lang="en-US" dirty="0"/>
              <a:t>Standard: RFC 854 (1989) </a:t>
            </a:r>
          </a:p>
          <a:p>
            <a:r>
              <a:rPr lang="en-US" dirty="0"/>
              <a:t>Runs atop: TCP/IP</a:t>
            </a:r>
          </a:p>
          <a:p>
            <a:r>
              <a:rPr lang="en-US" dirty="0"/>
              <a:t>Default port: 23</a:t>
            </a:r>
          </a:p>
          <a:p>
            <a:r>
              <a:rPr lang="en-US" dirty="0"/>
              <a:t>Library: </a:t>
            </a:r>
            <a:r>
              <a:rPr lang="en-US" dirty="0" err="1"/>
              <a:t>telnetlib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4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8B1C-CAE6-BF0C-89A4-DE9D3255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3C5B-9ACA-BC8B-2028-4E3DFC2A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SSH: A secure, encrypted protocol for remote shell access, file transfer, and port forwarding.</a:t>
            </a:r>
          </a:p>
          <a:p>
            <a:r>
              <a:rPr lang="en-ID" dirty="0"/>
              <a:t>Advantages over Telnet: secure, trusted worldwide, and preserves the best features of early remote-shell protocols.</a:t>
            </a:r>
          </a:p>
          <a:p>
            <a:r>
              <a:rPr lang="en-ID" dirty="0"/>
              <a:t>Python's </a:t>
            </a:r>
            <a:r>
              <a:rPr lang="en-ID" dirty="0" err="1"/>
              <a:t>paramiko</a:t>
            </a:r>
            <a:r>
              <a:rPr lang="en-ID" dirty="0"/>
              <a:t>: A third-party package for interacting with SSH.</a:t>
            </a:r>
          </a:p>
          <a:p>
            <a:pPr lvl="1"/>
            <a:r>
              <a:rPr lang="en-ID" dirty="0"/>
              <a:t>https://</a:t>
            </a:r>
            <a:r>
              <a:rPr lang="en-ID" dirty="0" err="1"/>
              <a:t>www.paramiko.org</a:t>
            </a:r>
            <a:r>
              <a:rPr lang="en-ID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1713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CD43-D432-DCF4-7488-5C0B800E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Python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445A-4D27-E28A-9631-02985366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Python code examples for interacting with Telnet and SSH servers.</a:t>
            </a:r>
          </a:p>
          <a:p>
            <a:r>
              <a:rPr lang="en-ID" dirty="0"/>
              <a:t>Importance of understanding the code for secure and efficient system administration.</a:t>
            </a:r>
          </a:p>
          <a:p>
            <a:r>
              <a:rPr lang="en-ID" dirty="0"/>
              <a:t>Explore more about Python's </a:t>
            </a:r>
            <a:r>
              <a:rPr lang="en-ID" dirty="0" err="1"/>
              <a:t>telnetlib</a:t>
            </a:r>
            <a:r>
              <a:rPr lang="en-ID" dirty="0"/>
              <a:t> and </a:t>
            </a:r>
            <a:r>
              <a:rPr lang="en-ID" dirty="0" err="1"/>
              <a:t>paramiko</a:t>
            </a:r>
            <a:r>
              <a:rPr lang="en-ID" dirty="0"/>
              <a:t>.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telnet_login.py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293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F14-7999-3B4C-830F-C0FFC838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 &amp;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7A69-B76A-20C2-913F-F996D9DE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Telnet: An older protocol used for remote login, but has significant security flaws.</a:t>
            </a:r>
          </a:p>
          <a:p>
            <a:r>
              <a:rPr lang="en-ID" dirty="0"/>
              <a:t>SSH (Secure Shell): A modern, secure, and encrypted protocol used for secure remote shell, file transfer, and port forwarding.</a:t>
            </a:r>
          </a:p>
        </p:txBody>
      </p:sp>
    </p:spTree>
    <p:extLst>
      <p:ext uri="{BB962C8B-B14F-4D97-AF65-F5344CB8AC3E}">
        <p14:creationId xmlns:p14="http://schemas.microsoft.com/office/powerpoint/2010/main" val="194024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5322-E5DD-E376-8FEE-1A2C923D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CA30-A608-004E-5FC6-EDB5AD7C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 implements its own multiplexing, allowing several "channels" of information to share the same SSH socket.</a:t>
            </a:r>
          </a:p>
          <a:p>
            <a:r>
              <a:rPr lang="en-ID" dirty="0"/>
              <a:t>Types of channels: Interactive shell session, individual execution of a single command, file transfer session, and port forwarding.</a:t>
            </a:r>
          </a:p>
          <a:p>
            <a:r>
              <a:rPr lang="en-ID" dirty="0"/>
              <a:t>SSH is a trusted protocol for administering critical servers due to its security features.</a:t>
            </a:r>
          </a:p>
        </p:txBody>
      </p:sp>
    </p:spTree>
    <p:extLst>
      <p:ext uri="{BB962C8B-B14F-4D97-AF65-F5344CB8AC3E}">
        <p14:creationId xmlns:p14="http://schemas.microsoft.com/office/powerpoint/2010/main" val="218182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D016-8E78-3694-2CFC-21CD10EC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C6D1-4A99-9DC6-83CE-AE7F8CD7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Secure remote shell, file transfer, port forwarding </a:t>
            </a:r>
          </a:p>
          <a:p>
            <a:r>
              <a:rPr lang="en-US" dirty="0"/>
              <a:t>Standard: RFC 4250–4256 (2006)</a:t>
            </a:r>
          </a:p>
          <a:p>
            <a:r>
              <a:rPr lang="en-US" dirty="0"/>
              <a:t>Runs atop: TCP/IP</a:t>
            </a:r>
          </a:p>
          <a:p>
            <a:r>
              <a:rPr lang="en-US" dirty="0"/>
              <a:t>Default port: 22</a:t>
            </a:r>
          </a:p>
          <a:p>
            <a:r>
              <a:rPr lang="en-US" dirty="0"/>
              <a:t>Library: </a:t>
            </a:r>
            <a:r>
              <a:rPr lang="en-US" dirty="0" err="1"/>
              <a:t>paramiko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3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72FE-A981-69B8-EB31-67396E98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SSH Host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91D2-A57F-462E-9E4C-033409DC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 host keys are used to verify the identity of the remote server.</a:t>
            </a:r>
          </a:p>
          <a:p>
            <a:r>
              <a:rPr lang="en-ID" dirty="0"/>
              <a:t>Two approaches to key distribution:</a:t>
            </a:r>
          </a:p>
          <a:p>
            <a:pPr lvl="1"/>
            <a:r>
              <a:rPr lang="en-ID" dirty="0"/>
              <a:t>System administrator gathers all host public keys and places them in a directory on every system.</a:t>
            </a:r>
          </a:p>
          <a:p>
            <a:pPr lvl="1"/>
            <a:r>
              <a:rPr lang="en-ID" dirty="0"/>
              <a:t>Each SSH client memorizes the keys at the moment of first connection.</a:t>
            </a:r>
          </a:p>
        </p:txBody>
      </p:sp>
    </p:spTree>
    <p:extLst>
      <p:ext uri="{BB962C8B-B14F-4D97-AF65-F5344CB8AC3E}">
        <p14:creationId xmlns:p14="http://schemas.microsoft.com/office/powerpoint/2010/main" val="1543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3176-D0ED-DB81-9693-52B02470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71C4-7DD4-F3C0-AE89-B90F9848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  <a:p>
            <a:r>
              <a:rPr lang="en-US" dirty="0"/>
              <a:t>Telnet</a:t>
            </a:r>
          </a:p>
          <a:p>
            <a:r>
              <a:rPr lang="en-US" dirty="0"/>
              <a:t>SSH in Python </a:t>
            </a:r>
          </a:p>
          <a:p>
            <a:r>
              <a:rPr lang="en-US" dirty="0"/>
              <a:t>SFTP</a:t>
            </a:r>
          </a:p>
        </p:txBody>
      </p:sp>
    </p:spTree>
    <p:extLst>
      <p:ext uri="{BB962C8B-B14F-4D97-AF65-F5344CB8AC3E}">
        <p14:creationId xmlns:p14="http://schemas.microsoft.com/office/powerpoint/2010/main" val="403466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38C-9A53-11C2-C037-37A795D5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SSH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5728-72DD-BBAB-2F12-297BAEC1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Providing a username and password.</a:t>
            </a:r>
          </a:p>
          <a:p>
            <a:r>
              <a:rPr lang="en-ID" dirty="0"/>
              <a:t>Performing a public-key challenge-response.</a:t>
            </a:r>
          </a:p>
        </p:txBody>
      </p:sp>
    </p:spTree>
    <p:extLst>
      <p:ext uri="{BB962C8B-B14F-4D97-AF65-F5344CB8AC3E}">
        <p14:creationId xmlns:p14="http://schemas.microsoft.com/office/powerpoint/2010/main" val="236747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850C-88BB-A94B-EA6A-8CDE544F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Using </a:t>
            </a:r>
            <a:r>
              <a:rPr lang="en-ID" dirty="0" err="1"/>
              <a:t>Paramiko</a:t>
            </a:r>
            <a:r>
              <a:rPr lang="en-ID" dirty="0"/>
              <a:t> for 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49C1-950B-8A41-6121-738585C7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Paramiko</a:t>
            </a:r>
            <a:r>
              <a:rPr lang="en-ID" dirty="0"/>
              <a:t> is a Python package used to establish an SSH connection, authenticate, and perform remote operations.</a:t>
            </a:r>
          </a:p>
          <a:p>
            <a:r>
              <a:rPr lang="en-ID" dirty="0"/>
              <a:t>https://</a:t>
            </a:r>
            <a:r>
              <a:rPr lang="en-ID" dirty="0" err="1"/>
              <a:t>www.paramiko.org</a:t>
            </a:r>
            <a:r>
              <a:rPr lang="en-ID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673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1977-5AF8-F188-3A1D-D473E3E3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Running an Interactive Shell Under 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B710-F980-7293-35FB-EF03AA48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Python script example demonstrates running an interactive shell under SSH.</a:t>
            </a:r>
          </a:p>
          <a:p>
            <a:r>
              <a:rPr lang="en-ID" dirty="0"/>
              <a:t>The script uses SSH to push a simple echo command at the remote shell and then asks it to exit.</a:t>
            </a:r>
          </a:p>
          <a:p>
            <a:r>
              <a:rPr lang="en-ID" dirty="0"/>
              <a:t>The script highlights the terminal-dependent </a:t>
            </a:r>
            <a:r>
              <a:rPr lang="en-ID" dirty="0" err="1"/>
              <a:t>behaviors</a:t>
            </a:r>
            <a:r>
              <a:rPr lang="en-ID" dirty="0"/>
              <a:t> of SSH.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ssh_commands.py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1065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76E3-29E9-60DB-CF56-734BF85A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Using </a:t>
            </a:r>
            <a:r>
              <a:rPr lang="en-ID" dirty="0" err="1"/>
              <a:t>exec_command</a:t>
            </a:r>
            <a:r>
              <a:rPr lang="en-ID" dirty="0"/>
              <a:t>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5812-0648-0EB0-FB1C-222A11E8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exec_command</a:t>
            </a:r>
            <a:r>
              <a:rPr lang="en-ID" dirty="0"/>
              <a:t>() is a better option for running remote commands.</a:t>
            </a:r>
          </a:p>
          <a:p>
            <a:r>
              <a:rPr lang="en-ID" dirty="0"/>
              <a:t>It runs a single command and provides control over the command's standard input, output, and error streams.</a:t>
            </a:r>
          </a:p>
          <a:p>
            <a:r>
              <a:rPr lang="en-ID" dirty="0"/>
              <a:t>Python script example provided in the chapter demonstrates the use of </a:t>
            </a:r>
            <a:r>
              <a:rPr lang="en-ID" dirty="0" err="1"/>
              <a:t>exec_command</a:t>
            </a:r>
            <a:r>
              <a:rPr lang="en-ID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70278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61A7-8675-390E-7B36-D18286D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SSH Channels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1995-0885-6EA4-AB96-FA9FAC52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 channels are created every time a new SSH shell session is started or a command is kicked off with </a:t>
            </a:r>
            <a:r>
              <a:rPr lang="en-ID" dirty="0" err="1"/>
              <a:t>exec_command</a:t>
            </a:r>
            <a:r>
              <a:rPr lang="en-ID" dirty="0"/>
              <a:t>().</a:t>
            </a:r>
          </a:p>
          <a:p>
            <a:r>
              <a:rPr lang="en-ID" dirty="0"/>
              <a:t>These channels allow multiple conversations to happen simultaneously without confusion.</a:t>
            </a:r>
          </a:p>
          <a:p>
            <a:r>
              <a:rPr lang="en-ID" dirty="0"/>
              <a:t>Two command lines can be run simultaneously in different channels.</a:t>
            </a:r>
          </a:p>
        </p:txBody>
      </p:sp>
    </p:spTree>
    <p:extLst>
      <p:ext uri="{BB962C8B-B14F-4D97-AF65-F5344CB8AC3E}">
        <p14:creationId xmlns:p14="http://schemas.microsoft.com/office/powerpoint/2010/main" val="415352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5A4A-3ABD-9ACC-C86F-5C4AB43C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SSH and SFTP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3530-443C-7711-6242-A6FA837B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 (Secure Shell) is a protocol used for secure remote login and other secure network services over an insecure network.</a:t>
            </a:r>
          </a:p>
          <a:p>
            <a:r>
              <a:rPr lang="en-ID" dirty="0"/>
              <a:t>SFTP (SSH File Transfer Protocol) is a subprotocol included in SSH version 2, which allows file transfer and manipulation capabilities over SSH.</a:t>
            </a:r>
          </a:p>
          <a:p>
            <a:r>
              <a:rPr lang="en-ID" dirty="0"/>
              <a:t>SFTP supports simple file-copy operations and can power graphical file browsers.</a:t>
            </a:r>
          </a:p>
          <a:p>
            <a:r>
              <a:rPr lang="en-ID" dirty="0"/>
              <a:t>SCP (another powerful command based on SSH)</a:t>
            </a:r>
          </a:p>
        </p:txBody>
      </p:sp>
    </p:spTree>
    <p:extLst>
      <p:ext uri="{BB962C8B-B14F-4D97-AF65-F5344CB8AC3E}">
        <p14:creationId xmlns:p14="http://schemas.microsoft.com/office/powerpoint/2010/main" val="51567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E82E-F583-7ECC-CF09-7B94D2FA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Benefits of SFTP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58B6-7780-70B5-3CEB-BF59D9F1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SFTP allows navigation of remote directory trees, creation and deletion of directories and files, and copying of files between local and remote machines.</a:t>
            </a:r>
          </a:p>
          <a:p>
            <a:r>
              <a:rPr lang="en-ID" dirty="0"/>
              <a:t>SFTP supports password authentication and public-key mechanisms, allowing secure file transfers without repeatedly typing your password.</a:t>
            </a:r>
          </a:p>
          <a:p>
            <a:r>
              <a:rPr lang="en-ID" dirty="0"/>
              <a:t>SFTP is stateful, meaning you can pass all file and directory names as absolute paths or use </a:t>
            </a:r>
            <a:r>
              <a:rPr lang="en-ID" dirty="0" err="1"/>
              <a:t>getcwd</a:t>
            </a:r>
            <a:r>
              <a:rPr lang="en-ID" dirty="0"/>
              <a:t>() and </a:t>
            </a:r>
            <a:r>
              <a:rPr lang="en-ID" dirty="0" err="1"/>
              <a:t>chdir</a:t>
            </a:r>
            <a:r>
              <a:rPr lang="en-ID" dirty="0"/>
              <a:t>() to move around the filesystem.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sftp_get.py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1117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099F-9ED6-B438-571B-747CA84E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Python Script for SFTP 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B344-E8D2-7FE5-61FE-D0AF16C9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script connects to a remote system and copies message log files for local </a:t>
            </a:r>
            <a:r>
              <a:rPr lang="en-ID" dirty="0" err="1"/>
              <a:t>analysis.This</a:t>
            </a:r>
            <a:r>
              <a:rPr lang="en-ID" dirty="0"/>
              <a:t> example illustrates the practical application of SFTP in system administration tasks.</a:t>
            </a:r>
          </a:p>
        </p:txBody>
      </p:sp>
    </p:spTree>
    <p:extLst>
      <p:ext uri="{BB962C8B-B14F-4D97-AF65-F5344CB8AC3E}">
        <p14:creationId xmlns:p14="http://schemas.microsoft.com/office/powerpoint/2010/main" val="16067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54DC-3AFC-25D5-B9F9-7EC83713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(SSH): A Ubiquitous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338A-E07D-1D8E-922D-7A36618F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SSH's widespread use in web hosting, virtual servers, and cloud services</a:t>
            </a:r>
          </a:p>
          <a:p>
            <a:r>
              <a:rPr lang="en-US" dirty="0"/>
              <a:t>SSH for secure network communication and remote system administration</a:t>
            </a:r>
          </a:p>
          <a:p>
            <a:r>
              <a:rPr lang="en-US" dirty="0"/>
              <a:t>SSH key usage for secure and password-less login</a:t>
            </a:r>
          </a:p>
        </p:txBody>
      </p:sp>
    </p:spTree>
    <p:extLst>
      <p:ext uri="{BB962C8B-B14F-4D97-AF65-F5344CB8AC3E}">
        <p14:creationId xmlns:p14="http://schemas.microsoft.com/office/powerpoint/2010/main" val="125209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CAA3-F1F8-D216-8EFE-FA348FB5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System Administration and Automation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F273-689A-563C-6034-023CDA04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Fabric: https://</a:t>
            </a:r>
            <a:r>
              <a:rPr lang="en-US" dirty="0" err="1"/>
              <a:t>www.fabfile.org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Python </a:t>
            </a:r>
            <a:r>
              <a:rPr lang="en-ID" dirty="0"/>
              <a:t>library designed to execute shell commands remotely over SSH, yielding useful Python objects in return</a:t>
            </a:r>
            <a:endParaRPr lang="en-US" dirty="0"/>
          </a:p>
          <a:p>
            <a:r>
              <a:rPr lang="en-US" dirty="0"/>
              <a:t>Ansible: https://</a:t>
            </a:r>
            <a:r>
              <a:rPr lang="en-US" dirty="0" err="1"/>
              <a:t>docs.ansible.com</a:t>
            </a:r>
            <a:r>
              <a:rPr lang="en-US" dirty="0"/>
              <a:t>/ </a:t>
            </a:r>
          </a:p>
          <a:p>
            <a:pPr lvl="1"/>
            <a:r>
              <a:rPr lang="en-US" dirty="0"/>
              <a:t>A powerful system that lets you declare how dozens or hundreds of remote machines should be configured.</a:t>
            </a:r>
          </a:p>
          <a:p>
            <a:r>
              <a:rPr lang="en-US" dirty="0" err="1"/>
              <a:t>SaltStack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saltstack</a:t>
            </a:r>
            <a:r>
              <a:rPr lang="en-US" dirty="0"/>
              <a:t>/salt</a:t>
            </a:r>
          </a:p>
          <a:p>
            <a:pPr lvl="1"/>
            <a:r>
              <a:rPr lang="en-ID" dirty="0"/>
              <a:t>Salt is an event-driven automation tool and framework to deploy, configure, and manage IT 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DD44-BDC1-4AF0-DEC1-7DE2015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Creating a Simple Shell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1AE1-82B6-B3E9-9AB3-EA9ED193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Python script for a simple shell that treats only the space character as special</a:t>
            </a:r>
          </a:p>
          <a:p>
            <a:r>
              <a:rPr lang="en-ID" dirty="0"/>
              <a:t>The shell passes all other characters literally to the command</a:t>
            </a:r>
          </a:p>
          <a:p>
            <a:r>
              <a:rPr lang="en-ID" dirty="0"/>
              <a:t>Limitations of the shell: it does not support special quoting characters, so it cannot handle files with spaces in their names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shell.py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76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AC7F-BE65-57C7-A7AA-6AAFF57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Role of the Null Character in Unix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1FA1-F68F-5DE0-F4FB-4DD8F361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null character is special to the Unix system</a:t>
            </a:r>
          </a:p>
          <a:p>
            <a:r>
              <a:rPr lang="en-ID" dirty="0"/>
              <a:t>It marks the end of each command-line argument in memory</a:t>
            </a:r>
          </a:p>
          <a:p>
            <a:r>
              <a:rPr lang="en-ID" dirty="0"/>
              <a:t>Python prevents the inclusion of a null character in a command-line argument</a:t>
            </a:r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5FB7DEC7-46B0-02CE-F04F-46D75CD0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741038"/>
            <a:ext cx="746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4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70F5-025B-3731-D9A0-017B848F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Unix vs. Windows Command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F10-B46B-477C-E3EE-5BAE82A9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Unix shell: how it handles command-line arguments</a:t>
            </a:r>
          </a:p>
          <a:p>
            <a:r>
              <a:rPr lang="en-ID" dirty="0"/>
              <a:t>The Windows command line: described as "primitive" due to its handling of command-line arguments</a:t>
            </a:r>
          </a:p>
          <a:p>
            <a:pPr lvl="1"/>
            <a:r>
              <a:rPr lang="en-ID" dirty="0"/>
              <a:t>More convenient terminal:  new Windows Terminal</a:t>
            </a:r>
          </a:p>
          <a:p>
            <a:r>
              <a:rPr lang="en-ID" dirty="0"/>
              <a:t>The list2cmdline() routine from the Python subprocess module: a solution for sending commands to Windows</a:t>
            </a:r>
          </a:p>
        </p:txBody>
      </p:sp>
    </p:spTree>
    <p:extLst>
      <p:ext uri="{BB962C8B-B14F-4D97-AF65-F5344CB8AC3E}">
        <p14:creationId xmlns:p14="http://schemas.microsoft.com/office/powerpoint/2010/main" val="234522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DDEC-C441-052C-2921-262F46C0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Challenges in Remote Connections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2EAE-6869-E71D-5D57-B0815FF2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Common challenges when interacting with programs over a Python-powered remote connection</a:t>
            </a:r>
          </a:p>
          <a:p>
            <a:r>
              <a:rPr lang="en-ID" dirty="0"/>
              <a:t>Situations where programs hang indefinitely or data doesn't get through</a:t>
            </a:r>
          </a:p>
          <a:p>
            <a:r>
              <a:rPr lang="en-ID" dirty="0"/>
              <a:t>The importance of understanding Unix terminals to navigate these challenges</a:t>
            </a:r>
          </a:p>
        </p:txBody>
      </p:sp>
    </p:spTree>
    <p:extLst>
      <p:ext uri="{BB962C8B-B14F-4D97-AF65-F5344CB8AC3E}">
        <p14:creationId xmlns:p14="http://schemas.microsoft.com/office/powerpoint/2010/main" val="15369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EFC4-D824-BDEB-C818-69117D43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Terminals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C22B-D6D5-B6EA-C4F7-9EA20253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terminal is a device for user input and computer output.</a:t>
            </a:r>
          </a:p>
          <a:p>
            <a:r>
              <a:rPr lang="en-ID" dirty="0"/>
              <a:t>Modern terminals are often other programs, such as </a:t>
            </a:r>
          </a:p>
          <a:p>
            <a:pPr lvl="1"/>
            <a:r>
              <a:rPr lang="en-ID" dirty="0" err="1"/>
              <a:t>xterm</a:t>
            </a:r>
            <a:r>
              <a:rPr lang="en-ID" dirty="0"/>
              <a:t> terminal, </a:t>
            </a:r>
          </a:p>
          <a:p>
            <a:pPr lvl="1"/>
            <a:r>
              <a:rPr lang="en-ID" dirty="0"/>
              <a:t>Gnome or KDE terminal program, </a:t>
            </a:r>
          </a:p>
          <a:p>
            <a:pPr lvl="1"/>
            <a:r>
              <a:rPr lang="en-ID" dirty="0"/>
              <a:t>Mac OS X </a:t>
            </a:r>
            <a:r>
              <a:rPr lang="en-ID" dirty="0" err="1"/>
              <a:t>iTerm</a:t>
            </a:r>
            <a:r>
              <a:rPr lang="en-ID" dirty="0"/>
              <a:t> or Terminal, or </a:t>
            </a:r>
          </a:p>
          <a:p>
            <a:pPr lvl="1"/>
            <a:r>
              <a:rPr lang="en-ID" dirty="0"/>
              <a:t>a PuTTY client on a Windows machine.</a:t>
            </a:r>
          </a:p>
        </p:txBody>
      </p:sp>
    </p:spTree>
    <p:extLst>
      <p:ext uri="{BB962C8B-B14F-4D97-AF65-F5344CB8AC3E}">
        <p14:creationId xmlns:p14="http://schemas.microsoft.com/office/powerpoint/2010/main" val="1698665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559</TotalTime>
  <Words>1347</Words>
  <Application>Microsoft Macintosh PowerPoint</Application>
  <PresentationFormat>Widescreen</PresentationFormat>
  <Paragraphs>144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Gallery</vt:lpstr>
      <vt:lpstr>Telnet &amp; ssh</vt:lpstr>
      <vt:lpstr>outline</vt:lpstr>
      <vt:lpstr>Secure Shell (SSH): A Ubiquitous Tool</vt:lpstr>
      <vt:lpstr>Remote System Administration and Automation Tools</vt:lpstr>
      <vt:lpstr>Creating a Simple Shell in Python</vt:lpstr>
      <vt:lpstr>The Role of the Null Character in Unix</vt:lpstr>
      <vt:lpstr>Unix vs. Windows Command Line</vt:lpstr>
      <vt:lpstr>Challenges in Remote Connections</vt:lpstr>
      <vt:lpstr>Terminals</vt:lpstr>
      <vt:lpstr>Program Behavior with Terminals</vt:lpstr>
      <vt:lpstr>Telnet and SSH</vt:lpstr>
      <vt:lpstr>Telnet</vt:lpstr>
      <vt:lpstr>TELNET</vt:lpstr>
      <vt:lpstr>SSH</vt:lpstr>
      <vt:lpstr>Python Examples</vt:lpstr>
      <vt:lpstr>telnet &amp; ssh</vt:lpstr>
      <vt:lpstr>Ssh</vt:lpstr>
      <vt:lpstr>SSH</vt:lpstr>
      <vt:lpstr>SSH Host Keys</vt:lpstr>
      <vt:lpstr>SSH Authentication</vt:lpstr>
      <vt:lpstr>Using Paramiko for SSH</vt:lpstr>
      <vt:lpstr>Running an Interactive Shell Under SSH</vt:lpstr>
      <vt:lpstr>Using exec_command() Function</vt:lpstr>
      <vt:lpstr>SSH Channels</vt:lpstr>
      <vt:lpstr>SSH and SFTP</vt:lpstr>
      <vt:lpstr>Benefits of SFTP</vt:lpstr>
      <vt:lpstr>Python Script for SFTP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Telnet &amp; ssh</dc:title>
  <dc:creator>Hudan Studiawan</dc:creator>
  <cp:lastModifiedBy>Hudan Studiawan</cp:lastModifiedBy>
  <cp:revision>15</cp:revision>
  <dcterms:created xsi:type="dcterms:W3CDTF">2023-06-04T14:05:56Z</dcterms:created>
  <dcterms:modified xsi:type="dcterms:W3CDTF">2023-06-04T23:25:53Z</dcterms:modified>
</cp:coreProperties>
</file>