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5" r:id="rId29"/>
    <p:sldId id="286" r:id="rId30"/>
    <p:sldId id="287" r:id="rId31"/>
    <p:sldId id="288" r:id="rId32"/>
    <p:sldId id="290" r:id="rId33"/>
    <p:sldId id="289" r:id="rId34"/>
    <p:sldId id="282" r:id="rId35"/>
    <p:sldId id="283" r:id="rId36"/>
    <p:sldId id="284" r:id="rId37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264708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51880" y="1919160"/>
            <a:ext cx="264708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31440" y="1919160"/>
            <a:ext cx="264708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71960" y="3334320"/>
            <a:ext cx="264708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51880" y="3334320"/>
            <a:ext cx="264708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31440" y="3334320"/>
            <a:ext cx="264708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320" cy="35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264708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51880" y="1919160"/>
            <a:ext cx="264708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31440" y="1919160"/>
            <a:ext cx="264708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71960" y="3334320"/>
            <a:ext cx="264708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51880" y="3334320"/>
            <a:ext cx="264708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31440" y="3334320"/>
            <a:ext cx="264708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320" cy="35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flipH="1">
            <a:off x="8245800" y="4245840"/>
            <a:ext cx="896760" cy="89676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 flipH="1">
            <a:off x="8245800" y="4245840"/>
            <a:ext cx="896760" cy="89676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10800000" flipH="1">
            <a:off x="18286920" y="8600760"/>
            <a:ext cx="9143280" cy="3456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0" y="1685880"/>
            <a:ext cx="9143280" cy="10800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spinar/twitterscraper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spinar/twitterscraper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mrashel/idn-tagged-corpus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bysyaifullah/nlp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ybritz/cnn-text-classification-tf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ybritz/cnn-text-classification-tf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90600" y="1819440"/>
            <a:ext cx="8221320" cy="93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15000"/>
              </a:lnSpc>
            </a:pPr>
            <a:r>
              <a:rPr lang="en-US" sz="3000" b="1" strike="noStrike" spc="-1">
                <a:solidFill>
                  <a:srgbClr val="FFFFFF"/>
                </a:solidFill>
                <a:latin typeface="Bree Serif"/>
                <a:ea typeface="Bree Serif"/>
              </a:rPr>
              <a:t>Aplikasi Pendeteksi Pengaduan Masyarakat Terhadap Pemerintah berbasis Twitter </a:t>
            </a:r>
            <a:r>
              <a:t/>
            </a:r>
            <a:br/>
            <a:r>
              <a:rPr lang="en-US" sz="3000" b="1" strike="noStrike" spc="-1">
                <a:solidFill>
                  <a:srgbClr val="FFFFFF"/>
                </a:solidFill>
                <a:latin typeface="Bree Serif"/>
                <a:ea typeface="Bree Serif"/>
              </a:rPr>
              <a:t>“Ada Aduan”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3134880"/>
            <a:ext cx="8519760" cy="16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Disusun oleh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Robby Syaifullah 	(13515013)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Patrick Nugroho H. 	(13515040)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Marvin Jerremy B. 	(13515076)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IF5282 Pemrosesan Bahasa Alami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2019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Contoh Eksekusi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03" name="Table 3"/>
          <p:cNvGraphicFramePr/>
          <p:nvPr/>
        </p:nvGraphicFramePr>
        <p:xfrm>
          <a:off x="471960" y="1919160"/>
          <a:ext cx="8221680" cy="2077416"/>
        </p:xfrm>
        <a:graphic>
          <a:graphicData uri="http://schemas.openxmlformats.org/drawingml/2006/table">
            <a:tbl>
              <a:tblPr/>
              <a:tblGrid>
                <a:gridCol w="145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Input  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Tolong di Kalimantan Selatan di bantu ekonomi kerakyatan pak, serta swasembada pangan. Thank's.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Preprocessing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(Menghapus URI, # dan @”)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Tolong di Kalimantan Selatan di bantu ekonomi kerakyatan pak serta swasembada pangan Thanks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Preprocessing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Tokenization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['Tolong', 'di', 'Kalimantan', 'Selatan', 'di', 'bantu', 'ekonomi', 'kerakyatan', 'pak', 'serta', 'swasembada', 'pangan', 'Thanks']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Contoh Eksekusi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06" name="Table 3"/>
          <p:cNvGraphicFramePr/>
          <p:nvPr/>
        </p:nvGraphicFramePr>
        <p:xfrm>
          <a:off x="471960" y="1919160"/>
          <a:ext cx="8221680" cy="2498040"/>
        </p:xfrm>
        <a:graphic>
          <a:graphicData uri="http://schemas.openxmlformats.org/drawingml/2006/table">
            <a:tbl>
              <a:tblPr/>
              <a:tblGrid>
                <a:gridCol w="145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Output, Input 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('hairul25615019', "Tolong di Kalimantan Selatan di bantu ekonomi kerakyatan pak, serta swasembada pangan. Thank's.", 1)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Preprocessing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(Menghapus URI, # dan @”)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('hairul25615019', "Tolong di Kalimantan Selatan di bantu ekonomi kerakyatan pak, serta swasembada pangan. Thank's.", 1)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Ekstraksi Fitur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{'value': 'di', 'prev_word': 'Tolong', 'next_word': 'Kalimantan', 'prev_pos': 0, 'pos': 1, 'next_pos': 2, 'prefix_1': 'd', 'prefix_2': 'di', 'prefix_3': 'di', 'prefix_4': 'di', 'suffix_1': 'i', 'suffix_2': 'di', 'suffix_3': 'di', 'is_capitalized': False, 'has_hyphen': False, 'is_digit': False}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Contoh Eksekusi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09" name="Table 3"/>
          <p:cNvGraphicFramePr/>
          <p:nvPr/>
        </p:nvGraphicFramePr>
        <p:xfrm>
          <a:off x="460800" y="1919160"/>
          <a:ext cx="8221680" cy="1143000"/>
        </p:xfrm>
        <a:graphic>
          <a:graphicData uri="http://schemas.openxmlformats.org/drawingml/2006/table">
            <a:tbl>
              <a:tblPr/>
              <a:tblGrid>
                <a:gridCol w="145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Output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{'username': 'hairul25615019', 'Tindakan': [], 'Nominal': [], 'Keterangan': ['Tolong', 'Kalimantan', 'Selatan', 'bantu', 'ekonomi', 'kerakyatan', 'pak', 'pangan', 'Thanks'], 'tweet_lengkap': "Tolong di Kalimantan Selatan di bantu ekonomi kerakyatan pak, serta swasembada pangan. Thank's."}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Contoh Eksekusi POS Tagger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12" name="Table 3"/>
          <p:cNvGraphicFramePr/>
          <p:nvPr/>
        </p:nvGraphicFramePr>
        <p:xfrm>
          <a:off x="471960" y="1919160"/>
          <a:ext cx="8221680" cy="2996280"/>
        </p:xfrm>
        <a:graphic>
          <a:graphicData uri="http://schemas.openxmlformats.org/drawingml/2006/table">
            <a:tbl>
              <a:tblPr/>
              <a:tblGrid>
                <a:gridCol w="145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Input  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38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['Kera\tNN', 'untuk\tSC', 'amankan\tVB', 'pesta olahraga\tNN', '']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Preprocessing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[['Kera', 'NN'], ['untuk', 'SC'], ['amankan', 'VB'], ['pesta olahraga', 'NN']]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Ekstraksi Fitur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{'value': 'untuk', 'prev_word': 'Kera', 'next_word': 'amankan', 'prev_pos': 0, 'pos': 1, 'next_pos': 2, 'prefix_1': 'u', 'prefix_2': 'un', 'prefix_3': 'unt', 'prefix_4': 'untu', 'suffix_1': 'k', 'suffix_2': 'uk', 'suffix_3': 'tuk', 'is_capitalized': False, 'has_hyphen': False, 'is_digit': False}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Output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[Kera, NN]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Informasi Data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Crawling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situs Twitter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menggunakan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kakas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twitterscraper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(</a:t>
            </a:r>
            <a:r>
              <a:rPr lang="en-US" sz="1800" b="0" u="sng" strike="noStrike" spc="-1" dirty="0">
                <a:solidFill>
                  <a:schemeClr val="bg1"/>
                </a:solidFill>
                <a:uFillTx/>
                <a:latin typeface="Roboto"/>
                <a:ea typeface="Roboto"/>
                <a:hlinkClick r:id="rId2"/>
              </a:rPr>
              <a:t>https://github.com/taspinar/twitterscraper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)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pencarian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tweet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dibatasi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keyword “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Presiden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Pemerintah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Menteri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atau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Jokowi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”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dikombinasikan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 “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Tolong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atau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Mohon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”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“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twitterscraper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“(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Pemerintah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OR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Jokowi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OR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Menteri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OR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Presiden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) AND (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tolong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OR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mohon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)” -l 100 -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bd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2017-01-01 -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ed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2018-11-11 -o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tweets.json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”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Selanjutnya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didapatkan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1187 data,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dilakukan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pembersihan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karena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ada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beberapa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duplikasi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data.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Sehingga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data training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akhirnya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berjumlah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1135 data.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Query Crawling :</a:t>
            </a:r>
            <a:endParaRPr lang="en-US" sz="1800" b="0" strike="noStrike" spc="-1">
              <a:latin typeface="Arial"/>
            </a:endParaRPr>
          </a:p>
          <a:p>
            <a:pPr marL="457200" algn="just">
              <a:lnSpc>
                <a:spcPct val="115000"/>
              </a:lnSpc>
              <a:spcBef>
                <a:spcPts val="1599"/>
              </a:spcBef>
            </a:pPr>
            <a:r>
              <a:rPr lang="en-US" sz="1500" b="0" strike="noStrike" spc="-1">
                <a:solidFill>
                  <a:srgbClr val="24292E"/>
                </a:solidFill>
                <a:latin typeface="Courier New"/>
                <a:ea typeface="Courier New"/>
              </a:rPr>
              <a:t>“twitterscraper “(Pemerintah OR Jokowi OR Menteri OR Presiden) AND (tolong OR mohon)” -l 100 -bd 2017-01-01 -ed 2018-11-11 -o tweets.json”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Informasi Data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Teknik yang Digunakan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just">
              <a:lnSpc>
                <a:spcPct val="115000"/>
              </a:lnSpc>
            </a:pP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Teknik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yang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digunakan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dalam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aplikasi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ini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adalah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Logistic Regression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Merupakan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salah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satu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model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statistik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yang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menggunakan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fungsi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logistik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untuk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memprediksi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nilai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yang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bertipe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kategorikal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nilai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prediktor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yang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bersifat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kontinu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atau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kategorikal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Logistic Regression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tepat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digunakan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dalam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proses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identifikasi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apakah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suatu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tweet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merupakan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aduan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atau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tidak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karena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permasalahan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tersebut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merupakan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permasalahan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klasifikasi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biner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(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kelas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[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pengaduan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(1),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tidak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(0)]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nilai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prediktor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yang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kategorikal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(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word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vector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).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Logistic Regression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juga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tepat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digunakan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proses training model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POS tag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karena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merupakan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proses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klasifikasi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sejumlah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kategori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(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sejumlah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POS tag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)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nilai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prediktor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yang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kategorikal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(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berbagai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fitur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 yang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merepresentasikan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konteks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kalimat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(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posisi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kata yang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bersebelahan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prefix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suffix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dsb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).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Untuk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Detection Extraction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kita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menggunakan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teknik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rule based,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yaitu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hanya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mengambil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kata-kata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berjenis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benda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(NN, NNP, NND) ; kata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kerja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(VB)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Numerik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(CD)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1960" y="446400"/>
            <a:ext cx="8221320" cy="105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Eksperimen</a:t>
            </a:r>
            <a:r>
              <a:t/>
            </a:r>
            <a:br/>
            <a:r>
              <a:rPr lang="en-US" sz="2400" b="0" strike="noStrike" spc="-1">
                <a:solidFill>
                  <a:srgbClr val="FFFFFF"/>
                </a:solidFill>
                <a:latin typeface="Roboto"/>
                <a:ea typeface="Roboto"/>
              </a:rPr>
              <a:t>Informasi Data (1)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71960" y="1919160"/>
            <a:ext cx="8221320" cy="303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just">
              <a:lnSpc>
                <a:spcPct val="115000"/>
              </a:lnSpc>
            </a:pP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Input dataset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Twitter,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didapat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crawling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situs Twitter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menggunakan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kakas </a:t>
            </a:r>
            <a:r>
              <a:rPr lang="en-US" sz="1800" b="0" i="1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twitterscraper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(</a:t>
            </a:r>
            <a:r>
              <a:rPr lang="en-US" sz="1800" b="0" u="sng" strike="noStrike" spc="-1" dirty="0">
                <a:solidFill>
                  <a:schemeClr val="bg1"/>
                </a:solidFill>
                <a:uFillTx/>
                <a:latin typeface="Roboto"/>
                <a:ea typeface="Roboto"/>
                <a:hlinkClick r:id="rId2"/>
              </a:rPr>
              <a:t>https://github.com/taspinar/twitterscraper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).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Pencarian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tweet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dibatasi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keyword 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“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Presiden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Pemerintah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Menteri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atau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Jokowi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”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dikombinasikan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 “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Tolong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atau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Mohon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”. Data yang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diambil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dipilih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secara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acak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dalam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jangka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waktu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mulai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1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Januari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2017. 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71960" y="446400"/>
            <a:ext cx="8221320" cy="105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Eksperimen</a:t>
            </a:r>
            <a:r>
              <a:t/>
            </a:r>
            <a:br/>
            <a:r>
              <a:rPr lang="en-US" sz="2400" b="0" strike="noStrike" spc="-1">
                <a:solidFill>
                  <a:srgbClr val="FFFFFF"/>
                </a:solidFill>
                <a:latin typeface="Roboto"/>
                <a:ea typeface="Roboto"/>
              </a:rPr>
              <a:t>Informasi Data (2)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71960" y="1919160"/>
            <a:ext cx="8221320" cy="303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just">
              <a:lnSpc>
                <a:spcPct val="115000"/>
              </a:lnSpc>
            </a:pP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Selanjutnya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didapatkan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1187 data,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dilakukan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pembersihan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karena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ada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beberapa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duplikasi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data.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Sehingga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data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training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akhirnya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berjumlah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1135 data.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Lalu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dilabeli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manual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perbandingan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label 1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0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keseluruhan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adalah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4:11. 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Untuk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dataset POS Tag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data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diambil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training POS Tag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bahasa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Indonesia, yang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telah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tersedia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u="sng" strike="noStrike" spc="-1" dirty="0">
                <a:solidFill>
                  <a:schemeClr val="bg1"/>
                </a:solidFill>
                <a:uFillTx/>
                <a:latin typeface="Roboto"/>
                <a:ea typeface="Roboto"/>
                <a:hlinkClick r:id="rId2"/>
              </a:rPr>
              <a:t>https://github.com/famrashel/idn-tagged-corpus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Data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terdiri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kalimat-kalimat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yang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tersusun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POS Tag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untuk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tersebut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Jumlah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korpus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ini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adalah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266651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instance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Eksperimen</a:t>
            </a:r>
            <a:r>
              <a:t/>
            </a:r>
            <a:br/>
            <a:r>
              <a:rPr lang="en-US" sz="2400" b="0" strike="noStrike" spc="-1">
                <a:solidFill>
                  <a:srgbClr val="FFFFFF"/>
                </a:solidFill>
                <a:latin typeface="Roboto"/>
                <a:ea typeface="Roboto"/>
              </a:rPr>
              <a:t>Desain Eksperimen (1)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60800" y="1735810"/>
            <a:ext cx="8221320" cy="7366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04200">
              <a:lnSpc>
                <a:spcPct val="115000"/>
              </a:lnSpc>
              <a:buClr>
                <a:srgbClr val="737373"/>
              </a:buClr>
              <a:buFont typeface="Roboto"/>
              <a:buAutoNum type="arabicPeriod"/>
            </a:pPr>
            <a:r>
              <a:rPr lang="en-US" sz="12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2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POS Tag</a:t>
            </a:r>
            <a:endParaRPr lang="en-US" sz="1200" b="0" strike="noStrike" spc="-1" dirty="0">
              <a:solidFill>
                <a:schemeClr val="bg1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lang="en-US" sz="12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Jumlah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2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train dataset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untuk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pelatihan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divariasikan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jumlah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berikut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: 100, 500, 1000, 5000, 10000,  20000.</a:t>
            </a:r>
            <a:endParaRPr lang="en-US" sz="1200" b="0" strike="noStrike" spc="-1" dirty="0">
              <a:solidFill>
                <a:schemeClr val="bg1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graphicFrame>
        <p:nvGraphicFramePr>
          <p:cNvPr id="125" name="Table 3"/>
          <p:cNvGraphicFramePr/>
          <p:nvPr/>
        </p:nvGraphicFramePr>
        <p:xfrm>
          <a:off x="1860840" y="2571840"/>
          <a:ext cx="5294880" cy="2286000"/>
        </p:xfrm>
        <a:graphic>
          <a:graphicData uri="http://schemas.openxmlformats.org/drawingml/2006/table">
            <a:tbl>
              <a:tblPr/>
              <a:tblGrid>
                <a:gridCol w="66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7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Jumlah </a:t>
                      </a: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Train Dataset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F1 Score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Accuracy Score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Precision Score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Recall Score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0.591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0.610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0.417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0.817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0.731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0.764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0.537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0.842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0.634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0.914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5000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0.854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0.914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0.709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0.953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10000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0.880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0.936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0.770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0.940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20000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0.879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0.947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0.809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0.951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" name="CustomShape 4"/>
          <p:cNvSpPr/>
          <p:nvPr/>
        </p:nvSpPr>
        <p:spPr>
          <a:xfrm>
            <a:off x="2294280" y="2260440"/>
            <a:ext cx="4555080" cy="31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  <a:spcAft>
                <a:spcPts val="1599"/>
              </a:spcAft>
            </a:pPr>
            <a:r>
              <a:rPr lang="en-US" sz="1200" b="0" strike="noStrike" spc="-1">
                <a:solidFill>
                  <a:srgbClr val="737373"/>
                </a:solidFill>
                <a:latin typeface="Roboto"/>
                <a:ea typeface="Roboto"/>
              </a:rPr>
              <a:t>Tabel 1.  Nilai Hasil Eksperimen Setiap Jumlah </a:t>
            </a:r>
            <a:r>
              <a:rPr lang="en-US" sz="1200" b="0" i="1" strike="noStrike" spc="-1">
                <a:solidFill>
                  <a:srgbClr val="737373"/>
                </a:solidFill>
                <a:latin typeface="Roboto"/>
                <a:ea typeface="Roboto"/>
              </a:rPr>
              <a:t>Training Dataset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90600" y="1819440"/>
            <a:ext cx="8221320" cy="93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Roboto"/>
                <a:ea typeface="Roboto"/>
              </a:rPr>
              <a:t>Link Github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90600" y="2789280"/>
            <a:ext cx="8221320" cy="43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100" b="0" u="sng" strike="noStrike" spc="-1">
                <a:solidFill>
                  <a:srgbClr val="4FC3F7"/>
                </a:solidFill>
                <a:uFillTx/>
                <a:latin typeface="Arial"/>
                <a:ea typeface="Arial"/>
                <a:hlinkClick r:id="rId2"/>
              </a:rPr>
              <a:t>https://github.com/robbysyaifullah/nlp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Eksperimen</a:t>
            </a:r>
            <a:r>
              <a:t/>
            </a:r>
            <a:br/>
            <a:r>
              <a:rPr lang="en-US" sz="2400" b="0" strike="noStrike" spc="-1">
                <a:solidFill>
                  <a:srgbClr val="FFFFFF"/>
                </a:solidFill>
                <a:latin typeface="Roboto"/>
                <a:ea typeface="Roboto"/>
              </a:rPr>
              <a:t>Desain Eksperimen (2)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just">
              <a:lnSpc>
                <a:spcPct val="115000"/>
              </a:lnSpc>
            </a:pPr>
            <a:r>
              <a:rPr lang="en-US" sz="1800" b="1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Analisis</a:t>
            </a:r>
            <a:r>
              <a:rPr lang="en-US" sz="18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8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variasi</a:t>
            </a:r>
            <a:r>
              <a:rPr lang="en-US" sz="18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jumlah</a:t>
            </a:r>
            <a:r>
              <a:rPr lang="en-US" sz="18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1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training dataset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: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Terjadi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peningkatan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signifikan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jumlah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dataset 100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5000,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ini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dikarenakan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kelas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data yang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banyak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(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multiclass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)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sehingga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semakin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banyak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data,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meningkatkan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kinerja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</a:t>
            </a:r>
            <a:r>
              <a:rPr dirty="0">
                <a:solidFill>
                  <a:schemeClr val="bg1"/>
                </a:solidFill>
              </a:rPr>
              <a:t/>
            </a:r>
            <a:br>
              <a:rPr dirty="0">
                <a:solidFill>
                  <a:schemeClr val="bg1"/>
                </a:solidFill>
              </a:rPr>
            </a:b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Namun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saat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lumayan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besar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yakni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10.000,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recall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menurun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precision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tetap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meningkat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ini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berarti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semakin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banyak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data yang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diklasifikasi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sesuai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kelas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aslinya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Eksperimen</a:t>
            </a:r>
            <a:r>
              <a:t/>
            </a:r>
            <a:br/>
            <a:r>
              <a:rPr lang="en-US" sz="2400" b="0" strike="noStrike" spc="-1">
                <a:solidFill>
                  <a:srgbClr val="FFFFFF"/>
                </a:solidFill>
                <a:latin typeface="Roboto"/>
                <a:ea typeface="Roboto"/>
              </a:rPr>
              <a:t>Desain Eksperimen (3)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95680" y="1716120"/>
            <a:ext cx="1194840" cy="3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  <a:spcAft>
                <a:spcPts val="1599"/>
              </a:spcAft>
            </a:pPr>
            <a:r>
              <a:rPr lang="en-US" sz="12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Variasi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fitur</a:t>
            </a:r>
            <a:endParaRPr lang="en-US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324520" y="1925640"/>
            <a:ext cx="4516560" cy="3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200" b="0" strike="noStrike" spc="-1">
                <a:solidFill>
                  <a:srgbClr val="737373"/>
                </a:solidFill>
                <a:latin typeface="Roboto"/>
                <a:ea typeface="Roboto"/>
              </a:rPr>
              <a:t>Tabel 2.  Nilai Hasil Eksperimen Setiap Variasi Fitur </a:t>
            </a:r>
            <a:r>
              <a:rPr lang="en-US" sz="1200" b="0" i="1" strike="noStrike" spc="-1">
                <a:solidFill>
                  <a:srgbClr val="737373"/>
                </a:solidFill>
                <a:latin typeface="Roboto"/>
                <a:ea typeface="Roboto"/>
              </a:rPr>
              <a:t>Dataset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2" name="Table 4"/>
          <p:cNvGraphicFramePr/>
          <p:nvPr/>
        </p:nvGraphicFramePr>
        <p:xfrm>
          <a:off x="1928880" y="2301840"/>
          <a:ext cx="5285880" cy="2545080"/>
        </p:xfrm>
        <a:graphic>
          <a:graphicData uri="http://schemas.openxmlformats.org/drawingml/2006/table">
            <a:tbl>
              <a:tblPr/>
              <a:tblGrid>
                <a:gridCol w="81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Variasi Fitur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F1 Score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Accuracy Score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Precision Score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Recall Score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Value + </a:t>
                      </a:r>
                      <a:r>
                        <a:rPr lang="en-US" sz="11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Neighbor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1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Word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(FT1)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0.757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0.779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0.545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0.939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FT1 + </a:t>
                      </a:r>
                      <a:r>
                        <a:rPr lang="en-US" sz="11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position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+</a:t>
                      </a:r>
                      <a:r>
                        <a:rPr lang="en-US" sz="11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morphemes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(FT2)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0.857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0.914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0.712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0.944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FT2 + </a:t>
                      </a:r>
                      <a:r>
                        <a:rPr lang="en-US" sz="11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Word case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1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hyphen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 dan digit (FT3)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0.854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0.914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0.709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0.953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Eksperimen</a:t>
            </a:r>
            <a:r>
              <a:t/>
            </a:r>
            <a:br/>
            <a:r>
              <a:rPr lang="en-US" sz="2400" b="0" strike="noStrike" spc="-1">
                <a:solidFill>
                  <a:srgbClr val="FFFFFF"/>
                </a:solidFill>
                <a:latin typeface="Roboto"/>
                <a:ea typeface="Roboto"/>
              </a:rPr>
              <a:t>Desain Eksperimen (4)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just">
              <a:lnSpc>
                <a:spcPct val="115000"/>
              </a:lnSpc>
            </a:pPr>
            <a:r>
              <a:rPr lang="en-US" sz="1800" b="1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Analisis</a:t>
            </a:r>
            <a:r>
              <a:rPr lang="en-US" sz="18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8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variasi</a:t>
            </a:r>
            <a:r>
              <a:rPr lang="en-US" sz="18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jumlah</a:t>
            </a:r>
            <a:r>
              <a:rPr lang="en-US" sz="18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fitur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: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Fitur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pertama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memberikan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nilai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yang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cukup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rendah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peningkatan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signifikan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terjadi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antara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FT 1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FT2,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ini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menunjukkan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bahwa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pengaruh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morpheme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posisi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dalam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kalimat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sangat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mempengaruhi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klasifikasi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POS Tag 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kata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tersebut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Eksperimen</a:t>
            </a:r>
            <a:r>
              <a:t/>
            </a:r>
            <a:br/>
            <a:r>
              <a:rPr lang="en-US" sz="2400" b="0" strike="noStrike" spc="-1">
                <a:solidFill>
                  <a:srgbClr val="FFFFFF"/>
                </a:solidFill>
                <a:latin typeface="Roboto"/>
                <a:ea typeface="Roboto"/>
              </a:rPr>
              <a:t>Desain Eksperimen (5)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71960" y="165924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2.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2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Text Classification</a:t>
            </a:r>
            <a:endParaRPr lang="en-US" sz="12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2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Variasi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2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Model Learning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yaitu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2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Logistic Regression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(LR),  </a:t>
            </a:r>
            <a:r>
              <a:rPr lang="en-US" sz="12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Decision Tree Learning 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(DTL)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2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K-Nearest Neighbor 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(KNN).</a:t>
            </a:r>
            <a:endParaRPr lang="en-US" sz="12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2160000" y="2539800"/>
            <a:ext cx="4823280" cy="3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</a:pPr>
            <a:r>
              <a:rPr lang="en-US" sz="1200" b="0" strike="noStrike" spc="-1">
                <a:solidFill>
                  <a:srgbClr val="737373"/>
                </a:solidFill>
                <a:latin typeface="Roboto"/>
                <a:ea typeface="Roboto"/>
              </a:rPr>
              <a:t>Tabel 3.  Nilai Hasil Eksperimen Setiap Variasi Variasi </a:t>
            </a:r>
            <a:r>
              <a:rPr lang="en-US" sz="1200" b="0" i="1" strike="noStrike" spc="-1">
                <a:solidFill>
                  <a:srgbClr val="737373"/>
                </a:solidFill>
                <a:latin typeface="Roboto"/>
                <a:ea typeface="Roboto"/>
              </a:rPr>
              <a:t>Model Training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8" name="Table 4"/>
          <p:cNvGraphicFramePr/>
          <p:nvPr/>
        </p:nvGraphicFramePr>
        <p:xfrm>
          <a:off x="1814400" y="3029040"/>
          <a:ext cx="5514480" cy="1528560"/>
        </p:xfrm>
        <a:graphic>
          <a:graphicData uri="http://schemas.openxmlformats.org/drawingml/2006/table">
            <a:tbl>
              <a:tblPr/>
              <a:tblGrid>
                <a:gridCol w="74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4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Variasi </a:t>
                      </a: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Model Learning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F1 Score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Accuracy Score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Precision Score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Recall Score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LR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0.481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0.711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0.400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0.603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DTL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0.410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0.655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0.358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0.479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K-NN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0.147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0.673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0.084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0.571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Eksperimen</a:t>
            </a:r>
            <a:r>
              <a:t/>
            </a:r>
            <a:br/>
            <a:r>
              <a:rPr lang="en-US" sz="2400" b="0" strike="noStrike" spc="-1">
                <a:solidFill>
                  <a:srgbClr val="FFFFFF"/>
                </a:solidFill>
                <a:latin typeface="Roboto"/>
                <a:ea typeface="Roboto"/>
              </a:rPr>
              <a:t>Desain Eksperimen (6)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71960" y="165924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2.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2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Text Classification</a:t>
            </a:r>
            <a:endParaRPr lang="en-US" sz="12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2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Variasi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jumlah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epoch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batch size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2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Sentence CNN</a:t>
            </a:r>
            <a:endParaRPr lang="en-US" sz="12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2160000" y="2539800"/>
            <a:ext cx="4823280" cy="3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</a:pPr>
            <a:r>
              <a:rPr lang="en-US" sz="1200" b="0" strike="noStrike" spc="-1">
                <a:solidFill>
                  <a:srgbClr val="737373"/>
                </a:solidFill>
                <a:latin typeface="Roboto"/>
                <a:ea typeface="Roboto"/>
              </a:rPr>
              <a:t>Tabel 3.  Nilai Hasil Eksperimen Setiap Variasi Variasi </a:t>
            </a:r>
            <a:r>
              <a:rPr lang="en-US" sz="1200" b="0" i="1" strike="noStrike" spc="-1">
                <a:solidFill>
                  <a:srgbClr val="737373"/>
                </a:solidFill>
                <a:latin typeface="Roboto"/>
                <a:ea typeface="Roboto"/>
              </a:rPr>
              <a:t>Model Training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42" name="Table 4"/>
          <p:cNvGraphicFramePr/>
          <p:nvPr>
            <p:extLst>
              <p:ext uri="{D42A27DB-BD31-4B8C-83A1-F6EECF244321}">
                <p14:modId xmlns:p14="http://schemas.microsoft.com/office/powerpoint/2010/main" val="3867121596"/>
              </p:ext>
            </p:extLst>
          </p:nvPr>
        </p:nvGraphicFramePr>
        <p:xfrm>
          <a:off x="2485800" y="3028680"/>
          <a:ext cx="4171680" cy="1528560"/>
        </p:xfrm>
        <a:graphic>
          <a:graphicData uri="http://schemas.openxmlformats.org/drawingml/2006/table">
            <a:tbl>
              <a:tblPr/>
              <a:tblGrid>
                <a:gridCol w="74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4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Variasi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200" b="0" i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Model Learning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epoch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batch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Accuracy Score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0.711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0.7354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0.655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0.7260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0.7195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Eksperimen</a:t>
            </a:r>
            <a:r>
              <a:t/>
            </a:r>
            <a:br/>
            <a:r>
              <a:rPr lang="en-US" sz="2400" b="0" strike="noStrike" spc="-1">
                <a:solidFill>
                  <a:srgbClr val="FFFFFF"/>
                </a:solidFill>
                <a:latin typeface="Roboto"/>
                <a:ea typeface="Roboto"/>
              </a:rPr>
              <a:t>Desain Eksperimen (6)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just">
              <a:lnSpc>
                <a:spcPct val="115000"/>
              </a:lnSpc>
            </a:pPr>
            <a:r>
              <a:rPr lang="en-US" sz="1400" b="1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Analisis</a:t>
            </a:r>
            <a:r>
              <a:rPr lang="en-US" sz="14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1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4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1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variasi</a:t>
            </a:r>
            <a:r>
              <a:rPr lang="en-US" sz="14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1" i="1" strike="noStrike" spc="-1" dirty="0">
                <a:solidFill>
                  <a:schemeClr val="bg1"/>
                </a:solidFill>
                <a:latin typeface="Roboto"/>
                <a:ea typeface="Roboto"/>
              </a:rPr>
              <a:t>model learning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: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Logistic Regression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pelabelan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instance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berdasarkan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bobot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fitur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yang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dimilikinya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(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logistic loss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),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selain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itu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algoritma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pengklasifikasiannya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memiliki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keunggulan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bias-variance tradeoff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Logistic Regression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sangat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bagus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untuk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digunakan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dataset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jumlah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noise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sedikit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seperti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yang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ada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tugas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ini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Sehingga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nilai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akurasi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F1nya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relatif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tinggi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paling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tinggi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diantara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ketiga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algoritma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yang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dipakai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tugas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ini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KNN,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pelabelan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instance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hanya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berdasarkan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faktor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jarak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antar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fitur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tanpa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memperhitungkan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bobotnya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Sehingga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nilai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F1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akurasinya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lebih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rendah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daripada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algoritma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pemodelan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lainnya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  <a:p>
            <a:pPr marL="57240" algn="just"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Eksperimen</a:t>
            </a:r>
            <a:r>
              <a:t/>
            </a:r>
            <a:br/>
            <a:r>
              <a:rPr lang="en-US" sz="2400" b="0" strike="noStrike" spc="-1">
                <a:solidFill>
                  <a:srgbClr val="FFFFFF"/>
                </a:solidFill>
                <a:latin typeface="Roboto"/>
                <a:ea typeface="Roboto"/>
              </a:rPr>
              <a:t>Desain Eksperimen (7)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57240" algn="just">
              <a:lnSpc>
                <a:spcPct val="115000"/>
              </a:lnSpc>
            </a:pP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DTL,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ada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perhitungan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bobot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dalam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melakukan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klasifikasi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yang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disebut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information gain 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(IG).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Namun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DTL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tidak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lebih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baik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daripada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Logistic Regression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karena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ketika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base-rate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rendah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DTL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mengalami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masalah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dalam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melakukan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split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atau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bahkan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tidak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bisa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melakukan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split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Dikarenakan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tidak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adanya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algoritma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yang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sempurna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untuk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menyelesaikan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masalah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klasifikasi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maka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selalu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ada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kesalahan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dalam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proses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klasifikasi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tweet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aduan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tersebut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  <a:p>
            <a:pPr marL="57240" algn="just">
              <a:lnSpc>
                <a:spcPct val="115000"/>
              </a:lnSpc>
            </a:pP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 smtClean="0">
                <a:solidFill>
                  <a:schemeClr val="bg1"/>
                </a:solidFill>
                <a:latin typeface="Roboto"/>
                <a:ea typeface="Roboto"/>
              </a:rPr>
              <a:t>eksperimen</a:t>
            </a:r>
            <a:r>
              <a:rPr lang="en-US" sz="1400" b="0" strike="noStrike" spc="-1" dirty="0" smtClean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 smtClean="0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400" b="0" strike="noStrike" spc="-1" dirty="0" smtClean="0">
                <a:solidFill>
                  <a:schemeClr val="bg1"/>
                </a:solidFill>
                <a:latin typeface="Roboto"/>
                <a:ea typeface="Roboto"/>
              </a:rPr>
              <a:t> CNN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didapatkan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tingkat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akurasi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tertinggi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melebihi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statistical based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(Logistic Regression, KNN,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4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DTL</a:t>
            </a:r>
            <a:r>
              <a:rPr lang="en-US" sz="1400" b="0" strike="noStrike" spc="-1" dirty="0" smtClean="0">
                <a:solidFill>
                  <a:schemeClr val="bg1"/>
                </a:solidFill>
                <a:latin typeface="Roboto"/>
                <a:ea typeface="Roboto"/>
              </a:rPr>
              <a:t>) </a:t>
            </a:r>
            <a:r>
              <a:rPr lang="en-US" sz="1400" b="0" strike="noStrike" spc="-1" dirty="0" err="1" smtClean="0">
                <a:solidFill>
                  <a:schemeClr val="bg1"/>
                </a:solidFill>
                <a:latin typeface="Roboto"/>
                <a:ea typeface="Roboto"/>
              </a:rPr>
              <a:t>hal</a:t>
            </a:r>
            <a:r>
              <a:rPr lang="en-US" sz="1400" b="0" strike="noStrike" spc="-1" dirty="0" smtClean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 smtClean="0">
                <a:solidFill>
                  <a:schemeClr val="bg1"/>
                </a:solidFill>
                <a:latin typeface="Roboto"/>
                <a:ea typeface="Roboto"/>
              </a:rPr>
              <a:t>ini</a:t>
            </a:r>
            <a:r>
              <a:rPr lang="en-US" sz="1400" b="0" strike="noStrike" spc="-1" dirty="0" smtClean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 smtClean="0">
                <a:solidFill>
                  <a:schemeClr val="bg1"/>
                </a:solidFill>
                <a:latin typeface="Roboto"/>
                <a:ea typeface="Roboto"/>
              </a:rPr>
              <a:t>dikarenakan</a:t>
            </a:r>
            <a:r>
              <a:rPr lang="en-US" sz="1400" b="0" strike="noStrike" spc="-1" dirty="0" smtClean="0">
                <a:solidFill>
                  <a:schemeClr val="bg1"/>
                </a:solidFill>
                <a:latin typeface="Roboto"/>
                <a:ea typeface="Roboto"/>
              </a:rPr>
              <a:t> data yang </a:t>
            </a:r>
            <a:r>
              <a:rPr lang="en-US" sz="1400" b="0" strike="noStrike" spc="-1" dirty="0" err="1" smtClean="0">
                <a:solidFill>
                  <a:schemeClr val="bg1"/>
                </a:solidFill>
                <a:latin typeface="Roboto"/>
                <a:ea typeface="Roboto"/>
              </a:rPr>
              <a:t>digunakan</a:t>
            </a:r>
            <a:r>
              <a:rPr lang="en-US" sz="1400" b="0" strike="noStrike" spc="-1" dirty="0" smtClean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 smtClean="0">
                <a:solidFill>
                  <a:schemeClr val="bg1"/>
                </a:solidFill>
                <a:latin typeface="Roboto"/>
                <a:ea typeface="Roboto"/>
              </a:rPr>
              <a:t>cukup</a:t>
            </a:r>
            <a:r>
              <a:rPr lang="en-US" sz="1400" b="0" strike="noStrike" spc="-1" dirty="0" smtClean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 smtClean="0">
                <a:solidFill>
                  <a:schemeClr val="bg1"/>
                </a:solidFill>
                <a:latin typeface="Roboto"/>
                <a:ea typeface="Roboto"/>
              </a:rPr>
              <a:t>banyak</a:t>
            </a:r>
            <a:r>
              <a:rPr lang="en-US" sz="1400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spc="-1" dirty="0" err="1" smtClean="0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400" spc="-1" dirty="0" smtClean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spc="-1" dirty="0" err="1" smtClean="0">
                <a:solidFill>
                  <a:schemeClr val="bg1"/>
                </a:solidFill>
                <a:latin typeface="Roboto"/>
                <a:ea typeface="Roboto"/>
              </a:rPr>
              <a:t>arsitektur</a:t>
            </a:r>
            <a:r>
              <a:rPr lang="en-US" sz="1400" spc="-1" dirty="0" smtClean="0">
                <a:solidFill>
                  <a:schemeClr val="bg1"/>
                </a:solidFill>
                <a:latin typeface="Roboto"/>
                <a:ea typeface="Roboto"/>
              </a:rPr>
              <a:t> CNN yang </a:t>
            </a:r>
            <a:r>
              <a:rPr lang="en-US" sz="1400" spc="-1" dirty="0" err="1" smtClean="0">
                <a:solidFill>
                  <a:schemeClr val="bg1"/>
                </a:solidFill>
                <a:latin typeface="Roboto"/>
                <a:ea typeface="Roboto"/>
              </a:rPr>
              <a:t>merupakan</a:t>
            </a:r>
            <a:r>
              <a:rPr lang="en-US" sz="1400" spc="-1" dirty="0" smtClean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400" i="1" spc="-1" dirty="0" smtClean="0">
                <a:solidFill>
                  <a:schemeClr val="bg1"/>
                </a:solidFill>
                <a:latin typeface="Roboto"/>
                <a:ea typeface="Roboto"/>
              </a:rPr>
              <a:t>deep learning</a:t>
            </a:r>
            <a:r>
              <a:rPr lang="en-US" sz="1400" spc="-1" dirty="0" smtClean="0">
                <a:solidFill>
                  <a:schemeClr val="bg1"/>
                </a:solidFill>
                <a:latin typeface="Roboto"/>
                <a:ea typeface="Roboto"/>
              </a:rPr>
              <a:t> yang 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CNN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237773" y="4198279"/>
            <a:ext cx="2689694" cy="684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-1" dirty="0" err="1">
                <a:solidFill>
                  <a:srgbClr val="737373"/>
                </a:solidFill>
                <a:latin typeface="Roboto"/>
                <a:ea typeface="Roboto"/>
              </a:rPr>
              <a:t>Gambar</a:t>
            </a:r>
            <a:r>
              <a:rPr lang="en-US" sz="1800" spc="-1" dirty="0">
                <a:solidFill>
                  <a:srgbClr val="737373"/>
                </a:solidFill>
                <a:latin typeface="Roboto"/>
                <a:ea typeface="Roboto"/>
              </a:rPr>
              <a:t> 4 </a:t>
            </a:r>
            <a:r>
              <a:rPr lang="en-US" sz="1800" spc="-1" dirty="0" err="1">
                <a:solidFill>
                  <a:srgbClr val="737373"/>
                </a:solidFill>
                <a:latin typeface="Roboto"/>
                <a:ea typeface="Roboto"/>
              </a:rPr>
              <a:t>Arsitektur</a:t>
            </a:r>
            <a:r>
              <a:rPr lang="en-US" sz="1800" spc="-1" dirty="0">
                <a:solidFill>
                  <a:srgbClr val="737373"/>
                </a:solidFill>
                <a:latin typeface="Roboto"/>
                <a:ea typeface="Roboto"/>
              </a:rPr>
              <a:t> CNN</a:t>
            </a:r>
          </a:p>
        </p:txBody>
      </p:sp>
      <p:pic>
        <p:nvPicPr>
          <p:cNvPr id="1030" name="Picture 6" descr="https://lh5.googleusercontent.com/hPiQ_vFY-yVT1RqNkk4Gqqz-Bxy8k9yuAR5RkVx6ynjtFQaw5fh62vkgx3rtzrazYbOXdnk5QEZ076quHtnuSAZTKuYZnxHy8ddGICCUW2SPUPe8tHPtxhpAwa-kptJR_mJWxnbg6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26" y="1988501"/>
            <a:ext cx="6128987" cy="206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762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Eksperimen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CNN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 err="1">
                <a:solidFill>
                  <a:schemeClr val="bg1"/>
                </a:solidFill>
              </a:rPr>
              <a:t>Pertama</a:t>
            </a:r>
            <a:r>
              <a:rPr lang="en-US" dirty="0">
                <a:solidFill>
                  <a:schemeClr val="bg1"/>
                </a:solidFill>
              </a:rPr>
              <a:t>-tama kami </a:t>
            </a:r>
            <a:r>
              <a:rPr lang="en-US" dirty="0" err="1">
                <a:solidFill>
                  <a:schemeClr val="bg1"/>
                </a:solidFill>
              </a:rPr>
              <a:t>melihat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repositori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referensi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i="1" dirty="0">
                <a:solidFill>
                  <a:schemeClr val="bg1"/>
                </a:solidFill>
              </a:rPr>
              <a:t>baseline</a:t>
            </a:r>
            <a:r>
              <a:rPr lang="en-US" dirty="0">
                <a:solidFill>
                  <a:schemeClr val="bg1"/>
                </a:solidFill>
              </a:rPr>
              <a:t>) kami, </a:t>
            </a:r>
            <a:r>
              <a:rPr lang="en-US" dirty="0" err="1">
                <a:solidFill>
                  <a:schemeClr val="bg1"/>
                </a:solidFill>
              </a:rPr>
              <a:t>yaitu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https://github.com/dennybritz/cnn-text-classification-tf</a:t>
            </a:r>
            <a:endParaRPr lang="en-US" b="0" dirty="0" smtClean="0">
              <a:solidFill>
                <a:schemeClr val="bg1"/>
              </a:solidFill>
              <a:effectLst/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Kami </a:t>
            </a:r>
            <a:r>
              <a:rPr lang="en-US" dirty="0" err="1">
                <a:solidFill>
                  <a:schemeClr val="bg1"/>
                </a:solidFill>
              </a:rPr>
              <a:t>melihat</a:t>
            </a:r>
            <a:r>
              <a:rPr lang="en-US" dirty="0">
                <a:solidFill>
                  <a:schemeClr val="bg1"/>
                </a:solidFill>
              </a:rPr>
              <a:t> di situ </a:t>
            </a:r>
            <a:r>
              <a:rPr lang="en-US" dirty="0" err="1">
                <a:solidFill>
                  <a:schemeClr val="bg1"/>
                </a:solidFill>
              </a:rPr>
              <a:t>sudah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preprocessing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tokenisasi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string cleaning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training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evaluasi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akurasi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didapatkan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sangat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tinggi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yaitu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atas</a:t>
            </a:r>
            <a:r>
              <a:rPr lang="en-US" dirty="0">
                <a:solidFill>
                  <a:schemeClr val="bg1"/>
                </a:solidFill>
              </a:rPr>
              <a:t> 97%. </a:t>
            </a:r>
            <a:r>
              <a:rPr lang="en-US" dirty="0" err="1">
                <a:solidFill>
                  <a:schemeClr val="bg1"/>
                </a:solidFill>
              </a:rPr>
              <a:t>Sehingga</a:t>
            </a:r>
            <a:r>
              <a:rPr lang="en-US" dirty="0">
                <a:solidFill>
                  <a:schemeClr val="bg1"/>
                </a:solidFill>
              </a:rPr>
              <a:t> kami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ragu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preprocessing</a:t>
            </a:r>
            <a:r>
              <a:rPr lang="en-US" dirty="0">
                <a:solidFill>
                  <a:schemeClr val="bg1"/>
                </a:solidFill>
              </a:rPr>
              <a:t> lain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takut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menurunkan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akurasi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Maka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itu</a:t>
            </a:r>
            <a:r>
              <a:rPr lang="en-US" dirty="0">
                <a:solidFill>
                  <a:schemeClr val="bg1"/>
                </a:solidFill>
              </a:rPr>
              <a:t>, kami </a:t>
            </a:r>
            <a:r>
              <a:rPr lang="en-US" dirty="0" err="1">
                <a:solidFill>
                  <a:schemeClr val="bg1"/>
                </a:solidFill>
              </a:rPr>
              <a:t>hanya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mencoba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mengubah-ubah</a:t>
            </a:r>
            <a:r>
              <a:rPr lang="en-US" dirty="0">
                <a:solidFill>
                  <a:schemeClr val="bg1"/>
                </a:solidFill>
              </a:rPr>
              <a:t> parameter </a:t>
            </a:r>
            <a:r>
              <a:rPr lang="en-US" i="1" dirty="0">
                <a:solidFill>
                  <a:schemeClr val="bg1"/>
                </a:solidFill>
              </a:rPr>
              <a:t>training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baseline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yaitu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parameter ‘</a:t>
            </a:r>
            <a:r>
              <a:rPr lang="en-US" dirty="0" err="1">
                <a:solidFill>
                  <a:schemeClr val="bg1"/>
                </a:solidFill>
              </a:rPr>
              <a:t>num_epochs</a:t>
            </a:r>
            <a:r>
              <a:rPr lang="en-US" dirty="0">
                <a:solidFill>
                  <a:schemeClr val="bg1"/>
                </a:solidFill>
              </a:rPr>
              <a:t>’ yang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default</a:t>
            </a:r>
            <a:r>
              <a:rPr lang="en-US" dirty="0" err="1">
                <a:solidFill>
                  <a:schemeClr val="bg1"/>
                </a:solidFill>
              </a:rPr>
              <a:t>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200 </a:t>
            </a:r>
            <a:r>
              <a:rPr lang="en-US" dirty="0" err="1">
                <a:solidFill>
                  <a:schemeClr val="bg1"/>
                </a:solidFill>
              </a:rPr>
              <a:t>diubah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100.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Hal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mengubah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jumlah</a:t>
            </a:r>
            <a:r>
              <a:rPr lang="en-US" dirty="0">
                <a:solidFill>
                  <a:schemeClr val="bg1"/>
                </a:solidFill>
              </a:rPr>
              <a:t> step yang </a:t>
            </a:r>
            <a:r>
              <a:rPr lang="en-US" dirty="0" err="1">
                <a:solidFill>
                  <a:schemeClr val="bg1"/>
                </a:solidFill>
              </a:rPr>
              <a:t>tadinya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berjumlah</a:t>
            </a:r>
            <a:r>
              <a:rPr lang="en-US" dirty="0">
                <a:solidFill>
                  <a:schemeClr val="bg1"/>
                </a:solidFill>
              </a:rPr>
              <a:t> 30000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hanya</a:t>
            </a:r>
            <a:r>
              <a:rPr lang="en-US" dirty="0">
                <a:solidFill>
                  <a:schemeClr val="bg1"/>
                </a:solidFill>
              </a:rPr>
              <a:t> 15000. </a:t>
            </a:r>
            <a:r>
              <a:rPr lang="en-US" dirty="0" err="1">
                <a:solidFill>
                  <a:schemeClr val="bg1"/>
                </a:solidFill>
              </a:rPr>
              <a:t>Ternyata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mempengaruhi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akurasi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bernilai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default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akurasi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sebesar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0.971581 (</a:t>
            </a:r>
            <a:r>
              <a:rPr lang="en-US" b="1" i="1" dirty="0">
                <a:solidFill>
                  <a:schemeClr val="bg1"/>
                </a:solidFill>
              </a:rPr>
              <a:t>baseline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tetapi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setelah</a:t>
            </a:r>
            <a:r>
              <a:rPr lang="en-US" dirty="0">
                <a:solidFill>
                  <a:schemeClr val="bg1"/>
                </a:solidFill>
              </a:rPr>
              <a:t> parameter ‘</a:t>
            </a:r>
            <a:r>
              <a:rPr lang="en-US" dirty="0" err="1">
                <a:solidFill>
                  <a:schemeClr val="bg1"/>
                </a:solidFill>
              </a:rPr>
              <a:t>num_epochs</a:t>
            </a:r>
            <a:r>
              <a:rPr lang="en-US" dirty="0">
                <a:solidFill>
                  <a:schemeClr val="bg1"/>
                </a:solidFill>
              </a:rPr>
              <a:t>’ </a:t>
            </a:r>
            <a:r>
              <a:rPr lang="en-US" dirty="0" err="1">
                <a:solidFill>
                  <a:schemeClr val="bg1"/>
                </a:solidFill>
              </a:rPr>
              <a:t>diubah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100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akurasinya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0.971675. </a:t>
            </a:r>
            <a:r>
              <a:rPr lang="en-US" dirty="0" err="1" smtClean="0">
                <a:solidFill>
                  <a:schemeClr val="bg1"/>
                </a:solidFill>
              </a:rPr>
              <a:t>Hasil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screenshot</a:t>
            </a:r>
            <a:r>
              <a:rPr lang="en-US" dirty="0" err="1" smtClean="0">
                <a:solidFill>
                  <a:schemeClr val="bg1"/>
                </a:solidFill>
              </a:rPr>
              <a:t>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</a:t>
            </a:r>
            <a:r>
              <a:rPr lang="en-US" dirty="0" smtClean="0">
                <a:solidFill>
                  <a:schemeClr val="bg1"/>
                </a:solidFill>
              </a:rPr>
              <a:t> di </a:t>
            </a:r>
            <a:r>
              <a:rPr lang="en-US" dirty="0" err="1" smtClean="0">
                <a:solidFill>
                  <a:schemeClr val="bg1"/>
                </a:solidFill>
              </a:rPr>
              <a:t>halaman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berikutnya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33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Eksperimen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CNN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788680" y="4142285"/>
            <a:ext cx="6161315" cy="4762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spc="-1" dirty="0" err="1">
                <a:solidFill>
                  <a:srgbClr val="737373"/>
                </a:solidFill>
                <a:latin typeface="Roboto"/>
                <a:ea typeface="Roboto"/>
              </a:rPr>
              <a:t>Gambar</a:t>
            </a:r>
            <a:r>
              <a:rPr lang="en-US" sz="1800" spc="-1" dirty="0">
                <a:solidFill>
                  <a:srgbClr val="737373"/>
                </a:solidFill>
                <a:latin typeface="Roboto"/>
                <a:ea typeface="Roboto"/>
              </a:rPr>
              <a:t> 5 Run 1 (‘</a:t>
            </a:r>
            <a:r>
              <a:rPr lang="en-US" sz="1800" spc="-1" dirty="0" err="1">
                <a:solidFill>
                  <a:srgbClr val="737373"/>
                </a:solidFill>
                <a:latin typeface="Roboto"/>
                <a:ea typeface="Roboto"/>
              </a:rPr>
              <a:t>num_epochs</a:t>
            </a:r>
            <a:r>
              <a:rPr lang="en-US" sz="1800" spc="-1" dirty="0">
                <a:solidFill>
                  <a:srgbClr val="737373"/>
                </a:solidFill>
                <a:latin typeface="Roboto"/>
                <a:ea typeface="Roboto"/>
              </a:rPr>
              <a:t>’=200  -- default/baseline)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 descr="https://lh3.googleusercontent.com/OY5lGSctBi-Kq00DU-WHdC8Ejuujp5c-afIeeXxf6p9jeOilQk4e7t-y-i1oJZ__iKVJ0_FoLmaJ8XDxQD7lndAMJjjb9S9T_EL34Y82QNJlY4vGNDR-zpjG7HO9wMsZsJ_EH-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92" y="2231674"/>
            <a:ext cx="7482988" cy="16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9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Deskripsi Aplikasi (1)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71960" y="1881720"/>
            <a:ext cx="8221320" cy="307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just">
              <a:lnSpc>
                <a:spcPct val="115000"/>
              </a:lnSpc>
            </a:pP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Secara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umum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aplikasi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“Ada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Aduan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”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memproses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tweet 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di Twitter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mengklasifikasi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apakah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tweet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yang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diproses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termasuk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tweet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pengaduan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atau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bukan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Proses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pengklasifikasian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ini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melalui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beberapa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tahap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mulai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preprocessing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berupa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tokenisasi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stemming 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agar kata-kata yang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memiliki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variasi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morpheme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dianggap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 yang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sama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Selanjutnya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dilakukan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seleksi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fitur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yakni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pembuangan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link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tweet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karena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kata-kata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link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bukan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fokus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utama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pemrosesan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teks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Eksperimen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CNN (3)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719214" y="4200041"/>
            <a:ext cx="3875315" cy="534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spc="-1" dirty="0" err="1">
                <a:solidFill>
                  <a:srgbClr val="737373"/>
                </a:solidFill>
                <a:latin typeface="Roboto"/>
                <a:ea typeface="Roboto"/>
              </a:rPr>
              <a:t>Gambar</a:t>
            </a:r>
            <a:r>
              <a:rPr lang="en-US" sz="1700" spc="-1" dirty="0">
                <a:solidFill>
                  <a:srgbClr val="737373"/>
                </a:solidFill>
                <a:latin typeface="Roboto"/>
                <a:ea typeface="Roboto"/>
              </a:rPr>
              <a:t> 6 Run 2 (‘</a:t>
            </a:r>
            <a:r>
              <a:rPr lang="en-US" sz="1700" spc="-1" dirty="0" err="1">
                <a:solidFill>
                  <a:srgbClr val="737373"/>
                </a:solidFill>
                <a:latin typeface="Roboto"/>
                <a:ea typeface="Roboto"/>
              </a:rPr>
              <a:t>num_epochs</a:t>
            </a:r>
            <a:r>
              <a:rPr lang="en-US" sz="1700" spc="-1" dirty="0">
                <a:solidFill>
                  <a:srgbClr val="737373"/>
                </a:solidFill>
                <a:latin typeface="Roboto"/>
                <a:ea typeface="Roboto"/>
              </a:rPr>
              <a:t>’=100)</a:t>
            </a:r>
          </a:p>
        </p:txBody>
      </p:sp>
      <p:pic>
        <p:nvPicPr>
          <p:cNvPr id="4098" name="Picture 2" descr="https://lh6.googleusercontent.com/WjLu4VaLaLzk8Iqtm8rVjiVJh6g5WWA0miWlOoqsSv6fZry2aNNHP2L0zouYrUylQ_5qQ_CXvtniYcOd3bO-6pTklisVfCvDCqZDwtqSlyLRHL60Gmq6tdyrWDcVoPh1Y-jGISU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43" y="2262294"/>
            <a:ext cx="7531554" cy="168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19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Eksperimen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CNN (4)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500" dirty="0" err="1">
                <a:solidFill>
                  <a:schemeClr val="bg1"/>
                </a:solidFill>
              </a:rPr>
              <a:t>Selain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itu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dilakukan</a:t>
            </a:r>
            <a:r>
              <a:rPr lang="en-US" sz="1500" dirty="0">
                <a:solidFill>
                  <a:schemeClr val="bg1"/>
                </a:solidFill>
              </a:rPr>
              <a:t> pula </a:t>
            </a:r>
            <a:r>
              <a:rPr lang="en-US" sz="1500" dirty="0" err="1">
                <a:solidFill>
                  <a:schemeClr val="bg1"/>
                </a:solidFill>
              </a:rPr>
              <a:t>eksperimen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dengan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mengubah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nilai</a:t>
            </a:r>
            <a:r>
              <a:rPr lang="en-US" sz="1500" dirty="0">
                <a:solidFill>
                  <a:schemeClr val="bg1"/>
                </a:solidFill>
              </a:rPr>
              <a:t> parameter ‘</a:t>
            </a:r>
            <a:r>
              <a:rPr lang="en-US" sz="1500" dirty="0" err="1">
                <a:solidFill>
                  <a:schemeClr val="bg1"/>
                </a:solidFill>
              </a:rPr>
              <a:t>batch_size</a:t>
            </a:r>
            <a:r>
              <a:rPr lang="en-US" sz="1500" dirty="0">
                <a:solidFill>
                  <a:schemeClr val="bg1"/>
                </a:solidFill>
              </a:rPr>
              <a:t>’ </a:t>
            </a:r>
            <a:r>
              <a:rPr lang="en-US" sz="1500" dirty="0" err="1">
                <a:solidFill>
                  <a:schemeClr val="bg1"/>
                </a:solidFill>
              </a:rPr>
              <a:t>menjadi</a:t>
            </a:r>
            <a:r>
              <a:rPr lang="en-US" sz="1500" dirty="0">
                <a:solidFill>
                  <a:schemeClr val="bg1"/>
                </a:solidFill>
              </a:rPr>
              <a:t> 128 (</a:t>
            </a:r>
            <a:r>
              <a:rPr lang="en-US" sz="1500" dirty="0" err="1">
                <a:solidFill>
                  <a:schemeClr val="bg1"/>
                </a:solidFill>
              </a:rPr>
              <a:t>nilai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i="1" dirty="0" err="1">
                <a:solidFill>
                  <a:schemeClr val="bg1"/>
                </a:solidFill>
              </a:rPr>
              <a:t>default</a:t>
            </a:r>
            <a:r>
              <a:rPr lang="en-US" sz="1500" dirty="0" err="1">
                <a:solidFill>
                  <a:schemeClr val="bg1"/>
                </a:solidFill>
              </a:rPr>
              <a:t>nya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adalah</a:t>
            </a:r>
            <a:r>
              <a:rPr lang="en-US" sz="1500" dirty="0">
                <a:solidFill>
                  <a:schemeClr val="bg1"/>
                </a:solidFill>
              </a:rPr>
              <a:t> 64). </a:t>
            </a:r>
            <a:r>
              <a:rPr lang="en-US" sz="1500" dirty="0" err="1">
                <a:solidFill>
                  <a:schemeClr val="bg1"/>
                </a:solidFill>
              </a:rPr>
              <a:t>Pada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eksperimen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ini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nilai</a:t>
            </a:r>
            <a:r>
              <a:rPr lang="en-US" sz="1500" dirty="0">
                <a:solidFill>
                  <a:schemeClr val="bg1"/>
                </a:solidFill>
              </a:rPr>
              <a:t> parameter ‘</a:t>
            </a:r>
            <a:r>
              <a:rPr lang="en-US" sz="1500" dirty="0" err="1">
                <a:solidFill>
                  <a:schemeClr val="bg1"/>
                </a:solidFill>
              </a:rPr>
              <a:t>num_epochs</a:t>
            </a:r>
            <a:r>
              <a:rPr lang="en-US" sz="1500" dirty="0">
                <a:solidFill>
                  <a:schemeClr val="bg1"/>
                </a:solidFill>
              </a:rPr>
              <a:t>’ </a:t>
            </a:r>
            <a:r>
              <a:rPr lang="en-US" sz="1500" dirty="0" err="1">
                <a:solidFill>
                  <a:schemeClr val="bg1"/>
                </a:solidFill>
              </a:rPr>
              <a:t>dikembalikan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menjadi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semula</a:t>
            </a:r>
            <a:r>
              <a:rPr lang="en-US" sz="1500" dirty="0">
                <a:solidFill>
                  <a:schemeClr val="bg1"/>
                </a:solidFill>
              </a:rPr>
              <a:t>/</a:t>
            </a:r>
            <a:r>
              <a:rPr lang="en-US" sz="1500" i="1" dirty="0">
                <a:solidFill>
                  <a:schemeClr val="bg1"/>
                </a:solidFill>
              </a:rPr>
              <a:t>baseline</a:t>
            </a:r>
            <a:r>
              <a:rPr lang="en-US" sz="1500" dirty="0">
                <a:solidFill>
                  <a:schemeClr val="bg1"/>
                </a:solidFill>
              </a:rPr>
              <a:t> (200). </a:t>
            </a:r>
            <a:r>
              <a:rPr lang="en-US" sz="1500" dirty="0" err="1">
                <a:solidFill>
                  <a:schemeClr val="bg1"/>
                </a:solidFill>
              </a:rPr>
              <a:t>Nilai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akurasi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malah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menurun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dari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i="1" dirty="0">
                <a:solidFill>
                  <a:schemeClr val="bg1"/>
                </a:solidFill>
              </a:rPr>
              <a:t>baseline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menjadi</a:t>
            </a:r>
            <a:r>
              <a:rPr lang="en-US" sz="1500" dirty="0">
                <a:solidFill>
                  <a:schemeClr val="bg1"/>
                </a:solidFill>
              </a:rPr>
              <a:t> 0.969987. </a:t>
            </a:r>
            <a:r>
              <a:rPr lang="en-US" sz="1500" dirty="0" err="1">
                <a:solidFill>
                  <a:schemeClr val="bg1"/>
                </a:solidFill>
              </a:rPr>
              <a:t>Berikut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hasil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i="1" dirty="0" err="1" smtClean="0">
                <a:solidFill>
                  <a:schemeClr val="bg1"/>
                </a:solidFill>
              </a:rPr>
              <a:t>screenshot</a:t>
            </a:r>
            <a:r>
              <a:rPr lang="en-US" sz="1500" dirty="0" err="1" smtClean="0">
                <a:solidFill>
                  <a:schemeClr val="bg1"/>
                </a:solidFill>
              </a:rPr>
              <a:t>nya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ada</a:t>
            </a:r>
            <a:r>
              <a:rPr lang="en-US" sz="1500" dirty="0" smtClean="0">
                <a:solidFill>
                  <a:schemeClr val="bg1"/>
                </a:solidFill>
              </a:rPr>
              <a:t> di </a:t>
            </a:r>
            <a:r>
              <a:rPr lang="en-US" sz="1500" dirty="0" err="1" smtClean="0">
                <a:solidFill>
                  <a:schemeClr val="bg1"/>
                </a:solidFill>
              </a:rPr>
              <a:t>halaman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berikutnya</a:t>
            </a:r>
            <a:r>
              <a:rPr lang="en-US" sz="1500" dirty="0" smtClean="0">
                <a:solidFill>
                  <a:schemeClr val="bg1"/>
                </a:solidFill>
              </a:rPr>
              <a:t>.</a:t>
            </a:r>
            <a:endParaRPr lang="en-US" sz="1500" b="0" dirty="0" smtClean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5036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Eksperimen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CNN (5)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765708" y="4060555"/>
            <a:ext cx="3627342" cy="511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spc="-1" dirty="0" err="1">
                <a:solidFill>
                  <a:srgbClr val="737373"/>
                </a:solidFill>
                <a:latin typeface="Roboto"/>
                <a:ea typeface="Roboto"/>
              </a:rPr>
              <a:t>Gambar</a:t>
            </a:r>
            <a:r>
              <a:rPr lang="en-US" sz="1700" spc="-1" dirty="0">
                <a:solidFill>
                  <a:srgbClr val="737373"/>
                </a:solidFill>
                <a:latin typeface="Roboto"/>
                <a:ea typeface="Roboto"/>
              </a:rPr>
              <a:t> 7 Run 3 </a:t>
            </a:r>
            <a:r>
              <a:rPr lang="en-US" sz="1700" spc="-1" dirty="0" smtClean="0">
                <a:solidFill>
                  <a:srgbClr val="737373"/>
                </a:solidFill>
                <a:latin typeface="Roboto"/>
                <a:ea typeface="Roboto"/>
              </a:rPr>
              <a:t>(‘</a:t>
            </a:r>
            <a:r>
              <a:rPr lang="en-US" sz="1700" spc="-1" dirty="0" err="1" smtClean="0">
                <a:solidFill>
                  <a:srgbClr val="737373"/>
                </a:solidFill>
                <a:latin typeface="Roboto"/>
                <a:ea typeface="Roboto"/>
              </a:rPr>
              <a:t>batch_size</a:t>
            </a:r>
            <a:r>
              <a:rPr lang="en-US" sz="1700" spc="-1" dirty="0" smtClean="0">
                <a:solidFill>
                  <a:srgbClr val="737373"/>
                </a:solidFill>
                <a:latin typeface="Roboto"/>
                <a:ea typeface="Roboto"/>
              </a:rPr>
              <a:t>’ </a:t>
            </a:r>
            <a:r>
              <a:rPr lang="en-US" sz="1700" spc="-1" dirty="0">
                <a:solidFill>
                  <a:srgbClr val="737373"/>
                </a:solidFill>
                <a:latin typeface="Roboto"/>
                <a:ea typeface="Roboto"/>
              </a:rPr>
              <a:t>= 128)</a:t>
            </a:r>
          </a:p>
        </p:txBody>
      </p:sp>
      <p:pic>
        <p:nvPicPr>
          <p:cNvPr id="3074" name="Picture 2" descr="https://lh6.googleusercontent.com/lcTVsHhdg-4ecr-XbSGeNorVM9Znk64GkXptQfalHFWxO-rLeey2DNmZDnghJrbjyD2d7_kvQiK5PCsFt4QPODxzQaDos4bBoOkJ1X_uJCzPbXWF15FR3BlcVHQTQCvikqR6sf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45" y="2285731"/>
            <a:ext cx="7654469" cy="17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047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Pembagian Tugas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9" name="Table 3"/>
          <p:cNvGraphicFramePr/>
          <p:nvPr>
            <p:extLst>
              <p:ext uri="{D42A27DB-BD31-4B8C-83A1-F6EECF244321}">
                <p14:modId xmlns:p14="http://schemas.microsoft.com/office/powerpoint/2010/main" val="1520064462"/>
              </p:ext>
            </p:extLst>
          </p:nvPr>
        </p:nvGraphicFramePr>
        <p:xfrm>
          <a:off x="471960" y="1919160"/>
          <a:ext cx="8221680" cy="3000600"/>
        </p:xfrm>
        <a:graphic>
          <a:graphicData uri="http://schemas.openxmlformats.org/drawingml/2006/table">
            <a:tbl>
              <a:tblPr/>
              <a:tblGrid>
                <a:gridCol w="17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NIM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Nama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Uraian Tugas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13515013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Robby Syaifullah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Implementasi Modul </a:t>
                      </a:r>
                      <a:r>
                        <a:rPr lang="en-US" sz="16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POS Tag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, Penggabungan semua modul, Eksperimen </a:t>
                      </a:r>
                      <a:r>
                        <a:rPr lang="en-US" sz="16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Text Classification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, Laporan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13515040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Patrick Nugroho H.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Implementasi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Modul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lang="en-US" sz="1600" b="0" i="1" strike="noStrike" spc="-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Text Classification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,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Pelabelan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Data, </a:t>
                      </a: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Laporan</a:t>
                      </a: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, </a:t>
                      </a: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Eksplorasi</a:t>
                      </a: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CNN Text Classification with </a:t>
                      </a: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Tensorflow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13515076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Marvin Jerremy B.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Eksperimen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lang="en-US" sz="1600" b="0" i="1" strike="noStrike" spc="-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POS Tag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,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Pelabelan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Data, </a:t>
                      </a: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Laporan</a:t>
                      </a: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, </a:t>
                      </a: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Eksplorasi</a:t>
                      </a: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CNN Text Classification with </a:t>
                      </a: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Tensorflow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Kesimpulan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Aplikasi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dapat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mengklasifikasi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tweet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pengaduan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Namun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hasil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klasifikasi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masih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belum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tepat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dikarenakan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kekurangan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data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training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Ekstraksi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inti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tweet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menggunakan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POS Tagger, 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namun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training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data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harus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dibatasi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dikarenakan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keterbatasan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hardware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yang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digunakan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dalam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melakukan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pembelajaran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Selain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itu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kami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juga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mengeksplorasi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text classification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menggunakan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CNN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Tensorflow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  <a:hlinkClick r:id="rId2"/>
              </a:rPr>
              <a:t>https://github.com/dennybritz/cnn-text-classification-tf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 smtClean="0">
                <a:solidFill>
                  <a:schemeClr val="bg1"/>
                </a:solidFill>
                <a:latin typeface="Roboto"/>
                <a:ea typeface="Roboto"/>
              </a:rPr>
              <a:t>mengubah-ubah</a:t>
            </a:r>
            <a:r>
              <a:rPr lang="en-US" sz="1800" b="0" strike="noStrike" spc="-1" dirty="0" smtClean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parameter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saat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training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Terima Kasih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3600" b="1" strike="noStrike" spc="-1">
                <a:solidFill>
                  <a:srgbClr val="737373"/>
                </a:solidFill>
                <a:latin typeface="Roboto"/>
                <a:ea typeface="Roboto"/>
              </a:rPr>
              <a:t>Ada pertanyaan?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Deskripsi Aplikasi (2)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just">
              <a:lnSpc>
                <a:spcPct val="115000"/>
              </a:lnSpc>
            </a:pP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Ekstraksi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fitur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dilakukan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menjadikan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seluruh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sebagai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bag of word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lalu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ditransformasi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bentuk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vektor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menghitung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jumlah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tersebut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Selanjutnya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dilakukan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pemisahan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dataset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menjadi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data training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data test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fitur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yang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ada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dilakukan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pelatihan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menggunakan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pendekatan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pembelajaran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mesin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yakni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Logistic Regression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Didapatkan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prediksi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kelas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masukan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dataset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berupa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angka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1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0.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Angka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1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menunjukkan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tweet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tersebut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tergolong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pengaduan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0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sebaliknya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Deskripsi Aplikasi (3)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71960" y="1919160"/>
            <a:ext cx="8221320" cy="283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just">
              <a:lnSpc>
                <a:spcPct val="115000"/>
              </a:lnSpc>
            </a:pP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Dilakukan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penggabungan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masukan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label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prediksinya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yang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dijadikan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input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baru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modul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POS Tagger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tahap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preprocessing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diambil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modul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sebelumnya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yakni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hasil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preprocessing tokenization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Lalu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dilakukan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filter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masukan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yakni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hanya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mengambil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label 1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data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kembali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dipecah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menjadi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kumpulan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setiap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kalimat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Setelah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itu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dilakukan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ekstraksi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fitur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Fitur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dasar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seperti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nilai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/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value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saat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ini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tetangganya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yakni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satu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sebelum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sesudah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tersebut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Kemudian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ditambahkan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fitur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morphem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yakni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suffix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prefix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setiap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kata.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Deskripsi Aplikasi (4)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71960" y="1621800"/>
            <a:ext cx="8221320" cy="34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just">
              <a:lnSpc>
                <a:spcPct val="115000"/>
              </a:lnSpc>
              <a:spcAft>
                <a:spcPts val="1599"/>
              </a:spcAft>
            </a:pP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Lalu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ditambahkan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fitur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berupa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morfologi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tersebut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Selanjutnya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dilakukan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vektorisasi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menggunakan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kakas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DictVectorizer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sckit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sehingga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semua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fitur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diubah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menjadi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vektor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Vektor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dilatih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menggunakan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model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pembelajaran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Logistic Regression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sehingga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menghasilkan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kelas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POS </a:t>
            </a:r>
            <a:r>
              <a:rPr lang="en-US" sz="1800" b="0" i="1" strike="noStrike" spc="-1" dirty="0">
                <a:solidFill>
                  <a:schemeClr val="bg1"/>
                </a:solidFill>
                <a:latin typeface="Roboto"/>
                <a:ea typeface="Roboto"/>
              </a:rPr>
              <a:t>Tag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setiap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kata.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Kemudian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setiap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POS Tag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nya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dipasangkan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Proses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ekstraksi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aplikasi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keluaran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berupa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: </a:t>
            </a:r>
            <a:r>
              <a:rPr lang="en-US" sz="1800" b="1" i="1" strike="noStrike" spc="-1" dirty="0">
                <a:solidFill>
                  <a:schemeClr val="bg1"/>
                </a:solidFill>
                <a:latin typeface="Roboto"/>
                <a:ea typeface="Roboto"/>
              </a:rPr>
              <a:t>username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pembuat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pengaduan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inti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pengaduan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yang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terdiri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kata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kerja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kata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benda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sebagai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keterangan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angka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/nominal;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tweet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lengkap</a:t>
            </a:r>
            <a:r>
              <a:rPr lang="en-US" sz="18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pengguna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sebagai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pilihan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cadangan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jika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pembaca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tidak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dapat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memahami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maksud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dari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inti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pengaduan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.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Ketiga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keluaran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ini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dikumpulkan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disimpan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pada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file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eksternal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dengan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Roboto"/>
                <a:ea typeface="Roboto"/>
              </a:rPr>
              <a:t>ekstensi</a:t>
            </a:r>
            <a:r>
              <a:rPr lang="en-US" sz="1800" b="0" strike="noStrike" spc="-1" dirty="0">
                <a:solidFill>
                  <a:schemeClr val="bg1"/>
                </a:solidFill>
                <a:latin typeface="Roboto"/>
                <a:ea typeface="Roboto"/>
              </a:rPr>
              <a:t> csv.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Arsitektur Sistem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71960" y="4218840"/>
            <a:ext cx="8221320" cy="64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lang="en-US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Gambar 1. Arsitektur Sistem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94" name="Google Shape;105;p19"/>
          <p:cNvPicPr/>
          <p:nvPr/>
        </p:nvPicPr>
        <p:blipFill>
          <a:blip r:embed="rId2"/>
          <a:srcRect b="52448"/>
          <a:stretch/>
        </p:blipFill>
        <p:spPr>
          <a:xfrm>
            <a:off x="845640" y="1937880"/>
            <a:ext cx="7473960" cy="217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i="1" strike="noStrike" spc="-1">
                <a:solidFill>
                  <a:srgbClr val="FFFFFF"/>
                </a:solidFill>
                <a:latin typeface="Roboto"/>
                <a:ea typeface="Roboto"/>
              </a:rPr>
              <a:t>Modul Training Text Classification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71960" y="3682080"/>
            <a:ext cx="822132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lang="en-US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Gambar 2. Arsitektur Modul Klasifikasi Teks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97" name="Google Shape;112;p20"/>
          <p:cNvPicPr/>
          <p:nvPr/>
        </p:nvPicPr>
        <p:blipFill>
          <a:blip r:embed="rId2"/>
          <a:srcRect t="58595" b="20112"/>
          <a:stretch/>
        </p:blipFill>
        <p:spPr>
          <a:xfrm>
            <a:off x="395280" y="2492640"/>
            <a:ext cx="8374320" cy="101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 b="0" i="1" strike="noStrike" spc="-1">
                <a:solidFill>
                  <a:srgbClr val="FFFFFF"/>
                </a:solidFill>
                <a:latin typeface="Roboto"/>
                <a:ea typeface="Roboto"/>
              </a:rPr>
              <a:t>Modul POS Tag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71960" y="3682080"/>
            <a:ext cx="822132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lang="en-US" sz="1800" b="0" strike="noStrike" spc="-1" dirty="0" err="1">
                <a:solidFill>
                  <a:srgbClr val="737373"/>
                </a:solidFill>
                <a:latin typeface="Roboto"/>
                <a:ea typeface="Roboto"/>
              </a:rPr>
              <a:t>Gambar</a:t>
            </a:r>
            <a:r>
              <a:rPr lang="en-US" sz="1800" b="0" strike="noStrike" spc="-1" dirty="0">
                <a:solidFill>
                  <a:srgbClr val="737373"/>
                </a:solidFill>
                <a:latin typeface="Roboto"/>
                <a:ea typeface="Roboto"/>
              </a:rPr>
              <a:t> 3. </a:t>
            </a:r>
            <a:r>
              <a:rPr lang="en-US" sz="1800" b="0" strike="noStrike" spc="-1" dirty="0" err="1">
                <a:solidFill>
                  <a:srgbClr val="737373"/>
                </a:solidFill>
                <a:latin typeface="Roboto"/>
                <a:ea typeface="Roboto"/>
              </a:rPr>
              <a:t>Arsitektur</a:t>
            </a:r>
            <a:r>
              <a:rPr lang="en-US" sz="1800" b="0" strike="noStrike" spc="-1" dirty="0">
                <a:solidFill>
                  <a:srgbClr val="737373"/>
                </a:solidFill>
                <a:latin typeface="Roboto"/>
                <a:ea typeface="Roboto"/>
              </a:rPr>
              <a:t> </a:t>
            </a:r>
            <a:r>
              <a:rPr lang="en-US" sz="1800" b="0" strike="noStrike" spc="-1" dirty="0" err="1">
                <a:solidFill>
                  <a:srgbClr val="737373"/>
                </a:solidFill>
                <a:latin typeface="Roboto"/>
                <a:ea typeface="Roboto"/>
              </a:rPr>
              <a:t>Modul</a:t>
            </a:r>
            <a:r>
              <a:rPr lang="en-US" sz="1800" b="0" strike="noStrike" spc="-1" dirty="0">
                <a:solidFill>
                  <a:srgbClr val="737373"/>
                </a:solidFill>
                <a:latin typeface="Roboto"/>
                <a:ea typeface="Roboto"/>
              </a:rPr>
              <a:t> </a:t>
            </a:r>
            <a:r>
              <a:rPr lang="en-US" sz="1800" b="0" i="1" strike="noStrike" spc="-1" dirty="0">
                <a:solidFill>
                  <a:srgbClr val="737373"/>
                </a:solidFill>
                <a:latin typeface="Roboto"/>
                <a:ea typeface="Roboto"/>
              </a:rPr>
              <a:t>POS Tag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00" name="Google Shape;119;p21"/>
          <p:cNvPicPr/>
          <p:nvPr/>
        </p:nvPicPr>
        <p:blipFill>
          <a:blip r:embed="rId2"/>
          <a:srcRect t="85133" r="24091"/>
          <a:stretch/>
        </p:blipFill>
        <p:spPr>
          <a:xfrm>
            <a:off x="481680" y="2493360"/>
            <a:ext cx="8179920" cy="91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2131</Words>
  <Application>Microsoft Office PowerPoint</Application>
  <PresentationFormat>On-screen Show (16:9)</PresentationFormat>
  <Paragraphs>225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Bree Serif</vt:lpstr>
      <vt:lpstr>Calibri</vt:lpstr>
      <vt:lpstr>Courier New</vt:lpstr>
      <vt:lpstr>DejaVu Sans</vt:lpstr>
      <vt:lpstr>Roboto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Arsitektur CNN</vt:lpstr>
      <vt:lpstr>Eksperimen pada CNN (1)</vt:lpstr>
      <vt:lpstr>Eksperimen pada CNN (2)</vt:lpstr>
      <vt:lpstr>Eksperimen pada CNN (3)</vt:lpstr>
      <vt:lpstr>Eksperimen pada CNN (4)</vt:lpstr>
      <vt:lpstr>Eksperimen pada CNN (5)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Pendeteksi Pengaduan Masyarakat Terhadap Pemerintah berbasis Twitter  “Ada Aduan”</dc:title>
  <dc:subject/>
  <dc:creator>meh</dc:creator>
  <dc:description/>
  <cp:lastModifiedBy>Patrick</cp:lastModifiedBy>
  <cp:revision>8</cp:revision>
  <dcterms:modified xsi:type="dcterms:W3CDTF">2019-04-08T03:50:03Z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29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