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b1c5dd59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b1c5dd59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b1c5dd59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b1c5dd59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b2470d26c_1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b2470d26c_1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b2470d26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b2470d26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b2470d26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b2470d26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b2470d26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b2470d26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b2470d26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b2470d26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b2470d26c_1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b2470d26c_1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b2470d26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b2470d26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b2470d26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b2470d26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b1c5dd5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b1c5dd5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b2470d26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b2470d26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b2470d26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b2470d26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b2470d26c_1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b2470d26c_1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b2470d26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b2470d26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b2470d26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b2470d26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b2470d26c_1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b2470d26c_1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b1c5dd59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b1c5dd5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b1c5dd59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b1c5dd59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b2470d26c_1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b2470d26c_1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b1c5dd59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b1c5dd59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b1c5dd59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b1c5dd59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b2470d26c_1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b2470d26c_1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b1c5dd59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b1c5dd59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latin typeface="Times New Roman"/>
                <a:ea typeface="Times New Roman"/>
                <a:cs typeface="Times New Roman"/>
                <a:sym typeface="Times New Roman"/>
              </a:rPr>
              <a:t>LOAN PREDICTION</a:t>
            </a:r>
            <a:endParaRPr>
              <a:latin typeface="Times New Roman"/>
              <a:ea typeface="Times New Roman"/>
              <a:cs typeface="Times New Roman"/>
              <a:sym typeface="Times New Roman"/>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id" sz="1282">
                <a:latin typeface="Times New Roman"/>
                <a:ea typeface="Times New Roman"/>
                <a:cs typeface="Times New Roman"/>
                <a:sym typeface="Times New Roman"/>
              </a:rPr>
              <a:t>by :</a:t>
            </a:r>
            <a:endParaRPr sz="1282">
              <a:latin typeface="Times New Roman"/>
              <a:ea typeface="Times New Roman"/>
              <a:cs typeface="Times New Roman"/>
              <a:sym typeface="Times New Roman"/>
            </a:endParaRPr>
          </a:p>
          <a:p>
            <a:pPr indent="0" lvl="0" marL="0" rtl="0" algn="l">
              <a:lnSpc>
                <a:spcPct val="80000"/>
              </a:lnSpc>
              <a:spcBef>
                <a:spcPts val="0"/>
              </a:spcBef>
              <a:spcAft>
                <a:spcPts val="0"/>
              </a:spcAft>
              <a:buSzPts val="358"/>
              <a:buNone/>
            </a:pPr>
            <a:r>
              <a:rPr lang="id" sz="1282">
                <a:latin typeface="Times New Roman"/>
                <a:ea typeface="Times New Roman"/>
                <a:cs typeface="Times New Roman"/>
                <a:sym typeface="Times New Roman"/>
              </a:rPr>
              <a:t>Robby Aulia Tubagus</a:t>
            </a:r>
            <a:endParaRPr sz="1282">
              <a:latin typeface="Times New Roman"/>
              <a:ea typeface="Times New Roman"/>
              <a:cs typeface="Times New Roman"/>
              <a:sym typeface="Times New Roman"/>
            </a:endParaRPr>
          </a:p>
          <a:p>
            <a:pPr indent="0" lvl="0" marL="0" rtl="0" algn="l">
              <a:lnSpc>
                <a:spcPct val="80000"/>
              </a:lnSpc>
              <a:spcBef>
                <a:spcPts val="0"/>
              </a:spcBef>
              <a:spcAft>
                <a:spcPts val="0"/>
              </a:spcAft>
              <a:buSzPts val="358"/>
              <a:buNone/>
            </a:pPr>
            <a:r>
              <a:t/>
            </a:r>
            <a:endParaRPr sz="1282">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id" sz="2500">
                <a:latin typeface="Times New Roman"/>
                <a:ea typeface="Times New Roman"/>
                <a:cs typeface="Times New Roman"/>
                <a:sym typeface="Times New Roman"/>
              </a:rPr>
              <a:t>Feature Importance Analysis(Cont…)</a:t>
            </a:r>
            <a:endParaRPr sz="2500">
              <a:latin typeface="Times New Roman"/>
              <a:ea typeface="Times New Roman"/>
              <a:cs typeface="Times New Roman"/>
              <a:sym typeface="Times New Roman"/>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Handling Missing Values:</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id" sz="1500">
                <a:solidFill>
                  <a:schemeClr val="dk1"/>
                </a:solidFill>
                <a:latin typeface="Times New Roman"/>
                <a:ea typeface="Times New Roman"/>
                <a:cs typeface="Times New Roman"/>
                <a:sym typeface="Times New Roman"/>
              </a:rPr>
              <a:t>Explored and addressed missing values in specific columns.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Drop Unnecessary Columns:</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id" sz="1500">
                <a:solidFill>
                  <a:schemeClr val="dk1"/>
                </a:solidFill>
                <a:latin typeface="Times New Roman"/>
                <a:ea typeface="Times New Roman"/>
                <a:cs typeface="Times New Roman"/>
                <a:sym typeface="Times New Roman"/>
              </a:rPr>
              <a:t>Dropped unnecessary columns from the dataset.</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Exploring and Transforming Numeric Variables:</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id" sz="1500">
                <a:solidFill>
                  <a:schemeClr val="dk1"/>
                </a:solidFill>
                <a:latin typeface="Times New Roman"/>
                <a:ea typeface="Times New Roman"/>
                <a:cs typeface="Times New Roman"/>
                <a:sym typeface="Times New Roman"/>
              </a:rPr>
              <a:t>Checked for specific conditions in numeric columns.</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id" sz="1500">
                <a:solidFill>
                  <a:schemeClr val="dk1"/>
                </a:solidFill>
                <a:latin typeface="Times New Roman"/>
                <a:ea typeface="Times New Roman"/>
                <a:cs typeface="Times New Roman"/>
                <a:sym typeface="Times New Roman"/>
              </a:rPr>
              <a:t>Transformed and extracted numeric values from specific columns.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42" name="Google Shape;142;p22"/>
          <p:cNvPicPr preferRelativeResize="0"/>
          <p:nvPr/>
        </p:nvPicPr>
        <p:blipFill>
          <a:blip r:embed="rId3">
            <a:alphaModFix/>
          </a:blip>
          <a:stretch>
            <a:fillRect/>
          </a:stretch>
        </p:blipFill>
        <p:spPr>
          <a:xfrm>
            <a:off x="1414425" y="1816950"/>
            <a:ext cx="4662700" cy="467468"/>
          </a:xfrm>
          <a:prstGeom prst="rect">
            <a:avLst/>
          </a:prstGeom>
          <a:noFill/>
          <a:ln>
            <a:noFill/>
          </a:ln>
        </p:spPr>
      </p:pic>
      <p:pic>
        <p:nvPicPr>
          <p:cNvPr id="143" name="Google Shape;143;p22"/>
          <p:cNvPicPr preferRelativeResize="0"/>
          <p:nvPr/>
        </p:nvPicPr>
        <p:blipFill>
          <a:blip r:embed="rId4">
            <a:alphaModFix/>
          </a:blip>
          <a:stretch>
            <a:fillRect/>
          </a:stretch>
        </p:blipFill>
        <p:spPr>
          <a:xfrm>
            <a:off x="1414425" y="2985711"/>
            <a:ext cx="4662698" cy="4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id" sz="2500">
                <a:latin typeface="Times New Roman"/>
                <a:ea typeface="Times New Roman"/>
                <a:cs typeface="Times New Roman"/>
                <a:sym typeface="Times New Roman"/>
              </a:rPr>
              <a:t>Feature Importance Analysis(Cont…)</a:t>
            </a:r>
            <a:endParaRPr sz="2500">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500">
              <a:latin typeface="Times New Roman"/>
              <a:ea typeface="Times New Roman"/>
              <a:cs typeface="Times New Roman"/>
              <a:sym typeface="Times New Roman"/>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AutoNum type="arabicPeriod" startAt="4"/>
            </a:pPr>
            <a:r>
              <a:rPr lang="id" sz="1500">
                <a:solidFill>
                  <a:schemeClr val="dk1"/>
                </a:solidFill>
                <a:latin typeface="Times New Roman"/>
                <a:ea typeface="Times New Roman"/>
                <a:cs typeface="Times New Roman"/>
                <a:sym typeface="Times New Roman"/>
              </a:rPr>
              <a:t>Feature Engineering:</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id" sz="1500">
                <a:solidFill>
                  <a:schemeClr val="dk1"/>
                </a:solidFill>
                <a:latin typeface="Times New Roman"/>
                <a:ea typeface="Times New Roman"/>
                <a:cs typeface="Times New Roman"/>
                <a:sym typeface="Times New Roman"/>
              </a:rPr>
              <a:t>Created new boolean columns based on specific conditions.</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id" sz="1500">
                <a:solidFill>
                  <a:schemeClr val="dk1"/>
                </a:solidFill>
                <a:latin typeface="Times New Roman"/>
                <a:ea typeface="Times New Roman"/>
                <a:cs typeface="Times New Roman"/>
                <a:sym typeface="Times New Roman"/>
              </a:rPr>
              <a:t>Cleaned and created new columns based on existing ones.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50" name="Google Shape;150;p23"/>
          <p:cNvPicPr preferRelativeResize="0"/>
          <p:nvPr/>
        </p:nvPicPr>
        <p:blipFill>
          <a:blip r:embed="rId3">
            <a:alphaModFix/>
          </a:blip>
          <a:stretch>
            <a:fillRect/>
          </a:stretch>
        </p:blipFill>
        <p:spPr>
          <a:xfrm>
            <a:off x="1044825" y="1152475"/>
            <a:ext cx="4273225" cy="1957850"/>
          </a:xfrm>
          <a:prstGeom prst="rect">
            <a:avLst/>
          </a:prstGeom>
          <a:noFill/>
          <a:ln>
            <a:noFill/>
          </a:ln>
        </p:spPr>
      </p:pic>
      <p:pic>
        <p:nvPicPr>
          <p:cNvPr id="151" name="Google Shape;151;p23"/>
          <p:cNvPicPr preferRelativeResize="0"/>
          <p:nvPr/>
        </p:nvPicPr>
        <p:blipFill>
          <a:blip r:embed="rId4">
            <a:alphaModFix/>
          </a:blip>
          <a:stretch>
            <a:fillRect/>
          </a:stretch>
        </p:blipFill>
        <p:spPr>
          <a:xfrm>
            <a:off x="999275" y="4158325"/>
            <a:ext cx="4364325" cy="41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sz="3000">
                <a:latin typeface="Times New Roman"/>
                <a:ea typeface="Times New Roman"/>
                <a:cs typeface="Times New Roman"/>
                <a:sym typeface="Times New Roman"/>
              </a:rPr>
              <a:t>Explanatory Data Analysis(EDA)</a:t>
            </a:r>
            <a:endParaRPr/>
          </a:p>
        </p:txBody>
      </p:sp>
      <p:sp>
        <p:nvSpPr>
          <p:cNvPr id="157" name="Google Shape;157;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2000">
                <a:latin typeface="Times New Roman"/>
                <a:ea typeface="Times New Roman"/>
                <a:cs typeface="Times New Roman"/>
                <a:sym typeface="Times New Roman"/>
              </a:rPr>
              <a:t>G</a:t>
            </a:r>
            <a:r>
              <a:rPr lang="id" sz="2000">
                <a:latin typeface="Times New Roman"/>
                <a:ea typeface="Times New Roman"/>
                <a:cs typeface="Times New Roman"/>
                <a:sym typeface="Times New Roman"/>
              </a:rPr>
              <a:t>oal : to gain a deeper understanding of the structure, patterns, relationships, and characteristics of a dataset</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Explanatory Data Analysis(EDA)</a:t>
            </a:r>
            <a:endParaRPr>
              <a:latin typeface="Times New Roman"/>
              <a:ea typeface="Times New Roman"/>
              <a:cs typeface="Times New Roman"/>
              <a:sym typeface="Times New Roman"/>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Correlation matrix :</a:t>
            </a:r>
            <a:endParaRPr sz="1500">
              <a:solidFill>
                <a:schemeClr val="dk1"/>
              </a:solidFill>
              <a:latin typeface="Times New Roman"/>
              <a:ea typeface="Times New Roman"/>
              <a:cs typeface="Times New Roman"/>
              <a:sym typeface="Times New Roman"/>
            </a:endParaRPr>
          </a:p>
          <a:p>
            <a:pPr indent="0" lvl="0" marL="914400" rtl="0" algn="l">
              <a:spcBef>
                <a:spcPts val="1200"/>
              </a:spcBef>
              <a:spcAft>
                <a:spcPts val="0"/>
              </a:spcAft>
              <a:buNone/>
            </a:pPr>
            <a:r>
              <a:rPr lang="id" sz="1500">
                <a:solidFill>
                  <a:schemeClr val="dk1"/>
                </a:solidFill>
                <a:latin typeface="Times New Roman"/>
                <a:ea typeface="Times New Roman"/>
                <a:cs typeface="Times New Roman"/>
                <a:sym typeface="Times New Roman"/>
              </a:rPr>
              <a:t>It helps us understand the linear relationships between pairs of numeric variables in a dataset</a:t>
            </a:r>
            <a:endParaRPr sz="1500">
              <a:solidFill>
                <a:schemeClr val="dk1"/>
              </a:solidFill>
              <a:latin typeface="Times New Roman"/>
              <a:ea typeface="Times New Roman"/>
              <a:cs typeface="Times New Roman"/>
              <a:sym typeface="Times New Roman"/>
            </a:endParaRPr>
          </a:p>
          <a:p>
            <a:pPr indent="0" lvl="0" marL="914400" rtl="0" algn="l">
              <a:spcBef>
                <a:spcPts val="1200"/>
              </a:spcBef>
              <a:spcAft>
                <a:spcPts val="0"/>
              </a:spcAft>
              <a:buNone/>
            </a:pPr>
            <a:r>
              <a:rPr lang="id" sz="1500">
                <a:solidFill>
                  <a:schemeClr val="dk1"/>
                </a:solidFill>
                <a:latin typeface="Times New Roman"/>
                <a:ea typeface="Times New Roman"/>
                <a:cs typeface="Times New Roman"/>
                <a:sym typeface="Times New Roman"/>
              </a:rPr>
              <a:t>Usage :</a:t>
            </a:r>
            <a:endParaRPr sz="1500">
              <a:solidFill>
                <a:schemeClr val="dk1"/>
              </a:solidFill>
              <a:latin typeface="Times New Roman"/>
              <a:ea typeface="Times New Roman"/>
              <a:cs typeface="Times New Roman"/>
              <a:sym typeface="Times New Roman"/>
            </a:endParaRPr>
          </a:p>
          <a:p>
            <a:pPr indent="-323850" lvl="1" marL="914400" rtl="0" algn="l">
              <a:spcBef>
                <a:spcPts val="120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Identifying Relationships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Multicollinearity Detection</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Feature Selection</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Dropping Highly Correlated Features</a:t>
            </a:r>
            <a:endParaRPr sz="1500">
              <a:solidFill>
                <a:schemeClr val="dk1"/>
              </a:solidFill>
              <a:latin typeface="Times New Roman"/>
              <a:ea typeface="Times New Roman"/>
              <a:cs typeface="Times New Roman"/>
              <a:sym typeface="Times New Roman"/>
            </a:endParaRPr>
          </a:p>
          <a:p>
            <a:pPr indent="0" lvl="0" marL="914400" rtl="0" algn="l">
              <a:spcBef>
                <a:spcPts val="1200"/>
              </a:spcBef>
              <a:spcAft>
                <a:spcPts val="1200"/>
              </a:spcAft>
              <a:buNone/>
            </a:pPr>
            <a:r>
              <a:rPr lang="id" sz="1500">
                <a:solidFill>
                  <a:schemeClr val="dk1"/>
                </a:solidFill>
                <a:latin typeface="Times New Roman"/>
                <a:ea typeface="Times New Roman"/>
                <a:cs typeface="Times New Roman"/>
                <a:sym typeface="Times New Roman"/>
              </a:rPr>
              <a:t>The process of dropping highly correlated features involves removing one of the two correlated variables to address multicollinearity.</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id">
                <a:latin typeface="Times New Roman"/>
                <a:ea typeface="Times New Roman"/>
                <a:cs typeface="Times New Roman"/>
                <a:sym typeface="Times New Roman"/>
              </a:rPr>
              <a:t>Explanatory Data Analysis(EDA)(Cont…)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9" name="Google Shape;169;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lang="id" sz="1500">
                <a:solidFill>
                  <a:schemeClr val="dk1"/>
                </a:solidFill>
                <a:latin typeface="Times New Roman"/>
                <a:ea typeface="Times New Roman"/>
                <a:cs typeface="Times New Roman"/>
                <a:sym typeface="Times New Roman"/>
              </a:rPr>
              <a:t>Usage :</a:t>
            </a:r>
            <a:endParaRPr sz="1500">
              <a:solidFill>
                <a:schemeClr val="dk1"/>
              </a:solidFill>
              <a:latin typeface="Times New Roman"/>
              <a:ea typeface="Times New Roman"/>
              <a:cs typeface="Times New Roman"/>
              <a:sym typeface="Times New Roman"/>
            </a:endParaRPr>
          </a:p>
          <a:p>
            <a:pPr indent="-323850" lvl="0" marL="1371600" rtl="0" algn="l">
              <a:spcBef>
                <a:spcPts val="120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Improved Model Stability</a:t>
            </a:r>
            <a:endParaRPr sz="1500">
              <a:solidFill>
                <a:schemeClr val="dk1"/>
              </a:solidFill>
              <a:latin typeface="Times New Roman"/>
              <a:ea typeface="Times New Roman"/>
              <a:cs typeface="Times New Roman"/>
              <a:sym typeface="Times New Roman"/>
            </a:endParaRPr>
          </a:p>
          <a:p>
            <a:pPr indent="-323850" lvl="0" marL="13716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Enhanced Model Interpretability</a:t>
            </a:r>
            <a:endParaRPr sz="1500">
              <a:solidFill>
                <a:schemeClr val="dk1"/>
              </a:solidFill>
              <a:latin typeface="Times New Roman"/>
              <a:ea typeface="Times New Roman"/>
              <a:cs typeface="Times New Roman"/>
              <a:sym typeface="Times New Roman"/>
            </a:endParaRPr>
          </a:p>
          <a:p>
            <a:pPr indent="-323850" lvl="0" marL="13716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Reduced Overfitting</a:t>
            </a:r>
            <a:endParaRPr sz="1500">
              <a:solidFill>
                <a:schemeClr val="dk1"/>
              </a:solidFill>
              <a:latin typeface="Times New Roman"/>
              <a:ea typeface="Times New Roman"/>
              <a:cs typeface="Times New Roman"/>
              <a:sym typeface="Times New Roman"/>
            </a:endParaRPr>
          </a:p>
          <a:p>
            <a:pPr indent="-323850" lvl="0" marL="13716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Computational Efficiency</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70" name="Google Shape;170;p26"/>
          <p:cNvPicPr preferRelativeResize="0"/>
          <p:nvPr/>
        </p:nvPicPr>
        <p:blipFill>
          <a:blip r:embed="rId3">
            <a:alphaModFix/>
          </a:blip>
          <a:stretch>
            <a:fillRect/>
          </a:stretch>
        </p:blipFill>
        <p:spPr>
          <a:xfrm>
            <a:off x="638175" y="2941363"/>
            <a:ext cx="7867650" cy="96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0" y="70950"/>
            <a:ext cx="4699306" cy="4838702"/>
          </a:xfrm>
          <a:prstGeom prst="rect">
            <a:avLst/>
          </a:prstGeom>
          <a:noFill/>
          <a:ln>
            <a:noFill/>
          </a:ln>
        </p:spPr>
      </p:pic>
      <p:pic>
        <p:nvPicPr>
          <p:cNvPr id="176" name="Google Shape;176;p27"/>
          <p:cNvPicPr preferRelativeResize="0"/>
          <p:nvPr/>
        </p:nvPicPr>
        <p:blipFill>
          <a:blip r:embed="rId4">
            <a:alphaModFix/>
          </a:blip>
          <a:stretch>
            <a:fillRect/>
          </a:stretch>
        </p:blipFill>
        <p:spPr>
          <a:xfrm>
            <a:off x="4851706" y="152400"/>
            <a:ext cx="4139895" cy="4262697"/>
          </a:xfrm>
          <a:prstGeom prst="rect">
            <a:avLst/>
          </a:prstGeom>
          <a:noFill/>
          <a:ln>
            <a:noFill/>
          </a:ln>
        </p:spPr>
      </p:pic>
      <p:sp>
        <p:nvSpPr>
          <p:cNvPr id="177" name="Google Shape;177;p27"/>
          <p:cNvSpPr/>
          <p:nvPr/>
        </p:nvSpPr>
        <p:spPr>
          <a:xfrm>
            <a:off x="4899125" y="4415100"/>
            <a:ext cx="1885200" cy="6819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id">
                <a:latin typeface="Times New Roman"/>
                <a:ea typeface="Times New Roman"/>
                <a:cs typeface="Times New Roman"/>
                <a:sym typeface="Times New Roman"/>
              </a:rPr>
              <a:t> </a:t>
            </a:r>
            <a:r>
              <a:rPr lang="id">
                <a:latin typeface="Times New Roman"/>
                <a:ea typeface="Times New Roman"/>
                <a:cs typeface="Times New Roman"/>
                <a:sym typeface="Times New Roman"/>
              </a:rPr>
              <a:t>Explanatory Data Analysis(EDA)(Cont…)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500">
                <a:solidFill>
                  <a:schemeClr val="dk1"/>
                </a:solidFill>
                <a:latin typeface="Times New Roman"/>
                <a:ea typeface="Times New Roman"/>
                <a:cs typeface="Times New Roman"/>
                <a:sym typeface="Times New Roman"/>
              </a:rPr>
              <a:t>3. Visualization :</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id" sz="1500">
                <a:solidFill>
                  <a:schemeClr val="dk1"/>
                </a:solidFill>
                <a:latin typeface="Times New Roman"/>
                <a:ea typeface="Times New Roman"/>
                <a:cs typeface="Times New Roman"/>
                <a:sym typeface="Times New Roman"/>
              </a:rPr>
              <a:t>the goal is to interact with the data, discover patterns, and make informed decisions about subsequent analysis and modeling steps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84" name="Google Shape;184;p28"/>
          <p:cNvPicPr preferRelativeResize="0"/>
          <p:nvPr/>
        </p:nvPicPr>
        <p:blipFill>
          <a:blip r:embed="rId3">
            <a:alphaModFix/>
          </a:blip>
          <a:stretch>
            <a:fillRect/>
          </a:stretch>
        </p:blipFill>
        <p:spPr>
          <a:xfrm>
            <a:off x="4571996" y="2020225"/>
            <a:ext cx="3712975" cy="285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sz="3000">
                <a:latin typeface="Times New Roman"/>
                <a:ea typeface="Times New Roman"/>
                <a:cs typeface="Times New Roman"/>
                <a:sym typeface="Times New Roman"/>
              </a:rPr>
              <a:t>Model Development</a:t>
            </a:r>
            <a:endParaRPr/>
          </a:p>
        </p:txBody>
      </p:sp>
      <p:sp>
        <p:nvSpPr>
          <p:cNvPr id="190" name="Google Shape;190;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2000">
                <a:latin typeface="Times New Roman"/>
                <a:ea typeface="Times New Roman"/>
                <a:cs typeface="Times New Roman"/>
                <a:sym typeface="Times New Roman"/>
              </a:rPr>
              <a:t>G</a:t>
            </a:r>
            <a:r>
              <a:rPr lang="id" sz="2000">
                <a:latin typeface="Times New Roman"/>
                <a:ea typeface="Times New Roman"/>
                <a:cs typeface="Times New Roman"/>
                <a:sym typeface="Times New Roman"/>
              </a:rPr>
              <a:t>oal : to ensure that the data is in a suitable format for training</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Model Development</a:t>
            </a:r>
            <a:endParaRPr>
              <a:latin typeface="Times New Roman"/>
              <a:ea typeface="Times New Roman"/>
              <a:cs typeface="Times New Roman"/>
              <a:sym typeface="Times New Roman"/>
            </a:endParaRPr>
          </a:p>
        </p:txBody>
      </p:sp>
      <p:sp>
        <p:nvSpPr>
          <p:cNvPr id="196" name="Google Shape;196;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solidFill>
                  <a:schemeClr val="dk1"/>
                </a:solidFill>
                <a:latin typeface="Times New Roman"/>
                <a:ea typeface="Times New Roman"/>
                <a:cs typeface="Times New Roman"/>
                <a:sym typeface="Times New Roman"/>
              </a:rPr>
              <a:t>goal : </a:t>
            </a:r>
            <a:r>
              <a:rPr lang="id" sz="1500">
                <a:solidFill>
                  <a:schemeClr val="dk1"/>
                </a:solidFill>
                <a:latin typeface="Times New Roman"/>
                <a:ea typeface="Times New Roman"/>
                <a:cs typeface="Times New Roman"/>
                <a:sym typeface="Times New Roman"/>
              </a:rPr>
              <a:t>to ensure that the data is in a suitable format for training</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120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Label Encoding:</a:t>
            </a:r>
            <a:endParaRPr sz="1500">
              <a:solidFill>
                <a:schemeClr val="dk1"/>
              </a:solidFill>
              <a:latin typeface="Times New Roman"/>
              <a:ea typeface="Times New Roman"/>
              <a:cs typeface="Times New Roman"/>
              <a:sym typeface="Times New Roman"/>
            </a:endParaRPr>
          </a:p>
          <a:p>
            <a:pPr indent="0" lvl="0" marL="457200" rtl="0" algn="l">
              <a:spcBef>
                <a:spcPts val="200"/>
              </a:spcBef>
              <a:spcAft>
                <a:spcPts val="0"/>
              </a:spcAft>
              <a:buNone/>
            </a:pPr>
            <a:r>
              <a:rPr lang="id" sz="1500">
                <a:solidFill>
                  <a:schemeClr val="dk1"/>
                </a:solidFill>
                <a:latin typeface="Times New Roman"/>
                <a:ea typeface="Times New Roman"/>
                <a:cs typeface="Times New Roman"/>
                <a:sym typeface="Times New Roman"/>
              </a:rPr>
              <a:t>Label Encoding is a technique used to convert categorical variables into numerical format, which is essential for feeding data into machine learning models. Label Encoding assumes an ordinal relationship between categories, as it assigns integers.</a:t>
            </a:r>
            <a:endParaRPr sz="1500">
              <a:solidFill>
                <a:schemeClr val="dk1"/>
              </a:solidFill>
              <a:latin typeface="Times New Roman"/>
              <a:ea typeface="Times New Roman"/>
              <a:cs typeface="Times New Roman"/>
              <a:sym typeface="Times New Roman"/>
            </a:endParaRPr>
          </a:p>
          <a:p>
            <a:pPr indent="0" lvl="0" marL="457200" rtl="0" algn="l">
              <a:spcBef>
                <a:spcPts val="150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150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150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150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15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97" name="Google Shape;197;p30"/>
          <p:cNvPicPr preferRelativeResize="0"/>
          <p:nvPr/>
        </p:nvPicPr>
        <p:blipFill>
          <a:blip r:embed="rId3">
            <a:alphaModFix/>
          </a:blip>
          <a:stretch>
            <a:fillRect/>
          </a:stretch>
        </p:blipFill>
        <p:spPr>
          <a:xfrm>
            <a:off x="7726425" y="3037288"/>
            <a:ext cx="1162050" cy="1504950"/>
          </a:xfrm>
          <a:prstGeom prst="rect">
            <a:avLst/>
          </a:prstGeom>
          <a:noFill/>
          <a:ln>
            <a:noFill/>
          </a:ln>
        </p:spPr>
      </p:pic>
      <p:pic>
        <p:nvPicPr>
          <p:cNvPr id="198" name="Google Shape;198;p30"/>
          <p:cNvPicPr preferRelativeResize="0"/>
          <p:nvPr/>
        </p:nvPicPr>
        <p:blipFill>
          <a:blip r:embed="rId4">
            <a:alphaModFix/>
          </a:blip>
          <a:stretch>
            <a:fillRect/>
          </a:stretch>
        </p:blipFill>
        <p:spPr>
          <a:xfrm>
            <a:off x="6100525" y="2629900"/>
            <a:ext cx="858800" cy="2513600"/>
          </a:xfrm>
          <a:prstGeom prst="rect">
            <a:avLst/>
          </a:prstGeom>
          <a:noFill/>
          <a:ln>
            <a:noFill/>
          </a:ln>
        </p:spPr>
      </p:pic>
      <p:sp>
        <p:nvSpPr>
          <p:cNvPr id="199" name="Google Shape;199;p30"/>
          <p:cNvSpPr/>
          <p:nvPr/>
        </p:nvSpPr>
        <p:spPr>
          <a:xfrm>
            <a:off x="7040325" y="3667525"/>
            <a:ext cx="605100" cy="24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Model Development(Cont…)</a:t>
            </a:r>
            <a:endParaRPr>
              <a:latin typeface="Times New Roman"/>
              <a:ea typeface="Times New Roman"/>
              <a:cs typeface="Times New Roman"/>
              <a:sym typeface="Times New Roman"/>
            </a:endParaRPr>
          </a:p>
        </p:txBody>
      </p:sp>
      <p:sp>
        <p:nvSpPr>
          <p:cNvPr id="205" name="Google Shape;205;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imes New Roman"/>
              <a:buAutoNum type="arabicPeriod" startAt="2"/>
            </a:pPr>
            <a:r>
              <a:rPr lang="id" sz="1500">
                <a:solidFill>
                  <a:schemeClr val="dk1"/>
                </a:solidFill>
                <a:latin typeface="Times New Roman"/>
                <a:ea typeface="Times New Roman"/>
                <a:cs typeface="Times New Roman"/>
                <a:sym typeface="Times New Roman"/>
              </a:rPr>
              <a:t>One-Hot Encoding:</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id" sz="1500">
                <a:solidFill>
                  <a:srgbClr val="374151"/>
                </a:solidFill>
                <a:latin typeface="Times New Roman"/>
                <a:ea typeface="Times New Roman"/>
                <a:cs typeface="Times New Roman"/>
                <a:sym typeface="Times New Roman"/>
              </a:rPr>
              <a:t>One-Hot Encoding is used when dealing with categorical variables with more than two categories. It creates binary columns for each category, representing the presence or absence of that category for each observation.</a:t>
            </a:r>
            <a:endParaRPr sz="1500">
              <a:solidFill>
                <a:srgbClr val="37415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500">
              <a:solidFill>
                <a:srgbClr val="37415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sz="1500">
              <a:latin typeface="Times New Roman"/>
              <a:ea typeface="Times New Roman"/>
              <a:cs typeface="Times New Roman"/>
              <a:sym typeface="Times New Roman"/>
            </a:endParaRPr>
          </a:p>
        </p:txBody>
      </p:sp>
      <p:pic>
        <p:nvPicPr>
          <p:cNvPr id="206" name="Google Shape;206;p31"/>
          <p:cNvPicPr preferRelativeResize="0"/>
          <p:nvPr/>
        </p:nvPicPr>
        <p:blipFill>
          <a:blip r:embed="rId3">
            <a:alphaModFix/>
          </a:blip>
          <a:stretch>
            <a:fillRect/>
          </a:stretch>
        </p:blipFill>
        <p:spPr>
          <a:xfrm>
            <a:off x="2768838" y="2139050"/>
            <a:ext cx="1114425" cy="2657475"/>
          </a:xfrm>
          <a:prstGeom prst="rect">
            <a:avLst/>
          </a:prstGeom>
          <a:noFill/>
          <a:ln>
            <a:noFill/>
          </a:ln>
        </p:spPr>
      </p:pic>
      <p:pic>
        <p:nvPicPr>
          <p:cNvPr id="207" name="Google Shape;207;p31"/>
          <p:cNvPicPr preferRelativeResize="0"/>
          <p:nvPr/>
        </p:nvPicPr>
        <p:blipFill>
          <a:blip r:embed="rId4">
            <a:alphaModFix/>
          </a:blip>
          <a:stretch>
            <a:fillRect/>
          </a:stretch>
        </p:blipFill>
        <p:spPr>
          <a:xfrm>
            <a:off x="4791063" y="2858200"/>
            <a:ext cx="4352925" cy="1219200"/>
          </a:xfrm>
          <a:prstGeom prst="rect">
            <a:avLst/>
          </a:prstGeom>
          <a:noFill/>
          <a:ln>
            <a:noFill/>
          </a:ln>
        </p:spPr>
      </p:pic>
      <p:sp>
        <p:nvSpPr>
          <p:cNvPr id="208" name="Google Shape;208;p31"/>
          <p:cNvSpPr/>
          <p:nvPr/>
        </p:nvSpPr>
        <p:spPr>
          <a:xfrm>
            <a:off x="3883275" y="3299050"/>
            <a:ext cx="907800" cy="33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Business Understanding</a:t>
            </a:r>
            <a:endParaRPr>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d">
                <a:solidFill>
                  <a:schemeClr val="dk1"/>
                </a:solidFill>
                <a:latin typeface="Times New Roman"/>
                <a:ea typeface="Times New Roman"/>
                <a:cs typeface="Times New Roman"/>
                <a:sym typeface="Times New Roman"/>
              </a:rPr>
              <a:t>Upon receiving a loan application, the business must decide whether to approve the loan based on the applicant's profile. The bank's choice carries two different kinds of risks:</a:t>
            </a:r>
            <a:endParaRPr>
              <a:solidFill>
                <a:schemeClr val="dk1"/>
              </a:solidFill>
              <a:latin typeface="Times New Roman"/>
              <a:ea typeface="Times New Roman"/>
              <a:cs typeface="Times New Roman"/>
              <a:sym typeface="Times New Roman"/>
            </a:endParaRPr>
          </a:p>
          <a:p>
            <a:pPr indent="-325755" lvl="0" marL="457200" rtl="0" algn="l">
              <a:spcBef>
                <a:spcPts val="1200"/>
              </a:spcBef>
              <a:spcAft>
                <a:spcPts val="0"/>
              </a:spcAft>
              <a:buClr>
                <a:schemeClr val="dk1"/>
              </a:buClr>
              <a:buSzPct val="100000"/>
              <a:buFont typeface="Times New Roman"/>
              <a:buAutoNum type="arabicPeriod"/>
            </a:pPr>
            <a:r>
              <a:rPr lang="id">
                <a:solidFill>
                  <a:schemeClr val="dk1"/>
                </a:solidFill>
                <a:latin typeface="Times New Roman"/>
                <a:ea typeface="Times New Roman"/>
                <a:cs typeface="Times New Roman"/>
                <a:sym typeface="Times New Roman"/>
              </a:rPr>
              <a:t>false positive (Type I) </a:t>
            </a:r>
            <a:r>
              <a:rPr lang="id">
                <a:solidFill>
                  <a:schemeClr val="dk1"/>
                </a:solidFill>
                <a:latin typeface="Times New Roman"/>
                <a:ea typeface="Times New Roman"/>
                <a:cs typeface="Times New Roman"/>
                <a:sym typeface="Times New Roman"/>
              </a:rPr>
              <a:t>Situation: Although the applicant defaults, the model approves the loan and indicates that the applicant will return it.</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id">
                <a:solidFill>
                  <a:schemeClr val="dk1"/>
                </a:solidFill>
                <a:latin typeface="Times New Roman"/>
                <a:ea typeface="Times New Roman"/>
                <a:cs typeface="Times New Roman"/>
                <a:sym typeface="Times New Roman"/>
              </a:rPr>
              <a:t>Impact: Should the applicant default, this could result in monetary loss for the organization.</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25755" lvl="0" marL="457200" rtl="0" algn="l">
              <a:spcBef>
                <a:spcPts val="1200"/>
              </a:spcBef>
              <a:spcAft>
                <a:spcPts val="0"/>
              </a:spcAft>
              <a:buClr>
                <a:schemeClr val="dk1"/>
              </a:buClr>
              <a:buSzPct val="100000"/>
              <a:buFont typeface="Times New Roman"/>
              <a:buAutoNum type="arabicPeriod"/>
            </a:pPr>
            <a:r>
              <a:rPr lang="id">
                <a:solidFill>
                  <a:schemeClr val="dk1"/>
                </a:solidFill>
                <a:latin typeface="Times New Roman"/>
                <a:ea typeface="Times New Roman"/>
                <a:cs typeface="Times New Roman"/>
                <a:sym typeface="Times New Roman"/>
              </a:rPr>
              <a:t>false negative (Type II) </a:t>
            </a:r>
            <a:r>
              <a:rPr lang="id">
                <a:solidFill>
                  <a:schemeClr val="dk1"/>
                </a:solidFill>
                <a:latin typeface="Times New Roman"/>
                <a:ea typeface="Times New Roman"/>
                <a:cs typeface="Times New Roman"/>
                <a:sym typeface="Times New Roman"/>
              </a:rPr>
              <a:t>Situation: Although the application would have returned the loan, the model predicts that the applicant would default and be rejected.</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id">
                <a:solidFill>
                  <a:schemeClr val="dk1"/>
                </a:solidFill>
                <a:latin typeface="Times New Roman"/>
                <a:ea typeface="Times New Roman"/>
                <a:cs typeface="Times New Roman"/>
                <a:sym typeface="Times New Roman"/>
              </a:rPr>
              <a:t>Impact: The company loses out on a potentially lucrative customer as a result, which causes a decline in business.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id">
                <a:latin typeface="Times New Roman"/>
                <a:ea typeface="Times New Roman"/>
                <a:cs typeface="Times New Roman"/>
                <a:sym typeface="Times New Roman"/>
              </a:rPr>
              <a:t>Model Development(Cont…)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14" name="Google Shape;214;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200"/>
              </a:spcBef>
              <a:spcAft>
                <a:spcPts val="0"/>
              </a:spcAft>
              <a:buClr>
                <a:schemeClr val="dk1"/>
              </a:buClr>
              <a:buSzPts val="1500"/>
              <a:buFont typeface="Times New Roman"/>
              <a:buAutoNum type="arabicPeriod" startAt="3"/>
            </a:pPr>
            <a:r>
              <a:rPr lang="id" sz="1500">
                <a:solidFill>
                  <a:schemeClr val="dk1"/>
                </a:solidFill>
                <a:latin typeface="Times New Roman"/>
                <a:ea typeface="Times New Roman"/>
                <a:cs typeface="Times New Roman"/>
                <a:sym typeface="Times New Roman"/>
              </a:rPr>
              <a:t>Standard Scaling:</a:t>
            </a:r>
            <a:endParaRPr sz="1500">
              <a:solidFill>
                <a:schemeClr val="dk1"/>
              </a:solidFill>
              <a:latin typeface="Times New Roman"/>
              <a:ea typeface="Times New Roman"/>
              <a:cs typeface="Times New Roman"/>
              <a:sym typeface="Times New Roman"/>
            </a:endParaRPr>
          </a:p>
          <a:p>
            <a:pPr indent="0" lvl="0" marL="457200" rtl="0" algn="l">
              <a:spcBef>
                <a:spcPts val="200"/>
              </a:spcBef>
              <a:spcAft>
                <a:spcPts val="0"/>
              </a:spcAft>
              <a:buNone/>
            </a:pPr>
            <a:r>
              <a:rPr lang="id" sz="1500">
                <a:solidFill>
                  <a:schemeClr val="dk1"/>
                </a:solidFill>
                <a:latin typeface="Times New Roman"/>
                <a:ea typeface="Times New Roman"/>
                <a:cs typeface="Times New Roman"/>
                <a:sym typeface="Times New Roman"/>
              </a:rPr>
              <a:t>Standard Scaling (or Z-score normalization) is applied to numeric features to ensure that they have a mean of 0 and a standard deviation of 1. This scaling is particularly important for models that rely on distance metrics, It prevents features with larger scales from dominating the learning process.</a:t>
            </a:r>
            <a:endParaRPr sz="15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215" name="Google Shape;215;p32"/>
          <p:cNvPicPr preferRelativeResize="0"/>
          <p:nvPr/>
        </p:nvPicPr>
        <p:blipFill>
          <a:blip r:embed="rId3">
            <a:alphaModFix/>
          </a:blip>
          <a:stretch>
            <a:fillRect/>
          </a:stretch>
        </p:blipFill>
        <p:spPr>
          <a:xfrm>
            <a:off x="311688" y="2390775"/>
            <a:ext cx="6048375" cy="1581150"/>
          </a:xfrm>
          <a:prstGeom prst="rect">
            <a:avLst/>
          </a:prstGeom>
          <a:noFill/>
          <a:ln>
            <a:noFill/>
          </a:ln>
        </p:spPr>
      </p:pic>
      <p:pic>
        <p:nvPicPr>
          <p:cNvPr id="216" name="Google Shape;216;p32"/>
          <p:cNvPicPr preferRelativeResize="0"/>
          <p:nvPr/>
        </p:nvPicPr>
        <p:blipFill>
          <a:blip r:embed="rId4">
            <a:alphaModFix/>
          </a:blip>
          <a:stretch>
            <a:fillRect/>
          </a:stretch>
        </p:blipFill>
        <p:spPr>
          <a:xfrm>
            <a:off x="4162413" y="3971913"/>
            <a:ext cx="4981575" cy="1171575"/>
          </a:xfrm>
          <a:prstGeom prst="rect">
            <a:avLst/>
          </a:prstGeom>
          <a:noFill/>
          <a:ln>
            <a:noFill/>
          </a:ln>
        </p:spPr>
      </p:pic>
      <p:sp>
        <p:nvSpPr>
          <p:cNvPr id="217" name="Google Shape;217;p32"/>
          <p:cNvSpPr/>
          <p:nvPr/>
        </p:nvSpPr>
        <p:spPr>
          <a:xfrm flipH="1" rot="10800000">
            <a:off x="6493382" y="2832303"/>
            <a:ext cx="1605900" cy="698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id">
                <a:latin typeface="Times New Roman"/>
                <a:ea typeface="Times New Roman"/>
                <a:cs typeface="Times New Roman"/>
                <a:sym typeface="Times New Roman"/>
              </a:rPr>
              <a:t>Model Development(Cont…)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23" name="Google Shape;223;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200"/>
              </a:spcBef>
              <a:spcAft>
                <a:spcPts val="0"/>
              </a:spcAft>
              <a:buClr>
                <a:schemeClr val="dk1"/>
              </a:buClr>
              <a:buSzPts val="1500"/>
              <a:buFont typeface="Times New Roman"/>
              <a:buAutoNum type="arabicPeriod" startAt="4"/>
            </a:pPr>
            <a:r>
              <a:rPr lang="id" sz="1500">
                <a:solidFill>
                  <a:schemeClr val="dk1"/>
                </a:solidFill>
                <a:latin typeface="Times New Roman"/>
                <a:ea typeface="Times New Roman"/>
                <a:cs typeface="Times New Roman"/>
                <a:sym typeface="Times New Roman"/>
              </a:rPr>
              <a:t>DataFrame Splitting:</a:t>
            </a:r>
            <a:endParaRPr sz="1500">
              <a:solidFill>
                <a:schemeClr val="dk1"/>
              </a:solidFill>
              <a:latin typeface="Times New Roman"/>
              <a:ea typeface="Times New Roman"/>
              <a:cs typeface="Times New Roman"/>
              <a:sym typeface="Times New Roman"/>
            </a:endParaRPr>
          </a:p>
          <a:p>
            <a:pPr indent="0" lvl="0" marL="457200" rtl="0" algn="l">
              <a:spcBef>
                <a:spcPts val="200"/>
              </a:spcBef>
              <a:spcAft>
                <a:spcPts val="0"/>
              </a:spcAft>
              <a:buNone/>
            </a:pPr>
            <a:r>
              <a:rPr lang="id" sz="1500">
                <a:solidFill>
                  <a:schemeClr val="dk1"/>
                </a:solidFill>
                <a:latin typeface="Times New Roman"/>
                <a:ea typeface="Times New Roman"/>
                <a:cs typeface="Times New Roman"/>
                <a:sym typeface="Times New Roman"/>
              </a:rPr>
              <a:t>To evaluate the model's performance effectively, the dataset is split into training and testing sets. This step ensures that the model is trained on a portion of the data and evaluated on unseen data, providing insights into its generalization capabilities.</a:t>
            </a:r>
            <a:endParaRPr sz="1500">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224" name="Google Shape;224;p33"/>
          <p:cNvPicPr preferRelativeResize="0"/>
          <p:nvPr/>
        </p:nvPicPr>
        <p:blipFill>
          <a:blip r:embed="rId3">
            <a:alphaModFix/>
          </a:blip>
          <a:stretch>
            <a:fillRect/>
          </a:stretch>
        </p:blipFill>
        <p:spPr>
          <a:xfrm>
            <a:off x="1257300" y="2862500"/>
            <a:ext cx="6629400" cy="83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id" sz="2500">
                <a:latin typeface="Times New Roman"/>
                <a:ea typeface="Times New Roman"/>
                <a:cs typeface="Times New Roman"/>
                <a:sym typeface="Times New Roman"/>
              </a:rPr>
              <a:t>Model Evaluation</a:t>
            </a:r>
            <a:endParaRPr/>
          </a:p>
        </p:txBody>
      </p:sp>
      <p:sp>
        <p:nvSpPr>
          <p:cNvPr id="230" name="Google Shape;230;p3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id" sz="2000">
                <a:latin typeface="Times New Roman"/>
                <a:ea typeface="Times New Roman"/>
                <a:cs typeface="Times New Roman"/>
                <a:sym typeface="Times New Roman"/>
              </a:rPr>
              <a:t>G</a:t>
            </a:r>
            <a:r>
              <a:rPr lang="id" sz="2000">
                <a:latin typeface="Times New Roman"/>
                <a:ea typeface="Times New Roman"/>
                <a:cs typeface="Times New Roman"/>
                <a:sym typeface="Times New Roman"/>
              </a:rPr>
              <a:t>oal : to assess the performance and effectiveness of a machine learning model in making predictions on new, unseen data.</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id" sz="2500">
                <a:latin typeface="Times New Roman"/>
                <a:ea typeface="Times New Roman"/>
                <a:cs typeface="Times New Roman"/>
                <a:sym typeface="Times New Roman"/>
              </a:rPr>
              <a:t>Model Evaluation</a:t>
            </a:r>
            <a:endParaRPr sz="2500">
              <a:latin typeface="Times New Roman"/>
              <a:ea typeface="Times New Roman"/>
              <a:cs typeface="Times New Roman"/>
              <a:sym typeface="Times New Roman"/>
            </a:endParaRPr>
          </a:p>
        </p:txBody>
      </p:sp>
      <p:sp>
        <p:nvSpPr>
          <p:cNvPr id="236" name="Google Shape;23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Performance Measurement</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id"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pic>
        <p:nvPicPr>
          <p:cNvPr id="237" name="Google Shape;237;p35"/>
          <p:cNvPicPr preferRelativeResize="0"/>
          <p:nvPr/>
        </p:nvPicPr>
        <p:blipFill>
          <a:blip r:embed="rId3">
            <a:alphaModFix/>
          </a:blip>
          <a:stretch>
            <a:fillRect/>
          </a:stretch>
        </p:blipFill>
        <p:spPr>
          <a:xfrm>
            <a:off x="770175" y="2182648"/>
            <a:ext cx="3465650" cy="1453600"/>
          </a:xfrm>
          <a:prstGeom prst="rect">
            <a:avLst/>
          </a:prstGeom>
          <a:noFill/>
          <a:ln>
            <a:noFill/>
          </a:ln>
        </p:spPr>
      </p:pic>
      <p:pic>
        <p:nvPicPr>
          <p:cNvPr id="238" name="Google Shape;238;p35"/>
          <p:cNvPicPr preferRelativeResize="0"/>
          <p:nvPr/>
        </p:nvPicPr>
        <p:blipFill>
          <a:blip r:embed="rId4">
            <a:alphaModFix/>
          </a:blip>
          <a:stretch>
            <a:fillRect/>
          </a:stretch>
        </p:blipFill>
        <p:spPr>
          <a:xfrm>
            <a:off x="4393475" y="2109250"/>
            <a:ext cx="3642354" cy="1453600"/>
          </a:xfrm>
          <a:prstGeom prst="rect">
            <a:avLst/>
          </a:prstGeom>
          <a:noFill/>
          <a:ln>
            <a:noFill/>
          </a:ln>
        </p:spPr>
      </p:pic>
      <p:pic>
        <p:nvPicPr>
          <p:cNvPr id="239" name="Google Shape;239;p35"/>
          <p:cNvPicPr preferRelativeResize="0"/>
          <p:nvPr/>
        </p:nvPicPr>
        <p:blipFill>
          <a:blip r:embed="rId5">
            <a:alphaModFix/>
          </a:blip>
          <a:stretch>
            <a:fillRect/>
          </a:stretch>
        </p:blipFill>
        <p:spPr>
          <a:xfrm>
            <a:off x="2750825" y="3562858"/>
            <a:ext cx="3642350" cy="158064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id" sz="2500">
                <a:latin typeface="Times New Roman"/>
                <a:ea typeface="Times New Roman"/>
                <a:cs typeface="Times New Roman"/>
                <a:sym typeface="Times New Roman"/>
              </a:rPr>
              <a:t>Model Evaluation(Cont…)</a:t>
            </a:r>
            <a:endParaRPr sz="2500">
              <a:latin typeface="Times New Roman"/>
              <a:ea typeface="Times New Roman"/>
              <a:cs typeface="Times New Roman"/>
              <a:sym typeface="Times New Roman"/>
            </a:endParaRPr>
          </a:p>
        </p:txBody>
      </p:sp>
      <p:sp>
        <p:nvSpPr>
          <p:cNvPr id="245" name="Google Shape;245;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AutoNum type="arabicPeriod" startAt="2"/>
            </a:pPr>
            <a:r>
              <a:rPr lang="id" sz="1500">
                <a:solidFill>
                  <a:schemeClr val="dk1"/>
                </a:solidFill>
                <a:latin typeface="Times New Roman"/>
                <a:ea typeface="Times New Roman"/>
                <a:cs typeface="Times New Roman"/>
                <a:sym typeface="Times New Roman"/>
              </a:rPr>
              <a:t>cross-validation:</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Its primary purpose is to assess how well a model will generalize to an independent dataset</a:t>
            </a:r>
            <a:endParaRPr sz="1500">
              <a:solidFill>
                <a:schemeClr val="dk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AutoNum type="arabicPeriod" startAt="2"/>
            </a:pPr>
            <a:r>
              <a:rPr lang="id" sz="1500">
                <a:solidFill>
                  <a:schemeClr val="dk1"/>
                </a:solidFill>
                <a:latin typeface="Times New Roman"/>
                <a:ea typeface="Times New Roman"/>
                <a:cs typeface="Times New Roman"/>
                <a:sym typeface="Times New Roman"/>
              </a:rPr>
              <a:t>Output summarization</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Model Selection:</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AutoNum type="romanLcPeriod"/>
            </a:pPr>
            <a:r>
              <a:rPr lang="id" sz="1500">
                <a:solidFill>
                  <a:schemeClr val="dk1"/>
                </a:solidFill>
                <a:latin typeface="Times New Roman"/>
                <a:ea typeface="Times New Roman"/>
                <a:cs typeface="Times New Roman"/>
                <a:sym typeface="Times New Roman"/>
              </a:rPr>
              <a:t>Considering the metrics, Random Forest and XGBoost appear promising for predicting loan default.</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Confidence in Model:</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AutoNum type="romanLcPeriod"/>
            </a:pPr>
            <a:r>
              <a:rPr lang="id" sz="1500">
                <a:solidFill>
                  <a:schemeClr val="dk1"/>
                </a:solidFill>
                <a:latin typeface="Times New Roman"/>
                <a:ea typeface="Times New Roman"/>
                <a:cs typeface="Times New Roman"/>
                <a:sym typeface="Times New Roman"/>
              </a:rPr>
              <a:t>The models demonstrate strong accuracy and balanced precision-recall trade-offs, instilling confidence in their ability to make reliable predictions.</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246" name="Google Shape;246;p36"/>
          <p:cNvPicPr preferRelativeResize="0"/>
          <p:nvPr/>
        </p:nvPicPr>
        <p:blipFill>
          <a:blip r:embed="rId3">
            <a:alphaModFix/>
          </a:blip>
          <a:stretch>
            <a:fillRect/>
          </a:stretch>
        </p:blipFill>
        <p:spPr>
          <a:xfrm>
            <a:off x="91250" y="2032025"/>
            <a:ext cx="8961500" cy="4560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latin typeface="Times New Roman"/>
                <a:ea typeface="Times New Roman"/>
                <a:cs typeface="Times New Roman"/>
                <a:sym typeface="Times New Roman"/>
              </a:rPr>
              <a:t>Thankyou</a:t>
            </a:r>
            <a:endParaRPr>
              <a:latin typeface="Times New Roman"/>
              <a:ea typeface="Times New Roman"/>
              <a:cs typeface="Times New Roman"/>
              <a:sym typeface="Times New Roman"/>
            </a:endParaRPr>
          </a:p>
        </p:txBody>
      </p:sp>
      <p:sp>
        <p:nvSpPr>
          <p:cNvPr id="252" name="Google Shape;252;p37"/>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latin typeface="Times New Roman"/>
                <a:ea typeface="Times New Roman"/>
                <a:cs typeface="Times New Roman"/>
                <a:sym typeface="Times New Roman"/>
              </a:rPr>
              <a:t>by : </a:t>
            </a:r>
            <a:endParaRPr>
              <a:latin typeface="Times New Roman"/>
              <a:ea typeface="Times New Roman"/>
              <a:cs typeface="Times New Roman"/>
              <a:sym typeface="Times New Roman"/>
            </a:endParaRPr>
          </a:p>
          <a:p>
            <a:pPr indent="0" lvl="0" marL="0" rtl="0" algn="ctr">
              <a:spcBef>
                <a:spcPts val="1200"/>
              </a:spcBef>
              <a:spcAft>
                <a:spcPts val="1200"/>
              </a:spcAft>
              <a:buNone/>
            </a:pPr>
            <a:r>
              <a:rPr lang="id">
                <a:latin typeface="Times New Roman"/>
                <a:ea typeface="Times New Roman"/>
                <a:cs typeface="Times New Roman"/>
                <a:sym typeface="Times New Roman"/>
              </a:rPr>
              <a:t>Robby Aulia Tubagus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500">
                <a:latin typeface="Times New Roman"/>
                <a:ea typeface="Times New Roman"/>
                <a:cs typeface="Times New Roman"/>
                <a:sym typeface="Times New Roman"/>
              </a:rPr>
              <a:t>Business Objective</a:t>
            </a:r>
            <a:endParaRPr sz="2500">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solidFill>
                  <a:schemeClr val="dk1"/>
                </a:solidFill>
                <a:latin typeface="Times New Roman"/>
                <a:ea typeface="Times New Roman"/>
                <a:cs typeface="Times New Roman"/>
                <a:sym typeface="Times New Roman"/>
              </a:rPr>
              <a:t>Objective: Using past data, create a machine learning model that predicts whether a customer's loan application will be approved or denied.</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id" sz="1500">
                <a:solidFill>
                  <a:schemeClr val="dk1"/>
                </a:solidFill>
                <a:latin typeface="Times New Roman"/>
                <a:ea typeface="Times New Roman"/>
                <a:cs typeface="Times New Roman"/>
                <a:sym typeface="Times New Roman"/>
              </a:rPr>
              <a:t>Key Steps:</a:t>
            </a:r>
            <a:endParaRPr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Preparing Data:</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id" sz="1500">
                <a:solidFill>
                  <a:schemeClr val="dk1"/>
                </a:solidFill>
                <a:latin typeface="Times New Roman"/>
                <a:ea typeface="Times New Roman"/>
                <a:cs typeface="Times New Roman"/>
                <a:sym typeface="Times New Roman"/>
              </a:rPr>
              <a:t>This procedure makes sure the dataset is optimized by eliminating columns that don't include any useful information. it helps to create a more useful and targeted dataset for further analysis.</a:t>
            </a:r>
            <a:endParaRPr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Feature Importance Analysis:</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id" sz="1500">
                <a:solidFill>
                  <a:schemeClr val="dk1"/>
                </a:solidFill>
                <a:latin typeface="Times New Roman"/>
                <a:ea typeface="Times New Roman"/>
                <a:cs typeface="Times New Roman"/>
                <a:sym typeface="Times New Roman"/>
              </a:rPr>
              <a:t>Examining the significance and effects of different aspects on the loan acceptance procedure is the focus of this investigation. An Exploratory Data Analysis (EDA) can offer important insights on the features of the dataset before this analysis.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500">
                <a:latin typeface="Times New Roman"/>
                <a:ea typeface="Times New Roman"/>
                <a:cs typeface="Times New Roman"/>
                <a:sym typeface="Times New Roman"/>
              </a:rPr>
              <a:t>Business Objective(Cont…)</a:t>
            </a:r>
            <a:endParaRPr sz="2500">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AutoNum type="arabicPeriod" startAt="3"/>
            </a:pPr>
            <a:r>
              <a:rPr lang="id" sz="1500">
                <a:solidFill>
                  <a:schemeClr val="dk1"/>
                </a:solidFill>
                <a:latin typeface="Times New Roman"/>
                <a:ea typeface="Times New Roman"/>
                <a:cs typeface="Times New Roman"/>
                <a:sym typeface="Times New Roman"/>
              </a:rPr>
              <a:t>Model Development:</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id" sz="1500">
                <a:solidFill>
                  <a:schemeClr val="dk1"/>
                </a:solidFill>
                <a:latin typeface="Times New Roman"/>
                <a:ea typeface="Times New Roman"/>
                <a:cs typeface="Times New Roman"/>
                <a:sym typeface="Times New Roman"/>
              </a:rPr>
              <a:t>To prepare the dataset for train and evaluate machine learning algorithms, identifying trends and connections related to loan approval.</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AutoNum type="arabicPeriod" startAt="3"/>
            </a:pPr>
            <a:r>
              <a:rPr lang="id" sz="1500">
                <a:solidFill>
                  <a:schemeClr val="dk1"/>
                </a:solidFill>
                <a:latin typeface="Times New Roman"/>
                <a:ea typeface="Times New Roman"/>
                <a:cs typeface="Times New Roman"/>
                <a:sym typeface="Times New Roman"/>
              </a:rPr>
              <a:t>Model Evaluation:</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id" sz="1500">
                <a:solidFill>
                  <a:schemeClr val="dk1"/>
                </a:solidFill>
                <a:latin typeface="Times New Roman"/>
                <a:ea typeface="Times New Roman"/>
                <a:cs typeface="Times New Roman"/>
                <a:sym typeface="Times New Roman"/>
              </a:rPr>
              <a:t>To guarantee accurate predictions, evaluate the model's performance using important metrics including accuracy, precision, recall, and F1-score.</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sz="3000">
                <a:latin typeface="Times New Roman"/>
                <a:ea typeface="Times New Roman"/>
                <a:cs typeface="Times New Roman"/>
                <a:sym typeface="Times New Roman"/>
              </a:rPr>
              <a:t>Preparing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Preparing Data</a:t>
            </a:r>
            <a:endParaRPr>
              <a:latin typeface="Times New Roman"/>
              <a:ea typeface="Times New Roman"/>
              <a:cs typeface="Times New Roman"/>
              <a:sym typeface="Times New Roman"/>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150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Loading the Dataset:</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A pandas DataFrame (df variable) can be used to load a dataset from a CSV file using the pd.read_csv function. The location of the CSV file on the local computer is indicated by the file path.</a:t>
            </a:r>
            <a:endParaRPr sz="15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rPr lang="id" sz="1500">
                <a:solidFill>
                  <a:schemeClr val="dk1"/>
                </a:solidFill>
                <a:highlight>
                  <a:schemeClr val="lt2"/>
                </a:highlight>
                <a:latin typeface="Times New Roman"/>
                <a:ea typeface="Times New Roman"/>
                <a:cs typeface="Times New Roman"/>
                <a:sym typeface="Times New Roman"/>
              </a:rPr>
              <a:t>df = pd.read_csv('path.csv')</a:t>
            </a:r>
            <a:endParaRPr sz="1500">
              <a:solidFill>
                <a:schemeClr val="dk1"/>
              </a:solidFill>
              <a:highlight>
                <a:schemeClr val="lt2"/>
              </a:highlight>
              <a:latin typeface="Times New Roman"/>
              <a:ea typeface="Times New Roman"/>
              <a:cs typeface="Times New Roman"/>
              <a:sym typeface="Times New Roman"/>
            </a:endParaRPr>
          </a:p>
          <a:p>
            <a:pPr indent="-323850" lvl="0" marL="457200" rtl="0" algn="l">
              <a:spcBef>
                <a:spcPts val="150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Removing Columns with Only Missing Values: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Using the expression df.isnull(), the function finds the columns in the DataFrame (df) when all values are absent (NaN).all(). The null_columns variable contains these columns.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id" sz="1500">
                <a:solidFill>
                  <a:schemeClr val="dk1"/>
                </a:solidFill>
                <a:latin typeface="Times New Roman"/>
                <a:ea typeface="Times New Roman"/>
                <a:cs typeface="Times New Roman"/>
                <a:sym typeface="Times New Roman"/>
              </a:rPr>
              <a:t>The DataFrame's columns containing all missing values are eliminated using the df.drop(null_columns, axis=1) method. Dropping columns is specified by the axis=1 argument.</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Preparing Data(Cont…)</a:t>
            </a:r>
            <a:endParaRPr>
              <a:latin typeface="Times New Roman"/>
              <a:ea typeface="Times New Roman"/>
              <a:cs typeface="Times New Roman"/>
              <a:sym typeface="Times New Roman"/>
            </a:endParaRPr>
          </a:p>
        </p:txBody>
      </p:sp>
      <p:pic>
        <p:nvPicPr>
          <p:cNvPr id="121" name="Google Shape;121;p19"/>
          <p:cNvPicPr preferRelativeResize="0"/>
          <p:nvPr/>
        </p:nvPicPr>
        <p:blipFill>
          <a:blip r:embed="rId3">
            <a:alphaModFix/>
          </a:blip>
          <a:stretch>
            <a:fillRect/>
          </a:stretch>
        </p:blipFill>
        <p:spPr>
          <a:xfrm>
            <a:off x="1571625" y="1443038"/>
            <a:ext cx="6000750" cy="225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id" sz="2500">
                <a:latin typeface="Times New Roman"/>
                <a:ea typeface="Times New Roman"/>
                <a:cs typeface="Times New Roman"/>
                <a:sym typeface="Times New Roman"/>
              </a:rPr>
              <a:t>Feature Importance Analysis</a:t>
            </a:r>
            <a:endParaRPr/>
          </a:p>
        </p:txBody>
      </p:sp>
      <p:sp>
        <p:nvSpPr>
          <p:cNvPr id="127" name="Google Shape;127;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2000">
                <a:latin typeface="Times New Roman"/>
                <a:ea typeface="Times New Roman"/>
                <a:cs typeface="Times New Roman"/>
                <a:sym typeface="Times New Roman"/>
              </a:rPr>
              <a:t>Goal : </a:t>
            </a:r>
            <a:r>
              <a:rPr lang="id" sz="2000">
                <a:latin typeface="Times New Roman"/>
                <a:ea typeface="Times New Roman"/>
                <a:cs typeface="Times New Roman"/>
                <a:sym typeface="Times New Roman"/>
              </a:rPr>
              <a:t>to enhance the data quality and prepare the dataset for further process</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id" sz="2500">
                <a:latin typeface="Times New Roman"/>
                <a:ea typeface="Times New Roman"/>
                <a:cs typeface="Times New Roman"/>
                <a:sym typeface="Times New Roman"/>
              </a:rPr>
              <a:t>Feature Importance Analysis</a:t>
            </a:r>
            <a:endParaRPr sz="2500">
              <a:latin typeface="Times New Roman"/>
              <a:ea typeface="Times New Roman"/>
              <a:cs typeface="Times New Roman"/>
              <a:sym typeface="Times New Roman"/>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Unique Identifiers Handling:</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id" sz="1500">
                <a:solidFill>
                  <a:schemeClr val="dk1"/>
                </a:solidFill>
                <a:latin typeface="Times New Roman"/>
                <a:ea typeface="Times New Roman"/>
                <a:cs typeface="Times New Roman"/>
                <a:sym typeface="Times New Roman"/>
              </a:rPr>
              <a:t>Checked the uniqueness of identifiers.</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id" sz="1500">
                <a:solidFill>
                  <a:schemeClr val="dk1"/>
                </a:solidFill>
                <a:latin typeface="Times New Roman"/>
                <a:ea typeface="Times New Roman"/>
                <a:cs typeface="Times New Roman"/>
                <a:sym typeface="Times New Roman"/>
              </a:rPr>
              <a:t>Categorical Variable Transformation:</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id" sz="1500">
                <a:solidFill>
                  <a:schemeClr val="dk1"/>
                </a:solidFill>
                <a:latin typeface="Times New Roman"/>
                <a:ea typeface="Times New Roman"/>
                <a:cs typeface="Times New Roman"/>
                <a:sym typeface="Times New Roman"/>
              </a:rPr>
              <a:t>Explored and transformed unique values in categorical columns.</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id" sz="1500">
                <a:solidFill>
                  <a:schemeClr val="dk1"/>
                </a:solidFill>
                <a:latin typeface="Times New Roman"/>
                <a:ea typeface="Times New Roman"/>
                <a:cs typeface="Times New Roman"/>
                <a:sym typeface="Times New Roman"/>
              </a:rPr>
              <a:t>Replaced specific values in certain columns.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34" name="Google Shape;134;p21"/>
          <p:cNvPicPr preferRelativeResize="0"/>
          <p:nvPr/>
        </p:nvPicPr>
        <p:blipFill>
          <a:blip r:embed="rId3">
            <a:alphaModFix/>
          </a:blip>
          <a:stretch>
            <a:fillRect/>
          </a:stretch>
        </p:blipFill>
        <p:spPr>
          <a:xfrm>
            <a:off x="1871663" y="2200275"/>
            <a:ext cx="5400675" cy="742950"/>
          </a:xfrm>
          <a:prstGeom prst="rect">
            <a:avLst/>
          </a:prstGeom>
          <a:noFill/>
          <a:ln>
            <a:noFill/>
          </a:ln>
        </p:spPr>
      </p:pic>
      <p:pic>
        <p:nvPicPr>
          <p:cNvPr id="135" name="Google Shape;135;p21"/>
          <p:cNvPicPr preferRelativeResize="0"/>
          <p:nvPr/>
        </p:nvPicPr>
        <p:blipFill>
          <a:blip r:embed="rId4">
            <a:alphaModFix/>
          </a:blip>
          <a:stretch>
            <a:fillRect/>
          </a:stretch>
        </p:blipFill>
        <p:spPr>
          <a:xfrm>
            <a:off x="1871675" y="4274425"/>
            <a:ext cx="5400675" cy="5797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