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070389a0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070389a0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070389a0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0070389a0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070389a0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0070389a0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070389a0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070389a0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070389a0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0070389a0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070389a0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070389a0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070389a0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070389a0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070389a0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070389a0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070389a0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070389a0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070389a0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070389a0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070389a0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070389a0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kaggle.com/ankurzing/sentiment-analysis-for-financial-new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ankurzing/sentiment-analysis-for-financial-new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Financial News Sentiment Analysis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a computer classify headlines like a human?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RNN Training vs GRU Training</a:t>
            </a:r>
            <a:endParaRPr/>
          </a:p>
        </p:txBody>
      </p:sp>
      <p:pic>
        <p:nvPicPr>
          <p:cNvPr id="167" name="Google Shape;16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9450" y="1337476"/>
            <a:ext cx="4765926" cy="317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3075" y="1437300"/>
            <a:ext cx="4900926" cy="326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RNN</a:t>
            </a:r>
            <a:r>
              <a:rPr lang="en"/>
              <a:t> Model Performance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3"/>
          <p:cNvSpPr txBox="1"/>
          <p:nvPr>
            <p:ph idx="2" type="body"/>
          </p:nvPr>
        </p:nvSpPr>
        <p:spPr>
          <a:xfrm>
            <a:off x="4678725" y="114862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Accuracy: 80%</a:t>
            </a:r>
            <a:endParaRPr b="1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Positive:</a:t>
            </a:r>
            <a:endParaRPr b="1"/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Precision: 69.1 %</a:t>
            </a:r>
            <a:endParaRPr/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Recall: 77.3 %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Negative:</a:t>
            </a:r>
            <a:r>
              <a:rPr lang="en"/>
              <a:t> </a:t>
            </a:r>
            <a:endParaRPr/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Precision: 70.1 %</a:t>
            </a:r>
            <a:endParaRPr/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Recall: 73.9 %</a:t>
            </a:r>
            <a:endParaRPr/>
          </a:p>
        </p:txBody>
      </p:sp>
      <p:pic>
        <p:nvPicPr>
          <p:cNvPr id="175" name="Google Shape;17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25" y="1531213"/>
            <a:ext cx="4373926" cy="2573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Sentence Transformers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4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Accuracy: 85 %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Positive: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Precision: 77.5 %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Recall: 81 %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Negative: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Precision: 79 %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Recall: 83 %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950" y="1555100"/>
            <a:ext cx="4569224" cy="268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88" name="Google Shape;188;p2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Classify Unlabeled Financial News Articles around a certain stock ticker as Positive, Negative, or Neutral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Predict change on the day based on the news classification and prior days.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Support online learning, so the model continues to learn as its fed new news articles 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NLP will always have an impact on financial markets</a:t>
            </a:r>
            <a:endParaRPr/>
          </a:p>
        </p:txBody>
      </p:sp>
      <p:sp>
        <p:nvSpPr>
          <p:cNvPr id="189" name="Google Shape;189;p25"/>
          <p:cNvSpPr txBox="1"/>
          <p:nvPr>
            <p:ph idx="2" type="body"/>
          </p:nvPr>
        </p:nvSpPr>
        <p:spPr>
          <a:xfrm>
            <a:off x="5071200" y="1229975"/>
            <a:ext cx="3435600" cy="30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195" name="Google Shape;195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Sinha, Ankur. “Sentiment Analysis for Financial News.”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Kaggle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27 May 2020,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https://www.kaggle.com/ankurzing/sentiment-analysis-for-financial-news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grpSp>
        <p:nvGrpSpPr>
          <p:cNvPr id="92" name="Google Shape;92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3" name="Google Shape;93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Statement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Goldman and Sachs is an investment bank and they </a:t>
            </a:r>
            <a:r>
              <a:rPr lang="en" sz="1600"/>
              <a:t>want to improve their current trading strategies by using NLP to correctly classify financial news as either positive, negative or neutral sentiment with over 80 % accuracy.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97" name="Google Shape;97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98" name="Google Shape;98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Context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4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Data Science team has access to over 4,000 labeled news headlines 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Kaggle Dataset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102" name="Google Shape;102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3" name="Google Shape;103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Criteria for Success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Over 80 % total accuracy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Over 75% precision and recall for positive and negative sentiments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 - Approaches</a:t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Bag of Words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4" name="Google Shape;114;p15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Word Counts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Using word counts and probabilities to make a prediction</a:t>
            </a:r>
            <a:r>
              <a:rPr lang="en" sz="1600"/>
              <a:t> </a:t>
            </a:r>
            <a:endParaRPr sz="1600"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Visualize</a:t>
            </a:r>
            <a:r>
              <a:rPr lang="en" sz="1600"/>
              <a:t> </a:t>
            </a:r>
            <a:r>
              <a:rPr lang="en" sz="1600"/>
              <a:t>Keywords that indicate sentiment</a:t>
            </a:r>
            <a:endParaRPr sz="1600"/>
          </a:p>
        </p:txBody>
      </p:sp>
      <p:sp>
        <p:nvSpPr>
          <p:cNvPr id="115" name="Google Shape;115;p15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5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RNN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7" name="Google Shape;117;p15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GLOVE-Embeddings</a:t>
            </a:r>
            <a:endParaRPr b="1" sz="1600"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Improve Prediction with word embeddings and RNNs</a:t>
            </a:r>
            <a:endParaRPr sz="1600"/>
          </a:p>
        </p:txBody>
      </p:sp>
      <p:sp>
        <p:nvSpPr>
          <p:cNvPr id="118" name="Google Shape;118;p15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Sentence Transformers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0" name="Google Shape;120;p15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Hugging-face</a:t>
            </a:r>
            <a:endParaRPr b="1" sz="1600"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Utilize state of the art transformers to improve prediction accuracy</a:t>
            </a:r>
            <a:endParaRPr sz="1600"/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</a:t>
            </a:r>
            <a:endParaRPr/>
          </a:p>
        </p:txBody>
      </p:sp>
      <p:sp>
        <p:nvSpPr>
          <p:cNvPr id="126" name="Google Shape;126;p16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4846 Labeled Headlines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Class Imbalance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Negative: 12 %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Neutral: 59 %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Positive: 28 %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is our Prior Probability</a:t>
            </a:r>
            <a:endParaRPr/>
          </a:p>
        </p:txBody>
      </p:sp>
      <p:sp>
        <p:nvSpPr>
          <p:cNvPr id="127" name="Google Shape;127;p16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1132" y="1229975"/>
            <a:ext cx="4830093" cy="340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 of Words Example</a:t>
            </a:r>
            <a:endParaRPr/>
          </a:p>
        </p:txBody>
      </p:sp>
      <p:sp>
        <p:nvSpPr>
          <p:cNvPr id="134" name="Google Shape;134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Headline</a:t>
            </a:r>
            <a:r>
              <a:rPr b="1" lang="en"/>
              <a:t>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“We went to the market with yield guidance </a:t>
            </a:r>
            <a:r>
              <a:rPr lang="en"/>
              <a:t>of</a:t>
            </a:r>
            <a:r>
              <a:rPr lang="en"/>
              <a:t> the 7.25 % area , which gave us the flexibility to go up or down by 1-8th.”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787" y="2716400"/>
            <a:ext cx="7638427" cy="140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Probablity Given the word “said”</a:t>
            </a:r>
            <a:endParaRPr/>
          </a:p>
        </p:txBody>
      </p:sp>
      <p:sp>
        <p:nvSpPr>
          <p:cNvPr id="141" name="Google Shape;141;p18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Steakholders Insights</a:t>
            </a:r>
            <a:endParaRPr b="1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000000"/>
                </a:solidFill>
              </a:rPr>
              <a:t>Quote Headlines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i.e()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000000"/>
                </a:solidFill>
              </a:rPr>
              <a:t>18% less likely to have a neutral sentiment if the headline contains the word “said”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000000"/>
                </a:solidFill>
              </a:rPr>
              <a:t>16 % more likely to have a positive sentiment if the article contains the word “said”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9150" y="1423075"/>
            <a:ext cx="4183150" cy="295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6100" y="1581925"/>
            <a:ext cx="4581326" cy="3328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900" y="1671963"/>
            <a:ext cx="4239201" cy="3275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Probability Given “increase”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8400" y="1286401"/>
            <a:ext cx="5233901" cy="3694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BOW Model Performance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1"/>
          <p:cNvSpPr txBox="1"/>
          <p:nvPr>
            <p:ph idx="2" type="body"/>
          </p:nvPr>
        </p:nvSpPr>
        <p:spPr>
          <a:xfrm>
            <a:off x="4678725" y="114862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Accuracy: 78%</a:t>
            </a:r>
            <a:endParaRPr b="1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Positive:</a:t>
            </a:r>
            <a:endParaRPr b="1"/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Precision</a:t>
            </a:r>
            <a:r>
              <a:rPr lang="en"/>
              <a:t>: 60.2 %</a:t>
            </a:r>
            <a:endParaRPr/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Recall: 78.7 %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Negative:</a:t>
            </a:r>
            <a:r>
              <a:rPr lang="en"/>
              <a:t> </a:t>
            </a:r>
            <a:endParaRPr/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Precision: 63.2 %</a:t>
            </a:r>
            <a:endParaRPr/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Recall: 76.6%</a:t>
            </a:r>
            <a:endParaRPr/>
          </a:p>
        </p:txBody>
      </p:sp>
      <p:pic>
        <p:nvPicPr>
          <p:cNvPr id="161" name="Google Shape;16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025" y="2429713"/>
            <a:ext cx="3497200" cy="205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