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49181563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49181563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918156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918156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9181563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9181563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9181563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9181563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9181563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9181563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9181563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9181563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9181563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9181563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9181563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9181563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9181563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9181563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5191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Big Mountain Ski Resort</a:t>
            </a:r>
            <a:endParaRPr/>
          </a:p>
        </p:txBody>
      </p:sp>
      <p:sp>
        <p:nvSpPr>
          <p:cNvPr id="129" name="Google Shape;129;p13"/>
          <p:cNvSpPr txBox="1"/>
          <p:nvPr>
            <p:ph idx="1" type="subTitle"/>
          </p:nvPr>
        </p:nvSpPr>
        <p:spPr>
          <a:xfrm>
            <a:off x="311700" y="3050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Science Guided Capstone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Suggested Changes</a:t>
            </a:r>
            <a:endParaRPr/>
          </a:p>
          <a:p>
            <a:pPr indent="0" lvl="0" marL="0" rtl="0" algn="l">
              <a:spcBef>
                <a:spcPts val="0"/>
              </a:spcBef>
              <a:spcAft>
                <a:spcPts val="0"/>
              </a:spcAft>
              <a:buNone/>
            </a:pPr>
            <a:br>
              <a:rPr lang="en"/>
            </a:br>
            <a:endParaRPr/>
          </a:p>
        </p:txBody>
      </p:sp>
      <p:sp>
        <p:nvSpPr>
          <p:cNvPr id="185" name="Google Shape;185;p22"/>
          <p:cNvSpPr txBox="1"/>
          <p:nvPr>
            <p:ph idx="1" type="body"/>
          </p:nvPr>
        </p:nvSpPr>
        <p:spPr>
          <a:xfrm>
            <a:off x="819150" y="1598375"/>
            <a:ext cx="2910300" cy="28404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n" sz="1100">
                <a:solidFill>
                  <a:srgbClr val="000000"/>
                </a:solidFill>
                <a:latin typeface="Arial"/>
                <a:ea typeface="Arial"/>
                <a:cs typeface="Arial"/>
                <a:sym typeface="Arial"/>
              </a:rPr>
              <a:t>adding a run, increasing the vertical drop by 150 feet, and installing an additional chair lift</a:t>
            </a:r>
            <a:endParaRPr sz="1100">
              <a:solidFill>
                <a:srgbClr val="000000"/>
              </a:solidFill>
              <a:latin typeface="Arial"/>
              <a:ea typeface="Arial"/>
              <a:cs typeface="Arial"/>
              <a:sym typeface="Arial"/>
            </a:endParaRPr>
          </a:p>
          <a:p>
            <a:pPr indent="-298450" lvl="1" marL="914400" rtl="0" algn="l">
              <a:lnSpc>
                <a:spcPct val="15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Increased projected ticket price by $1.99</a:t>
            </a:r>
            <a:endParaRPr>
              <a:solidFill>
                <a:srgbClr val="000000"/>
              </a:solidFill>
              <a:latin typeface="Arial"/>
              <a:ea typeface="Arial"/>
              <a:cs typeface="Arial"/>
              <a:sym typeface="Arial"/>
            </a:endParaRPr>
          </a:p>
          <a:p>
            <a:pPr indent="-298450" lvl="1" marL="914400" rtl="0" algn="l">
              <a:lnSpc>
                <a:spcPct val="15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Projected Revenue increased by $3474638</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100">
                <a:solidFill>
                  <a:srgbClr val="000000"/>
                </a:solidFill>
                <a:latin typeface="Arial"/>
                <a:ea typeface="Arial"/>
                <a:cs typeface="Arial"/>
                <a:sym typeface="Arial"/>
              </a:rPr>
              <a:t>Adding acres of snow making</a:t>
            </a:r>
            <a:endParaRPr sz="1100">
              <a:solidFill>
                <a:srgbClr val="000000"/>
              </a:solidFill>
              <a:latin typeface="Arial"/>
              <a:ea typeface="Arial"/>
              <a:cs typeface="Arial"/>
              <a:sym typeface="Arial"/>
            </a:endParaRPr>
          </a:p>
          <a:p>
            <a:pPr indent="-298450" lvl="1" marL="914400" rtl="0" algn="l">
              <a:lnSpc>
                <a:spcPct val="15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 Change</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100">
                <a:solidFill>
                  <a:srgbClr val="000000"/>
                </a:solidFill>
                <a:latin typeface="Arial"/>
                <a:ea typeface="Arial"/>
                <a:cs typeface="Arial"/>
                <a:sym typeface="Arial"/>
              </a:rPr>
              <a:t>increasing the longest run</a:t>
            </a:r>
            <a:endParaRPr sz="1100">
              <a:solidFill>
                <a:srgbClr val="000000"/>
              </a:solidFill>
              <a:latin typeface="Arial"/>
              <a:ea typeface="Arial"/>
              <a:cs typeface="Arial"/>
              <a:sym typeface="Arial"/>
            </a:endParaRPr>
          </a:p>
          <a:p>
            <a:pPr indent="-298450" lvl="1" marL="914400" rtl="0" algn="l">
              <a:lnSpc>
                <a:spcPct val="15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 Change</a:t>
            </a:r>
            <a:endParaRPr sz="1100">
              <a:solidFill>
                <a:srgbClr val="000000"/>
              </a:solidFill>
              <a:latin typeface="Arial"/>
              <a:ea typeface="Arial"/>
              <a:cs typeface="Arial"/>
              <a:sym typeface="Arial"/>
            </a:endParaRPr>
          </a:p>
        </p:txBody>
      </p:sp>
      <p:pic>
        <p:nvPicPr>
          <p:cNvPr id="186" name="Google Shape;186;p22"/>
          <p:cNvPicPr preferRelativeResize="0"/>
          <p:nvPr/>
        </p:nvPicPr>
        <p:blipFill>
          <a:blip r:embed="rId3">
            <a:alphaModFix/>
          </a:blip>
          <a:stretch>
            <a:fillRect/>
          </a:stretch>
        </p:blipFill>
        <p:spPr>
          <a:xfrm>
            <a:off x="3629525" y="1693663"/>
            <a:ext cx="5299650" cy="264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Char char="●"/>
            </a:pPr>
            <a:r>
              <a:rPr lang="en"/>
              <a:t>Big Mountain Ski resort is not confident in their current ticket pricing strategy. The executives at Big Mountain Ski resort wants to know their relative position in the ski resort market and a data driven plan for increasing revenue by 2 % over the next year.</a:t>
            </a:r>
            <a:endParaRPr/>
          </a:p>
          <a:p>
            <a:pPr indent="-311150" lvl="0" marL="457200" rtl="0" algn="l">
              <a:lnSpc>
                <a:spcPct val="200000"/>
              </a:lnSpc>
              <a:spcBef>
                <a:spcPts val="0"/>
              </a:spcBef>
              <a:spcAft>
                <a:spcPts val="0"/>
              </a:spcAft>
              <a:buSzPts val="1300"/>
              <a:buChar char="●"/>
            </a:pPr>
            <a:r>
              <a:rPr lang="en"/>
              <a:t>Criteria For Success:</a:t>
            </a:r>
            <a:endParaRPr/>
          </a:p>
          <a:p>
            <a:pPr indent="-298450" lvl="1" marL="914400" rtl="0" algn="l">
              <a:lnSpc>
                <a:spcPct val="200000"/>
              </a:lnSpc>
              <a:spcBef>
                <a:spcPts val="0"/>
              </a:spcBef>
              <a:spcAft>
                <a:spcPts val="0"/>
              </a:spcAft>
              <a:buSzPts val="1100"/>
              <a:buChar char="○"/>
            </a:pPr>
            <a:r>
              <a:rPr lang="en"/>
              <a:t>MAE</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Variable and Data Cleaning</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Adult Weekend: 4 Missing Values</a:t>
            </a:r>
            <a:endParaRPr/>
          </a:p>
          <a:p>
            <a:pPr indent="-311150" lvl="0" marL="457200" rtl="0" algn="l">
              <a:lnSpc>
                <a:spcPct val="200000"/>
              </a:lnSpc>
              <a:spcBef>
                <a:spcPts val="0"/>
              </a:spcBef>
              <a:spcAft>
                <a:spcPts val="0"/>
              </a:spcAft>
              <a:buSzPts val="1300"/>
              <a:buChar char="●"/>
            </a:pPr>
            <a:r>
              <a:rPr lang="en"/>
              <a:t>Adult Weekday: 7 Missing Values</a:t>
            </a:r>
            <a:endParaRPr/>
          </a:p>
          <a:p>
            <a:pPr indent="-311150" lvl="0" marL="457200" rtl="0" algn="l">
              <a:lnSpc>
                <a:spcPct val="200000"/>
              </a:lnSpc>
              <a:spcBef>
                <a:spcPts val="0"/>
              </a:spcBef>
              <a:spcAft>
                <a:spcPts val="0"/>
              </a:spcAft>
              <a:buSzPts val="1300"/>
              <a:buChar char="●"/>
            </a:pPr>
            <a:r>
              <a:rPr lang="en"/>
              <a:t>Very Highly Correlated</a:t>
            </a:r>
            <a:br>
              <a:rPr lang="en"/>
            </a:br>
            <a:endParaRPr/>
          </a:p>
        </p:txBody>
      </p:sp>
      <p:pic>
        <p:nvPicPr>
          <p:cNvPr id="142" name="Google Shape;142;p15"/>
          <p:cNvPicPr preferRelativeResize="0"/>
          <p:nvPr/>
        </p:nvPicPr>
        <p:blipFill>
          <a:blip r:embed="rId3">
            <a:alphaModFix/>
          </a:blip>
          <a:stretch>
            <a:fillRect/>
          </a:stretch>
        </p:blipFill>
        <p:spPr>
          <a:xfrm>
            <a:off x="4291225" y="1695525"/>
            <a:ext cx="4114800" cy="274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Distribution of Price By State</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a:t>Price Distribution in Montana:</a:t>
            </a:r>
            <a:endParaRPr b="1"/>
          </a:p>
          <a:p>
            <a:pPr indent="-311150" lvl="0" marL="457200" rtl="0" algn="l">
              <a:lnSpc>
                <a:spcPct val="200000"/>
              </a:lnSpc>
              <a:spcBef>
                <a:spcPts val="1200"/>
              </a:spcBef>
              <a:spcAft>
                <a:spcPts val="0"/>
              </a:spcAft>
              <a:buSzPts val="1300"/>
              <a:buChar char="●"/>
            </a:pPr>
            <a:r>
              <a:rPr lang="en"/>
              <a:t>Montana 25th Percentile: $ </a:t>
            </a:r>
            <a:r>
              <a:rPr lang="en"/>
              <a:t>44.0</a:t>
            </a:r>
            <a:endParaRPr/>
          </a:p>
          <a:p>
            <a:pPr indent="-311150" lvl="0" marL="457200" rtl="0" algn="l">
              <a:lnSpc>
                <a:spcPct val="200000"/>
              </a:lnSpc>
              <a:spcBef>
                <a:spcPts val="0"/>
              </a:spcBef>
              <a:spcAft>
                <a:spcPts val="0"/>
              </a:spcAft>
              <a:buSzPts val="1300"/>
              <a:buChar char="●"/>
            </a:pPr>
            <a:r>
              <a:rPr lang="en"/>
              <a:t>Montana Median: $ </a:t>
            </a:r>
            <a:r>
              <a:rPr lang="en"/>
              <a:t>48.0</a:t>
            </a:r>
            <a:endParaRPr/>
          </a:p>
          <a:p>
            <a:pPr indent="-311150" lvl="0" marL="457200" rtl="0" algn="l">
              <a:lnSpc>
                <a:spcPct val="200000"/>
              </a:lnSpc>
              <a:spcBef>
                <a:spcPts val="0"/>
              </a:spcBef>
              <a:spcAft>
                <a:spcPts val="0"/>
              </a:spcAft>
              <a:buSzPts val="1300"/>
              <a:buChar char="●"/>
            </a:pPr>
            <a:r>
              <a:rPr lang="en"/>
              <a:t>Montana 75th Percentile: $ 56.5</a:t>
            </a:r>
            <a:endParaRPr/>
          </a:p>
          <a:p>
            <a:pPr indent="-311150" lvl="0" marL="457200" rtl="0" algn="l">
              <a:lnSpc>
                <a:spcPct val="200000"/>
              </a:lnSpc>
              <a:spcBef>
                <a:spcPts val="0"/>
              </a:spcBef>
              <a:spcAft>
                <a:spcPts val="0"/>
              </a:spcAft>
              <a:buSzPts val="1300"/>
              <a:buChar char="●"/>
            </a:pPr>
            <a:r>
              <a:rPr lang="en"/>
              <a:t>Our Weekend Price: $ 81.00</a:t>
            </a:r>
            <a:endParaRPr/>
          </a:p>
        </p:txBody>
      </p:sp>
      <p:pic>
        <p:nvPicPr>
          <p:cNvPr id="149" name="Google Shape;149;p16"/>
          <p:cNvPicPr preferRelativeResize="0"/>
          <p:nvPr/>
        </p:nvPicPr>
        <p:blipFill>
          <a:blip r:embed="rId3">
            <a:alphaModFix/>
          </a:blip>
          <a:stretch>
            <a:fillRect/>
          </a:stretch>
        </p:blipFill>
        <p:spPr>
          <a:xfrm>
            <a:off x="3970675" y="1515675"/>
            <a:ext cx="4749974" cy="3166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1085925" y="-224150"/>
            <a:ext cx="6525649" cy="5481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Runs and Chairs</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Total Runs are highly correlated with Ticket Price</a:t>
            </a:r>
            <a:endParaRPr/>
          </a:p>
          <a:p>
            <a:pPr indent="-311150" lvl="0" marL="457200" rtl="0" algn="l">
              <a:lnSpc>
                <a:spcPct val="200000"/>
              </a:lnSpc>
              <a:spcBef>
                <a:spcPts val="0"/>
              </a:spcBef>
              <a:spcAft>
                <a:spcPts val="0"/>
              </a:spcAft>
              <a:buSzPts val="1300"/>
              <a:buChar char="●"/>
            </a:pPr>
            <a:r>
              <a:rPr lang="en"/>
              <a:t>Total Chairs are also highly correlated with Ticket Price</a:t>
            </a:r>
            <a:endParaRPr/>
          </a:p>
          <a:p>
            <a:pPr indent="-311150" lvl="0" marL="457200" rtl="0" algn="l">
              <a:lnSpc>
                <a:spcPct val="200000"/>
              </a:lnSpc>
              <a:spcBef>
                <a:spcPts val="0"/>
              </a:spcBef>
              <a:spcAft>
                <a:spcPts val="0"/>
              </a:spcAft>
              <a:buSzPts val="1300"/>
              <a:buChar char="●"/>
            </a:pPr>
            <a:r>
              <a:rPr lang="en"/>
              <a:t>Both worth considering to improve revenues</a:t>
            </a:r>
            <a:endParaRPr/>
          </a:p>
        </p:txBody>
      </p:sp>
      <p:pic>
        <p:nvPicPr>
          <p:cNvPr id="161" name="Google Shape;161;p18"/>
          <p:cNvPicPr preferRelativeResize="0"/>
          <p:nvPr/>
        </p:nvPicPr>
        <p:blipFill>
          <a:blip r:embed="rId3">
            <a:alphaModFix/>
          </a:blip>
          <a:stretch>
            <a:fillRect/>
          </a:stretch>
        </p:blipFill>
        <p:spPr>
          <a:xfrm>
            <a:off x="4923425" y="336975"/>
            <a:ext cx="3154976" cy="4469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Feature Engineering Ideas: </a:t>
            </a:r>
            <a:endParaRPr b="1"/>
          </a:p>
          <a:p>
            <a:pPr indent="-311150" lvl="0" marL="457200" rtl="0" algn="l">
              <a:lnSpc>
                <a:spcPct val="200000"/>
              </a:lnSpc>
              <a:spcBef>
                <a:spcPts val="1200"/>
              </a:spcBef>
              <a:spcAft>
                <a:spcPts val="0"/>
              </a:spcAft>
              <a:buSzPts val="1300"/>
              <a:buChar char="●"/>
            </a:pPr>
            <a:r>
              <a:rPr lang="en"/>
              <a:t>‘Summit_elev’ &gt; 6000</a:t>
            </a:r>
            <a:endParaRPr/>
          </a:p>
          <a:p>
            <a:pPr indent="-311150" lvl="0" marL="457200" rtl="0" algn="l">
              <a:lnSpc>
                <a:spcPct val="200000"/>
              </a:lnSpc>
              <a:spcBef>
                <a:spcPts val="0"/>
              </a:spcBef>
              <a:spcAft>
                <a:spcPts val="0"/>
              </a:spcAft>
              <a:buSzPts val="1300"/>
              <a:buChar char="●"/>
            </a:pPr>
            <a:r>
              <a:rPr lang="en"/>
              <a:t>‘Base_elev’ &gt; 4000</a:t>
            </a:r>
            <a:endParaRPr/>
          </a:p>
          <a:p>
            <a:pPr indent="-311150" lvl="0" marL="457200" rtl="0" algn="l">
              <a:lnSpc>
                <a:spcPct val="200000"/>
              </a:lnSpc>
              <a:spcBef>
                <a:spcPts val="0"/>
              </a:spcBef>
              <a:spcAft>
                <a:spcPts val="0"/>
              </a:spcAft>
              <a:buSzPts val="1300"/>
              <a:buChar char="●"/>
            </a:pPr>
            <a:r>
              <a:rPr lang="en"/>
              <a:t>Np.polyfit(‘base_elev’, price, deg=3)</a:t>
            </a:r>
            <a:endParaRPr/>
          </a:p>
          <a:p>
            <a:pPr indent="-311150" lvl="0" marL="457200" rtl="0" algn="l">
              <a:lnSpc>
                <a:spcPct val="200000"/>
              </a:lnSpc>
              <a:spcBef>
                <a:spcPts val="0"/>
              </a:spcBef>
              <a:spcAft>
                <a:spcPts val="0"/>
              </a:spcAft>
              <a:buSzPts val="1300"/>
              <a:buChar char="●"/>
            </a:pPr>
            <a:r>
              <a:rPr lang="en"/>
              <a:t>Could only use training data!</a:t>
            </a:r>
            <a:endParaRPr/>
          </a:p>
          <a:p>
            <a:pPr indent="0" lvl="0" marL="457200" rtl="0" algn="l">
              <a:spcBef>
                <a:spcPts val="120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5187275" y="207363"/>
            <a:ext cx="3337950" cy="4728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321076" y="409225"/>
            <a:ext cx="8501850" cy="425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and Metrics</a:t>
            </a:r>
            <a:br>
              <a:rPr lang="en"/>
            </a:b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sz="1100">
                <a:solidFill>
                  <a:srgbClr val="000000"/>
                </a:solidFill>
                <a:latin typeface="Arial"/>
                <a:ea typeface="Arial"/>
                <a:cs typeface="Arial"/>
                <a:sym typeface="Arial"/>
              </a:rPr>
              <a:t>Random Forest Regressor</a:t>
            </a:r>
            <a:endParaRPr sz="1100">
              <a:solidFill>
                <a:srgbClr val="000000"/>
              </a:solidFill>
              <a:latin typeface="Arial"/>
              <a:ea typeface="Arial"/>
              <a:cs typeface="Arial"/>
              <a:sym typeface="Arial"/>
            </a:endParaRPr>
          </a:p>
          <a:p>
            <a:pPr indent="-311150" lvl="0" marL="457200" rtl="0" algn="l">
              <a:lnSpc>
                <a:spcPct val="200000"/>
              </a:lnSpc>
              <a:spcBef>
                <a:spcPts val="0"/>
              </a:spcBef>
              <a:spcAft>
                <a:spcPts val="0"/>
              </a:spcAft>
              <a:buSzPts val="1300"/>
              <a:buChar char="●"/>
            </a:pPr>
            <a:r>
              <a:rPr lang="en" sz="1100">
                <a:solidFill>
                  <a:srgbClr val="000000"/>
                </a:solidFill>
                <a:latin typeface="Arial"/>
                <a:ea typeface="Arial"/>
                <a:cs typeface="Arial"/>
                <a:sym typeface="Arial"/>
              </a:rPr>
              <a:t>MAE:  $10.39</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Big Mountain Resort Predicted Value: $95.87</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Actual Value: $81.00</a:t>
            </a: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