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in a Day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#2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08" name="Shape 208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11" name="Shape 211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212" name="Shape 212"/>
          <p:cNvSpPr/>
          <p:nvPr/>
        </p:nvSpPr>
        <p:spPr>
          <a:xfrm rot="13500000">
            <a:off x="1586933" y="6735713"/>
            <a:ext cx="2933305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4241367" y="7681314"/>
            <a:ext cx="54063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indented block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16" name="Shape 216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return</a:t>
            </a:r>
            <a:r>
              <a:t>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Calling A Function</a:t>
            </a:r>
          </a:p>
        </p:txBody>
      </p:sp>
      <p:sp>
        <p:nvSpPr>
          <p:cNvPr id="219" name="Shape 219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double(“Rob”)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Calling A Function</a:t>
            </a:r>
          </a:p>
        </p:txBody>
      </p:sp>
      <p:sp>
        <p:nvSpPr>
          <p:cNvPr id="222" name="Shape 222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double(“Rob”)</a:t>
            </a:r>
          </a:p>
        </p:txBody>
      </p:sp>
      <p:sp>
        <p:nvSpPr>
          <p:cNvPr id="223" name="Shape 223"/>
          <p:cNvSpPr/>
          <p:nvPr/>
        </p:nvSpPr>
        <p:spPr>
          <a:xfrm rot="13500000">
            <a:off x="2473624" y="6203699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5128058" y="7149299"/>
            <a:ext cx="32605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no 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Calling A Function</a:t>
            </a:r>
          </a:p>
        </p:txBody>
      </p:sp>
      <p:sp>
        <p:nvSpPr>
          <p:cNvPr id="227" name="Shape 227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double(“Rob”)</a:t>
            </a:r>
          </a:p>
        </p:txBody>
      </p:sp>
      <p:sp>
        <p:nvSpPr>
          <p:cNvPr id="228" name="Shape 228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2506543" y="5826142"/>
            <a:ext cx="35798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“RobRob”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</a:t>
            </a:r>
          </a:p>
        </p:txBody>
      </p:sp>
      <p:sp>
        <p:nvSpPr>
          <p:cNvPr id="234" name="Shape 23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Ordered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No set length or data 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37" name="Shape 237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 = [1, “two”, 3.0]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40" name="Shape 240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 = [1, “two”, 3.0]</a:t>
            </a:r>
          </a:p>
        </p:txBody>
      </p:sp>
      <p:sp>
        <p:nvSpPr>
          <p:cNvPr id="241" name="Shape 241"/>
          <p:cNvSpPr/>
          <p:nvPr/>
        </p:nvSpPr>
        <p:spPr>
          <a:xfrm rot="13500000">
            <a:off x="6349730" y="6431705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9004164" y="7377305"/>
            <a:ext cx="324916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list literal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5970" t="0" r="18091" b="0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14960"/>
            </a:lvl1pPr>
          </a:lstStyle>
          <a:p>
            <a:pPr/>
            <a:r>
              <a:t>Functions</a:t>
            </a:r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Defining your 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Append</a:t>
            </a:r>
          </a:p>
        </p:txBody>
      </p:sp>
      <p:sp>
        <p:nvSpPr>
          <p:cNvPr id="245" name="Shape 245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my_list.append(“new thing”)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Append</a:t>
            </a:r>
          </a:p>
        </p:txBody>
      </p:sp>
      <p:sp>
        <p:nvSpPr>
          <p:cNvPr id="248" name="Shape 248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my_list.append(“new thing”)</a:t>
            </a:r>
          </a:p>
        </p:txBody>
      </p:sp>
      <p:sp>
        <p:nvSpPr>
          <p:cNvPr id="249" name="Shape 249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_______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</a:t>
            </a:r>
          </a:p>
        </p:txBody>
      </p:sp>
      <p:sp>
        <p:nvSpPr>
          <p:cNvPr id="253" name="Shape 253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Mutable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Some methods return no value!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Strings</a:t>
            </a:r>
          </a:p>
        </p:txBody>
      </p:sp>
      <p:sp>
        <p:nvSpPr>
          <p:cNvPr id="256" name="Shape 256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Immutable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Methods always return new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Numbers</a:t>
            </a:r>
          </a:p>
        </p:txBody>
      </p:sp>
      <p:sp>
        <p:nvSpPr>
          <p:cNvPr id="259" name="Shape 25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Immutable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Methods always return new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62" name="Shape 262"/>
          <p:cNvSpPr/>
          <p:nvPr/>
        </p:nvSpPr>
        <p:spPr>
          <a:xfrm>
            <a:off x="657967" y="3848099"/>
            <a:ext cx="1145471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my_list.append(“new thing”)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print(my_list)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65" name="Shape 265"/>
          <p:cNvSpPr/>
          <p:nvPr/>
        </p:nvSpPr>
        <p:spPr>
          <a:xfrm>
            <a:off x="657967" y="3848099"/>
            <a:ext cx="1145471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my_list.append(“new thing”)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print(my_list)</a:t>
            </a:r>
          </a:p>
        </p:txBody>
      </p:sp>
      <p:sp>
        <p:nvSpPr>
          <p:cNvPr id="266" name="Shape 266"/>
          <p:cNvSpPr/>
          <p:nvPr/>
        </p:nvSpPr>
        <p:spPr>
          <a:xfrm rot="21591301">
            <a:off x="711584" y="651866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2531877" y="6206152"/>
            <a:ext cx="92392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[1, “two”, 3.0, “new thing”]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70" name="Shape 270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 = “new thing”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73" name="Shape 273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 = “new thing”</a:t>
            </a:r>
          </a:p>
        </p:txBody>
      </p:sp>
      <p:sp>
        <p:nvSpPr>
          <p:cNvPr id="274" name="Shape 274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_______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78" name="Shape 278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my_string[0] = “?”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183" name="Shape 183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Reusable chunk of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81" name="Shape 281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my_string[0] = “?”</a:t>
            </a:r>
          </a:p>
        </p:txBody>
      </p:sp>
      <p:sp>
        <p:nvSpPr>
          <p:cNvPr id="282" name="Shape 282"/>
          <p:cNvSpPr/>
          <p:nvPr/>
        </p:nvSpPr>
        <p:spPr>
          <a:xfrm rot="2859210">
            <a:off x="3477281" y="4946036"/>
            <a:ext cx="1542639" cy="32592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3" name="Shape 283"/>
          <p:cNvSpPr/>
          <p:nvPr/>
        </p:nvSpPr>
        <p:spPr>
          <a:xfrm rot="18911602">
            <a:off x="3485017" y="4916390"/>
            <a:ext cx="1597712" cy="31015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961167" y="6079483"/>
            <a:ext cx="584225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No! Immutable!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87" name="Shape 287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last_item = my_list.pop()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90" name="Shape 290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last_item = my_list.pop()</a:t>
            </a:r>
          </a:p>
        </p:txBody>
      </p:sp>
      <p:sp>
        <p:nvSpPr>
          <p:cNvPr id="291" name="Shape 291"/>
          <p:cNvSpPr/>
          <p:nvPr/>
        </p:nvSpPr>
        <p:spPr>
          <a:xfrm rot="21591301">
            <a:off x="888923" y="5885313"/>
            <a:ext cx="1620783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2709215" y="5572802"/>
            <a:ext cx="4241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“new thing”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95" name="Shape 295"/>
          <p:cNvSpPr/>
          <p:nvPr/>
        </p:nvSpPr>
        <p:spPr>
          <a:xfrm>
            <a:off x="657967" y="3848099"/>
            <a:ext cx="1145471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last_item = my_list.pop()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print(my_list)</a:t>
            </a:r>
          </a:p>
        </p:txBody>
      </p:sp>
      <p:sp>
        <p:nvSpPr>
          <p:cNvPr id="296" name="Shape 296"/>
          <p:cNvSpPr/>
          <p:nvPr/>
        </p:nvSpPr>
        <p:spPr>
          <a:xfrm rot="21591301">
            <a:off x="838255" y="6615895"/>
            <a:ext cx="1623406" cy="526455"/>
          </a:xfrm>
          <a:prstGeom prst="rightArrow">
            <a:avLst>
              <a:gd name="adj1" fmla="val 34174"/>
              <a:gd name="adj2" fmla="val 14390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2718797" y="6307485"/>
            <a:ext cx="4746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[1, “two”, 3.0]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300" name="Shape 300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first_item = my_list.pop(0)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303" name="Shape 303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first_item = my_list.pop(0)</a:t>
            </a:r>
          </a:p>
        </p:txBody>
      </p:sp>
      <p:sp>
        <p:nvSpPr>
          <p:cNvPr id="304" name="Shape 304"/>
          <p:cNvSpPr/>
          <p:nvPr/>
        </p:nvSpPr>
        <p:spPr>
          <a:xfrm rot="21591301">
            <a:off x="939591" y="5881212"/>
            <a:ext cx="1623407" cy="526455"/>
          </a:xfrm>
          <a:prstGeom prst="rightArrow">
            <a:avLst>
              <a:gd name="adj1" fmla="val 34174"/>
              <a:gd name="adj2" fmla="val 14390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2709215" y="5572802"/>
            <a:ext cx="5676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08" name="Shape 308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Lists</a:t>
            </a:r>
          </a:p>
          <a:p>
            <a:pPr marL="444500" indent="-444500">
              <a:defRPr sz="4800"/>
            </a:pPr>
            <a:r>
              <a:t>Mutability</a:t>
            </a:r>
          </a:p>
          <a:p>
            <a:pPr marL="444500" indent="-444500">
              <a:defRPr sz="4800"/>
            </a:pPr>
            <a:r>
              <a:t>No return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Trouble with Lists</a:t>
            </a:r>
          </a:p>
        </p:txBody>
      </p:sp>
      <p:sp>
        <p:nvSpPr>
          <p:cNvPr id="313" name="Shape 313"/>
          <p:cNvSpPr/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Hard to manage lots of data</a:t>
            </a:r>
          </a:p>
        </p:txBody>
      </p:sp>
      <p:pic>
        <p:nvPicPr>
          <p:cNvPr id="314" name="tribb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Trouble with Lists</a:t>
            </a:r>
          </a:p>
        </p:txBody>
      </p:sp>
      <p:sp>
        <p:nvSpPr>
          <p:cNvPr id="317" name="Shape 317"/>
          <p:cNvSpPr/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Hard to manage lots of data</a:t>
            </a:r>
          </a:p>
        </p:txBody>
      </p:sp>
      <p:pic>
        <p:nvPicPr>
          <p:cNvPr id="318" name="tribb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/>
        </p:nvSpPr>
        <p:spPr>
          <a:xfrm>
            <a:off x="7641166" y="1101814"/>
            <a:ext cx="3297504" cy="2464859"/>
          </a:xfrm>
          <a:prstGeom prst="wedgeEllipseCallout">
            <a:avLst>
              <a:gd name="adj1" fmla="val -49385"/>
              <a:gd name="adj2" fmla="val 63172"/>
            </a:avLst>
          </a:prstGeom>
          <a:solidFill>
            <a:schemeClr val="accent5">
              <a:hueOff val="-180946"/>
              <a:satOff val="-2351"/>
              <a:lumOff val="-87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Was it my_list[8] or my_list[9]?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186" name="Shape 186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Reusable chunk of code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Build action from basic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newchallenger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2255360"/>
            <a:ext cx="13004800" cy="524288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24" name="Shape 32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Store data under a label (“key”)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Fetch value later by 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27" name="Shape 327"/>
          <p:cNvSpPr/>
          <p:nvPr/>
        </p:nvSpPr>
        <p:spPr>
          <a:xfrm>
            <a:off x="697654" y="4334933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 “name”: “Rob”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30" name="Shape 330"/>
          <p:cNvSpPr/>
          <p:nvPr/>
        </p:nvSpPr>
        <p:spPr>
          <a:xfrm>
            <a:off x="697654" y="4334933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 “name”: “Rob”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31" name="Shape 331"/>
          <p:cNvSpPr/>
          <p:nvPr/>
        </p:nvSpPr>
        <p:spPr>
          <a:xfrm rot="12786029">
            <a:off x="6664552" y="5895469"/>
            <a:ext cx="2175603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2" name="Shape 332"/>
          <p:cNvSpPr/>
          <p:nvPr/>
        </p:nvSpPr>
        <p:spPr>
          <a:xfrm>
            <a:off x="8826826" y="6146857"/>
            <a:ext cx="4040125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60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dictionary</a:t>
            </a:r>
          </a:p>
          <a:p>
            <a:pPr>
              <a:defRPr b="1" sz="60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literal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35" name="Shape 335"/>
          <p:cNvSpPr/>
          <p:nvPr/>
        </p:nvSpPr>
        <p:spPr>
          <a:xfrm>
            <a:off x="697654" y="4210050"/>
            <a:ext cx="1160949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{“name”: “Rob”,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“hair”: “brown”}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38" name="Shape 338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39" name="Shape 339"/>
          <p:cNvSpPr/>
          <p:nvPr/>
        </p:nvSpPr>
        <p:spPr>
          <a:xfrm rot="21591301">
            <a:off x="838650" y="62021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0" name="Shape 340"/>
          <p:cNvSpPr/>
          <p:nvPr/>
        </p:nvSpPr>
        <p:spPr>
          <a:xfrm>
            <a:off x="2658943" y="5889642"/>
            <a:ext cx="30076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“brown”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343" name="Shape 343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 = “blonde”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189" name="Shape 189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def</a:t>
            </a:r>
            <a:r>
              <a:t> double(my_name):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192" name="Shape 192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</a:t>
            </a:r>
            <a:r>
              <a:rPr>
                <a:solidFill>
                  <a:schemeClr val="accent3"/>
                </a:solidFill>
              </a:rPr>
              <a:t>double</a:t>
            </a:r>
            <a:r>
              <a:t>(my_name):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195" name="Shape 195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198" name="Shape 198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199" name="Shape 199"/>
          <p:cNvSpPr/>
          <p:nvPr/>
        </p:nvSpPr>
        <p:spPr>
          <a:xfrm rot="19262772">
            <a:off x="3341633" y="5027739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694604" y="6302681"/>
            <a:ext cx="81716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arbitrary label for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03" name="Shape 203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</a:t>
            </a:r>
            <a:r>
              <a:rPr>
                <a:solidFill>
                  <a:schemeClr val="accent3"/>
                </a:solidFill>
              </a:rPr>
              <a:t>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204" name="Shape 204"/>
          <p:cNvSpPr/>
          <p:nvPr/>
        </p:nvSpPr>
        <p:spPr>
          <a:xfrm rot="8773757">
            <a:off x="8032305" y="2856737"/>
            <a:ext cx="2208633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10194863" y="1549830"/>
            <a:ext cx="20619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colon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