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 a Day</a:t>
            </a:r>
          </a:p>
        </p:txBody>
      </p:sp>
      <p:sp>
        <p:nvSpPr>
          <p:cNvPr id="176" name="Shape 176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#2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07" name="Shape 207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10" name="Shape 21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my_list.append(“new thing”)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11" name="Shape 211"/>
          <p:cNvSpPr/>
          <p:nvPr/>
        </p:nvSpPr>
        <p:spPr>
          <a:xfrm rot="21591301">
            <a:off x="711584" y="6518664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2531877" y="6206152"/>
            <a:ext cx="92392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3.0, “new thing”]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5" name="Shape 215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18" name="Shape 218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my_list[0] = “new thing”</a:t>
            </a:r>
          </a:p>
        </p:txBody>
      </p:sp>
      <p:sp>
        <p:nvSpPr>
          <p:cNvPr id="219" name="Shape 219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3" name="Shape 22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Assigning to an Index</a:t>
            </a:r>
          </a:p>
        </p:txBody>
      </p:sp>
      <p:sp>
        <p:nvSpPr>
          <p:cNvPr id="226" name="Shape 22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my_string[0] = “?”</a:t>
            </a:r>
          </a:p>
        </p:txBody>
      </p:sp>
      <p:sp>
        <p:nvSpPr>
          <p:cNvPr id="227" name="Shape 227"/>
          <p:cNvSpPr/>
          <p:nvPr/>
        </p:nvSpPr>
        <p:spPr>
          <a:xfrm rot="2859210">
            <a:off x="3477281" y="4946036"/>
            <a:ext cx="1542639" cy="32592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Shape 228"/>
          <p:cNvSpPr/>
          <p:nvPr/>
        </p:nvSpPr>
        <p:spPr>
          <a:xfrm rot="18911602">
            <a:off x="3485017" y="4916390"/>
            <a:ext cx="1597712" cy="310155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961167" y="6079483"/>
            <a:ext cx="584225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No! Immutable!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2" name="Shape 23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35" name="Shape 23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last_item = my_list.pop()</a:t>
            </a:r>
          </a:p>
        </p:txBody>
      </p:sp>
      <p:sp>
        <p:nvSpPr>
          <p:cNvPr id="236" name="Shape 236"/>
          <p:cNvSpPr/>
          <p:nvPr/>
        </p:nvSpPr>
        <p:spPr>
          <a:xfrm rot="21591301">
            <a:off x="888923" y="5885313"/>
            <a:ext cx="1620783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2709215" y="5572802"/>
            <a:ext cx="424129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“new thing”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0" name="Shape 240"/>
          <p:cNvSpPr/>
          <p:nvPr/>
        </p:nvSpPr>
        <p:spPr>
          <a:xfrm>
            <a:off x="657967" y="3848099"/>
            <a:ext cx="1145471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last_item = my_list.pop()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print(my_list)</a:t>
            </a:r>
          </a:p>
        </p:txBody>
      </p:sp>
      <p:sp>
        <p:nvSpPr>
          <p:cNvPr id="241" name="Shape 241"/>
          <p:cNvSpPr/>
          <p:nvPr/>
        </p:nvSpPr>
        <p:spPr>
          <a:xfrm rot="21591301">
            <a:off x="838255" y="6615895"/>
            <a:ext cx="1623406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718797" y="6307485"/>
            <a:ext cx="4746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5" name="Shape 24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79" name="Shape 17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Ordered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No set length or data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248" name="Shape 248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first_item = my_list.pop(0)</a:t>
            </a:r>
          </a:p>
        </p:txBody>
      </p:sp>
      <p:sp>
        <p:nvSpPr>
          <p:cNvPr id="249" name="Shape 249"/>
          <p:cNvSpPr/>
          <p:nvPr/>
        </p:nvSpPr>
        <p:spPr>
          <a:xfrm rot="21591301">
            <a:off x="939591" y="5881212"/>
            <a:ext cx="1623407" cy="526455"/>
          </a:xfrm>
          <a:prstGeom prst="rightArrow">
            <a:avLst>
              <a:gd name="adj1" fmla="val 34174"/>
              <a:gd name="adj2" fmla="val 143907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2709215" y="5572802"/>
            <a:ext cx="5676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253" name="Shape 253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Lists</a:t>
            </a:r>
          </a:p>
          <a:p>
            <a:pPr marL="444500" indent="-444500">
              <a:defRPr sz="4800"/>
            </a:pPr>
            <a:r>
              <a:t>Mutability</a:t>
            </a:r>
          </a:p>
          <a:p>
            <a:pPr marL="444500" indent="-444500">
              <a:defRPr sz="4800"/>
            </a:pPr>
            <a:r>
              <a:t>No return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3204719" y="2539569"/>
            <a:ext cx="7800902" cy="467446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pPr/>
            <a:r>
              <a:t>Sequences</a:t>
            </a:r>
          </a:p>
        </p:txBody>
      </p:sp>
      <p:sp>
        <p:nvSpPr>
          <p:cNvPr id="258" name="Shape 258"/>
          <p:cNvSpPr/>
          <p:nvPr/>
        </p:nvSpPr>
        <p:spPr>
          <a:xfrm rot="8100000">
            <a:off x="4595992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9" name="Shape 259"/>
          <p:cNvSpPr/>
          <p:nvPr/>
        </p:nvSpPr>
        <p:spPr>
          <a:xfrm rot="2700000">
            <a:off x="5989363" y="4583105"/>
            <a:ext cx="237529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027843" y="6174756"/>
            <a:ext cx="302642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Strings</a:t>
            </a:r>
          </a:p>
        </p:txBody>
      </p:sp>
      <p:sp>
        <p:nvSpPr>
          <p:cNvPr id="261" name="Shape 261"/>
          <p:cNvSpPr/>
          <p:nvPr/>
        </p:nvSpPr>
        <p:spPr>
          <a:xfrm>
            <a:off x="8057803" y="6162056"/>
            <a:ext cx="2008118" cy="116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03097">
              <a:lnSpc>
                <a:spcPct val="80000"/>
              </a:lnSpc>
              <a:spcBef>
                <a:spcPts val="1900"/>
              </a:spcBef>
              <a:defRPr cap="all" sz="828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Same</a:t>
            </a:r>
          </a:p>
        </p:txBody>
      </p:sp>
      <p:sp>
        <p:nvSpPr>
          <p:cNvPr id="264" name="Shape 264"/>
          <p:cNvSpPr/>
          <p:nvPr>
            <p:ph type="body" sz="half" idx="1"/>
          </p:nvPr>
        </p:nvSpPr>
        <p:spPr>
          <a:xfrm>
            <a:off x="406400" y="4538100"/>
            <a:ext cx="12192000" cy="2531600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Same index and slice syntax!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StringS: but Different</a:t>
            </a:r>
          </a:p>
        </p:txBody>
      </p:sp>
      <p:sp>
        <p:nvSpPr>
          <p:cNvPr id="267" name="Shape 267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>
            <a:lvl1pPr marL="705970" indent="-705970">
              <a:buClrTx/>
              <a:buSzPct val="40000"/>
              <a:buFontTx/>
              <a:buBlip>
                <a:blip r:embed="rId2"/>
              </a:buBlip>
              <a:defRPr sz="6400"/>
            </a:lvl1pPr>
          </a:lstStyle>
          <a:p>
            <a:pPr/>
            <a:r>
              <a:t>Cannot add or remove characters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 methods: Split &amp; join</a:t>
            </a:r>
          </a:p>
        </p:txBody>
      </p:sp>
      <p:sp>
        <p:nvSpPr>
          <p:cNvPr id="270" name="Shape 27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3" name="Shape 27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76" name="Shape 276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“a new string”.split()</a:t>
            </a:r>
          </a:p>
        </p:txBody>
      </p:sp>
      <p:sp>
        <p:nvSpPr>
          <p:cNvPr id="277" name="Shape 277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506543" y="5826142"/>
            <a:ext cx="691896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[“a”, “new”, “string”]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1" name="Shape 281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2" name="Shape 182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</a:t>
            </a:r>
          </a:p>
        </p:txBody>
      </p:sp>
      <p:sp>
        <p:nvSpPr>
          <p:cNvPr id="284" name="Shape 284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“id, name, date”.split(“,”)</a:t>
            </a:r>
          </a:p>
        </p:txBody>
      </p:sp>
      <p:sp>
        <p:nvSpPr>
          <p:cNvPr id="285" name="Shape 28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2506543" y="5826142"/>
            <a:ext cx="72854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[“id”, “name”, “date”]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89" name="Shape 289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“,”.join([“id”, “name”, “date”])</a:t>
            </a:r>
          </a:p>
        </p:txBody>
      </p:sp>
      <p:sp>
        <p:nvSpPr>
          <p:cNvPr id="290" name="Shape 290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2506543" y="5826142"/>
            <a:ext cx="572185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“id, name, 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Join</a:t>
            </a:r>
          </a:p>
        </p:txBody>
      </p:sp>
      <p:sp>
        <p:nvSpPr>
          <p:cNvPr id="294" name="Shape 294"/>
          <p:cNvSpPr/>
          <p:nvPr/>
        </p:nvSpPr>
        <p:spPr>
          <a:xfrm>
            <a:off x="495150" y="4413249"/>
            <a:ext cx="121920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“|”.join([“id”, “name”, “date”])</a:t>
            </a:r>
          </a:p>
        </p:txBody>
      </p:sp>
      <p:sp>
        <p:nvSpPr>
          <p:cNvPr id="295" name="Shape 295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2506543" y="5826142"/>
            <a:ext cx="53286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“id|name|date”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Split &amp; join methods</a:t>
            </a:r>
          </a:p>
        </p:txBody>
      </p:sp>
      <p:sp>
        <p:nvSpPr>
          <p:cNvPr id="299" name="Shape 29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Translate between list/string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Use a string as glue/delimiter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Two more methods</a:t>
            </a:r>
          </a:p>
        </p:txBody>
      </p:sp>
      <p:sp>
        <p:nvSpPr>
          <p:cNvPr id="302" name="Shape 302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len() </a:t>
            </a:r>
            <a:r>
              <a:t>—&gt; find length of sequence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rPr>
                <a:solidFill>
                  <a:schemeClr val="accent3"/>
                </a:solidFill>
              </a:rPr>
              <a:t>sorted() </a:t>
            </a:r>
            <a:r>
              <a:t>—&gt; return sorted version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.split() method</a:t>
            </a:r>
          </a:p>
          <a:p>
            <a:pPr marL="444500" indent="-444500">
              <a:defRPr sz="4800"/>
            </a:pPr>
            <a:r>
              <a:t>.join() method</a:t>
            </a:r>
          </a:p>
          <a:p>
            <a:pPr marL="444500" indent="-444500">
              <a:defRPr sz="4800"/>
            </a:pPr>
            <a:r>
              <a:t>len() function</a:t>
            </a:r>
          </a:p>
          <a:p>
            <a:pPr marL="444500" indent="-444500">
              <a:defRPr sz="4800"/>
            </a:pPr>
            <a:r>
              <a:t>sorted()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10" name="Shape 310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Equals</a:t>
            </a:r>
          </a:p>
        </p:txBody>
      </p:sp>
      <p:sp>
        <p:nvSpPr>
          <p:cNvPr id="313" name="Shape 313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16" name="Shape 316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List: Basic usage</a:t>
            </a:r>
          </a:p>
        </p:txBody>
      </p:sp>
      <p:sp>
        <p:nvSpPr>
          <p:cNvPr id="185" name="Shape 185"/>
          <p:cNvSpPr/>
          <p:nvPr/>
        </p:nvSpPr>
        <p:spPr>
          <a:xfrm>
            <a:off x="657967" y="4413249"/>
            <a:ext cx="11454710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 = [1, “two”, 3.0]</a:t>
            </a:r>
          </a:p>
        </p:txBody>
      </p:sp>
      <p:sp>
        <p:nvSpPr>
          <p:cNvPr id="186" name="Shape 186"/>
          <p:cNvSpPr/>
          <p:nvPr/>
        </p:nvSpPr>
        <p:spPr>
          <a:xfrm rot="13500000">
            <a:off x="6349730" y="6431705"/>
            <a:ext cx="293330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9004164" y="7377305"/>
            <a:ext cx="324916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list literal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Booleans</a:t>
            </a:r>
          </a:p>
        </p:txBody>
      </p:sp>
      <p:sp>
        <p:nvSpPr>
          <p:cNvPr id="319" name="Shape 319"/>
          <p:cNvSpPr/>
          <p:nvPr/>
        </p:nvSpPr>
        <p:spPr>
          <a:xfrm>
            <a:off x="500464" y="3848099"/>
            <a:ext cx="1160949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100 &gt; 0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“this str” == “that str”  </a:t>
            </a:r>
          </a:p>
        </p:txBody>
      </p:sp>
      <p:sp>
        <p:nvSpPr>
          <p:cNvPr id="320" name="Shape 320"/>
          <p:cNvSpPr/>
          <p:nvPr/>
        </p:nvSpPr>
        <p:spPr>
          <a:xfrm>
            <a:off x="9906930" y="504738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21" name="Shape 321"/>
          <p:cNvSpPr/>
          <p:nvPr/>
        </p:nvSpPr>
        <p:spPr>
          <a:xfrm>
            <a:off x="3722030" y="389168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bool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6984" t="0" r="16984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4" name="Shape 324"/>
          <p:cNvSpPr/>
          <p:nvPr>
            <p:ph type="body" idx="15"/>
          </p:nvPr>
        </p:nvSpPr>
        <p:spPr>
          <a:xfrm>
            <a:off x="6189133" y="7619998"/>
            <a:ext cx="5914894" cy="863604"/>
          </a:xfrm>
          <a:prstGeom prst="rect">
            <a:avLst/>
          </a:prstGeom>
        </p:spPr>
        <p:txBody>
          <a:bodyPr/>
          <a:lstStyle/>
          <a:p>
            <a:pPr/>
            <a:r>
              <a:t>George Boole</a:t>
            </a:r>
          </a:p>
        </p:txBody>
      </p:sp>
      <p:sp>
        <p:nvSpPr>
          <p:cNvPr id="325" name="Shape 325"/>
          <p:cNvSpPr/>
          <p:nvPr/>
        </p:nvSpPr>
        <p:spPr>
          <a:xfrm>
            <a:off x="6107723" y="1768432"/>
            <a:ext cx="6275754" cy="481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“universal laws of thought which are …mathematical as to their form”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28" name="Shape 328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Operators?</a:t>
            </a:r>
          </a:p>
        </p:txBody>
      </p:sp>
      <p:sp>
        <p:nvSpPr>
          <p:cNvPr id="331" name="Shape 331"/>
          <p:cNvSpPr/>
          <p:nvPr/>
        </p:nvSpPr>
        <p:spPr>
          <a:xfrm>
            <a:off x="4163928" y="3820583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+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*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/ </a:t>
            </a:r>
            <a:r>
              <a:t>True</a:t>
            </a:r>
          </a:p>
        </p:txBody>
      </p:sp>
      <p:sp>
        <p:nvSpPr>
          <p:cNvPr id="332" name="Shape 332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3" name="Shape 333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36" name="Shape 336"/>
          <p:cNvSpPr/>
          <p:nvPr/>
        </p:nvSpPr>
        <p:spPr>
          <a:xfrm>
            <a:off x="5366195" y="3431116"/>
            <a:ext cx="2272410" cy="410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or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and</a:t>
            </a:r>
            <a:r>
              <a:t> </a:t>
            </a:r>
          </a:p>
          <a:p>
            <a:pPr>
              <a:defRPr sz="7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39" name="Shape 339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2" name="Shape 342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43" name="Shape 343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4" name="Shape 344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47" name="Shape 347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48" name="Shape 348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49" name="Shape 349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51" name="Shape 351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Boolean Operators</a:t>
            </a:r>
          </a:p>
        </p:txBody>
      </p:sp>
      <p:sp>
        <p:nvSpPr>
          <p:cNvPr id="354" name="Shape 354"/>
          <p:cNvSpPr/>
          <p:nvPr/>
        </p:nvSpPr>
        <p:spPr>
          <a:xfrm>
            <a:off x="1471528" y="4210050"/>
            <a:ext cx="5455878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or</a:t>
            </a:r>
            <a:r>
              <a:t> False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True </a:t>
            </a:r>
            <a:r>
              <a:rPr>
                <a:solidFill>
                  <a:schemeClr val="accent1"/>
                </a:solidFill>
              </a:rPr>
              <a:t>and</a:t>
            </a:r>
            <a:r>
              <a:t> False 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1"/>
                </a:solidFill>
              </a:rPr>
              <a:t>not</a:t>
            </a:r>
            <a:r>
              <a:t> True</a:t>
            </a:r>
          </a:p>
        </p:txBody>
      </p:sp>
      <p:sp>
        <p:nvSpPr>
          <p:cNvPr id="355" name="Shape 355"/>
          <p:cNvSpPr/>
          <p:nvPr/>
        </p:nvSpPr>
        <p:spPr>
          <a:xfrm>
            <a:off x="7572761" y="48006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7572761" y="5905500"/>
            <a:ext cx="1698240" cy="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7572761" y="6989233"/>
            <a:ext cx="1698240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9916356" y="4305299"/>
            <a:ext cx="150088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22DA00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359" name="Shape 359"/>
          <p:cNvSpPr/>
          <p:nvPr/>
        </p:nvSpPr>
        <p:spPr>
          <a:xfrm>
            <a:off x="9865556" y="5397499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  <p:sp>
        <p:nvSpPr>
          <p:cNvPr id="360" name="Shape 360"/>
          <p:cNvSpPr/>
          <p:nvPr/>
        </p:nvSpPr>
        <p:spPr>
          <a:xfrm>
            <a:off x="9852856" y="6430433"/>
            <a:ext cx="184752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chemeClr val="accent5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Values: What kinds ARE THERE?</a:t>
            </a:r>
          </a:p>
        </p:txBody>
      </p:sp>
      <p:sp>
        <p:nvSpPr>
          <p:cNvPr id="363" name="Shape 363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</a:t>
            </a:r>
          </a:p>
          <a:p>
            <a:pPr>
              <a:defRPr sz="5400"/>
            </a:pPr>
            <a:r>
              <a:t>Float</a:t>
            </a:r>
          </a:p>
          <a:p>
            <a:pPr>
              <a:defRPr sz="5400"/>
            </a:pPr>
            <a:r>
              <a:t>String</a:t>
            </a:r>
          </a:p>
          <a:p>
            <a:pPr>
              <a:defRPr sz="5400"/>
            </a:pPr>
            <a:r>
              <a:t>Bool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0" name="Shape 190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Casting between Data types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xfrm>
            <a:off x="647700" y="3066806"/>
            <a:ext cx="11493038" cy="5109040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int()</a:t>
            </a:r>
          </a:p>
          <a:p>
            <a:pPr>
              <a:defRPr sz="5400"/>
            </a:pPr>
            <a:r>
              <a:t>float()</a:t>
            </a:r>
          </a:p>
          <a:p>
            <a:pPr>
              <a:defRPr sz="5400"/>
            </a:pPr>
            <a:r>
              <a:t>str()</a:t>
            </a:r>
          </a:p>
          <a:p>
            <a:pPr>
              <a:defRPr sz="5400"/>
            </a:pPr>
            <a:r>
              <a:t>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69" name="Shape 369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406400" y="1536700"/>
            <a:ext cx="12192000" cy="1367235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Concepts covered so Far</a:t>
            </a: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406400" y="2929466"/>
            <a:ext cx="12192000" cy="6108701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4800"/>
            </a:pPr>
            <a:r>
              <a:t>Boolean values (True/False)</a:t>
            </a:r>
          </a:p>
          <a:p>
            <a:pPr marL="444500" indent="-444500">
              <a:defRPr sz="4800"/>
            </a:pPr>
            <a:r>
              <a:t>Boolean operators (or, and, not)</a:t>
            </a:r>
          </a:p>
          <a:p>
            <a:pPr marL="444500" indent="-444500">
              <a:defRPr sz="4800"/>
            </a:pPr>
            <a:r>
              <a:t>Casting between data types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1522214" y="4004733"/>
            <a:ext cx="9960373" cy="203358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What’s missing?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4141688" y="5424289"/>
            <a:ext cx="4656270" cy="787864"/>
          </a:xfrm>
          <a:prstGeom prst="rightArrow">
            <a:avLst>
              <a:gd name="adj1" fmla="val 32000"/>
              <a:gd name="adj2" fmla="val 103165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1753492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8824680" y="4749105"/>
            <a:ext cx="2426627" cy="2219657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81" name="Shape 381"/>
          <p:cNvSpPr/>
          <p:nvPr/>
        </p:nvSpPr>
        <p:spPr>
          <a:xfrm>
            <a:off x="9255673" y="5458883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382" name="Shape 382"/>
          <p:cNvSpPr/>
          <p:nvPr/>
        </p:nvSpPr>
        <p:spPr>
          <a:xfrm>
            <a:off x="2334076" y="5458883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83" name="Shape 383"/>
          <p:cNvSpPr/>
          <p:nvPr>
            <p:ph type="title" idx="4294967295"/>
          </p:nvPr>
        </p:nvSpPr>
        <p:spPr>
          <a:xfrm>
            <a:off x="3488828" y="1909233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oul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740" t="0" r="674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388" name="Shape 38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 of conditions</a:t>
            </a:r>
          </a:p>
        </p:txBody>
      </p:sp>
      <p:sp>
        <p:nvSpPr>
          <p:cNvPr id="391" name="Shape 391"/>
          <p:cNvSpPr/>
          <p:nvPr>
            <p:ph type="body" idx="1"/>
          </p:nvPr>
        </p:nvSpPr>
        <p:spPr>
          <a:xfrm>
            <a:off x="406400" y="3953767"/>
            <a:ext cx="12192000" cy="529637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my_name </a:t>
            </a:r>
            <a:r>
              <a:rPr>
                <a:solidFill>
                  <a:schemeClr val="accent3"/>
                </a:solidFill>
              </a:rPr>
              <a:t>==</a:t>
            </a:r>
            <a:r>
              <a:t> “Rob”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age </a:t>
            </a:r>
            <a:r>
              <a:rPr>
                <a:solidFill>
                  <a:schemeClr val="accent3"/>
                </a:solidFill>
              </a:rPr>
              <a:t>&gt;</a:t>
            </a:r>
            <a:r>
              <a:t> 21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name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list_of_guests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 Statement</a:t>
            </a:r>
          </a:p>
        </p:txBody>
      </p:sp>
      <p:sp>
        <p:nvSpPr>
          <p:cNvPr id="394" name="Shape 394"/>
          <p:cNvSpPr/>
          <p:nvPr/>
        </p:nvSpPr>
        <p:spPr>
          <a:xfrm>
            <a:off x="444350" y="4000499"/>
            <a:ext cx="1156252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print(“extra code runs!”)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Append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495150" y="4413249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my_list.append(“new thing”)</a:t>
            </a:r>
          </a:p>
        </p:txBody>
      </p:sp>
      <p:sp>
        <p:nvSpPr>
          <p:cNvPr id="194" name="Shape 194"/>
          <p:cNvSpPr/>
          <p:nvPr/>
        </p:nvSpPr>
        <p:spPr>
          <a:xfrm rot="21591301">
            <a:off x="686250" y="613865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506543" y="5826142"/>
            <a:ext cx="27813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_______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3080241" y="5782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1483607" y="5121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8910395" y="268492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9290218" y="3279675"/>
            <a:ext cx="1575309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Extra!</a:t>
            </a:r>
          </a:p>
        </p:txBody>
      </p:sp>
      <p:sp>
        <p:nvSpPr>
          <p:cNvPr id="400" name="Shape 400"/>
          <p:cNvSpPr/>
          <p:nvPr/>
        </p:nvSpPr>
        <p:spPr>
          <a:xfrm>
            <a:off x="1842668" y="5633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01" name="Shape 401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02" name="Shape 402"/>
          <p:cNvSpPr/>
          <p:nvPr/>
        </p:nvSpPr>
        <p:spPr>
          <a:xfrm>
            <a:off x="5533596" y="5038658"/>
            <a:ext cx="2153598" cy="198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6380017" y="5633409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04" name="Shape 404"/>
          <p:cNvSpPr/>
          <p:nvPr/>
        </p:nvSpPr>
        <p:spPr>
          <a:xfrm>
            <a:off x="8910395" y="690979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9204873" y="7504542"/>
            <a:ext cx="156464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06" name="Shape 406"/>
          <p:cNvSpPr/>
          <p:nvPr/>
        </p:nvSpPr>
        <p:spPr>
          <a:xfrm>
            <a:off x="6903928" y="3727194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07" name="Shape 407"/>
          <p:cNvSpPr/>
          <p:nvPr/>
        </p:nvSpPr>
        <p:spPr>
          <a:xfrm>
            <a:off x="6958031" y="7370289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08" name="Shape 408"/>
          <p:cNvSpPr/>
          <p:nvPr/>
        </p:nvSpPr>
        <p:spPr>
          <a:xfrm rot="18900000">
            <a:off x="6712129" y="4461912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09" name="Shape 409"/>
          <p:cNvSpPr/>
          <p:nvPr/>
        </p:nvSpPr>
        <p:spPr>
          <a:xfrm rot="2700000">
            <a:off x="6699429" y="7216284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0" name="Shape 410"/>
          <p:cNvSpPr/>
          <p:nvPr/>
        </p:nvSpPr>
        <p:spPr>
          <a:xfrm rot="5400000">
            <a:off x="8773880" y="54905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if-Else Statement</a:t>
            </a:r>
          </a:p>
        </p:txBody>
      </p:sp>
      <p:sp>
        <p:nvSpPr>
          <p:cNvPr id="413" name="Shape 413"/>
          <p:cNvSpPr/>
          <p:nvPr/>
        </p:nvSpPr>
        <p:spPr>
          <a:xfrm>
            <a:off x="512083" y="3644899"/>
            <a:ext cx="11562527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#1 runs”)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print(“path #2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543541" y="5528667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04107" y="4867638"/>
            <a:ext cx="1983582" cy="182364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7170495" y="2536742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7419508" y="3131492"/>
            <a:ext cx="16555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1</a:t>
            </a:r>
          </a:p>
        </p:txBody>
      </p:sp>
      <p:sp>
        <p:nvSpPr>
          <p:cNvPr id="419" name="Shape 419"/>
          <p:cNvSpPr/>
          <p:nvPr/>
        </p:nvSpPr>
        <p:spPr>
          <a:xfrm>
            <a:off x="763168" y="5379409"/>
            <a:ext cx="126546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000">
                <a:solidFill>
                  <a:srgbClr val="222222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20" name="Shape 420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21" name="Shape 421"/>
          <p:cNvSpPr/>
          <p:nvPr/>
        </p:nvSpPr>
        <p:spPr>
          <a:xfrm>
            <a:off x="3946096" y="4788875"/>
            <a:ext cx="2153598" cy="198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800">
                <a:solidFill>
                  <a:srgbClr val="222222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4754417" y="5383626"/>
            <a:ext cx="46075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423" name="Shape 423"/>
          <p:cNvSpPr/>
          <p:nvPr/>
        </p:nvSpPr>
        <p:spPr>
          <a:xfrm>
            <a:off x="7170495" y="7117208"/>
            <a:ext cx="2153598" cy="1989602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7427974" y="7701376"/>
            <a:ext cx="1782573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Path 2</a:t>
            </a:r>
          </a:p>
        </p:txBody>
      </p:sp>
      <p:sp>
        <p:nvSpPr>
          <p:cNvPr id="425" name="Shape 425"/>
          <p:cNvSpPr/>
          <p:nvPr/>
        </p:nvSpPr>
        <p:spPr>
          <a:xfrm>
            <a:off x="5316428" y="3477411"/>
            <a:ext cx="944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Yes</a:t>
            </a:r>
          </a:p>
        </p:txBody>
      </p:sp>
      <p:sp>
        <p:nvSpPr>
          <p:cNvPr id="426" name="Shape 426"/>
          <p:cNvSpPr/>
          <p:nvPr/>
        </p:nvSpPr>
        <p:spPr>
          <a:xfrm>
            <a:off x="5370531" y="7120506"/>
            <a:ext cx="836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427" name="Shape 427"/>
          <p:cNvSpPr/>
          <p:nvPr/>
        </p:nvSpPr>
        <p:spPr>
          <a:xfrm rot="18900000">
            <a:off x="5124629" y="4212129"/>
            <a:ext cx="2426627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8" name="Shape 428"/>
          <p:cNvSpPr/>
          <p:nvPr/>
        </p:nvSpPr>
        <p:spPr>
          <a:xfrm rot="2700000">
            <a:off x="5111929" y="6966501"/>
            <a:ext cx="2426627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10552928" y="4636475"/>
            <a:ext cx="2153598" cy="1989601"/>
          </a:xfrm>
          <a:prstGeom prst="rect">
            <a:avLst/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10810407" y="5220642"/>
            <a:ext cx="169164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000000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Finish</a:t>
            </a:r>
          </a:p>
        </p:txBody>
      </p:sp>
      <p:sp>
        <p:nvSpPr>
          <p:cNvPr id="431" name="Shape 431"/>
          <p:cNvSpPr/>
          <p:nvPr/>
        </p:nvSpPr>
        <p:spPr>
          <a:xfrm rot="18445215">
            <a:off x="8797081" y="7215627"/>
            <a:ext cx="2170189" cy="501584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32" name="Shape 432"/>
          <p:cNvSpPr/>
          <p:nvPr/>
        </p:nvSpPr>
        <p:spPr>
          <a:xfrm rot="2228135">
            <a:off x="8881467" y="3788874"/>
            <a:ext cx="1885088" cy="501585"/>
          </a:xfrm>
          <a:prstGeom prst="rightArrow">
            <a:avLst>
              <a:gd name="adj1" fmla="val 32000"/>
              <a:gd name="adj2" fmla="val 162047"/>
            </a:avLst>
          </a:prstGeom>
          <a:solidFill>
            <a:srgbClr val="33A1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if-elif-Else Statement</a:t>
            </a:r>
          </a:p>
        </p:txBody>
      </p:sp>
      <p:sp>
        <p:nvSpPr>
          <p:cNvPr id="435" name="Shape 435"/>
          <p:cNvSpPr/>
          <p:nvPr/>
        </p:nvSpPr>
        <p:spPr>
          <a:xfrm>
            <a:off x="721137" y="3236537"/>
            <a:ext cx="11562527" cy="566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if 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#1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elif second_condition_is_true: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#2</a:t>
            </a:r>
            <a:r>
              <a:t> runs”)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else:</a:t>
            </a:r>
          </a:p>
          <a:p>
            <a:pPr>
              <a:defRPr sz="4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print(“</a:t>
            </a:r>
            <a:r>
              <a:rPr>
                <a:solidFill>
                  <a:schemeClr val="accent3"/>
                </a:solidFill>
              </a:rPr>
              <a:t>path #3</a:t>
            </a:r>
            <a:r>
              <a:t> runs”)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 idx="4294967295"/>
          </p:nvPr>
        </p:nvSpPr>
        <p:spPr>
          <a:xfrm>
            <a:off x="34888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38150">
              <a:spcBef>
                <a:spcPts val="2100"/>
              </a:spcBef>
              <a:defRPr sz="9750"/>
            </a:lvl1pPr>
          </a:lstStyle>
          <a:p>
            <a:pPr/>
            <a:r>
              <a:t>Flow Diagram</a:t>
            </a:r>
          </a:p>
        </p:txBody>
      </p:sp>
      <p:sp>
        <p:nvSpPr>
          <p:cNvPr id="440" name="Shape 440"/>
          <p:cNvSpPr/>
          <p:nvPr/>
        </p:nvSpPr>
        <p:spPr>
          <a:xfrm rot="2859210">
            <a:off x="3768213" y="5333820"/>
            <a:ext cx="5136049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41" name="Shape 441"/>
          <p:cNvSpPr/>
          <p:nvPr/>
        </p:nvSpPr>
        <p:spPr>
          <a:xfrm rot="18911602">
            <a:off x="3742266" y="5284258"/>
            <a:ext cx="5139400" cy="43815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Conditional Statements</a:t>
            </a:r>
          </a:p>
        </p:txBody>
      </p:sp>
      <p:sp>
        <p:nvSpPr>
          <p:cNvPr id="444" name="Shape 44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Directs route taken by program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Hinges on Boolean expressions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449" name="Shape 449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52" name="Shape 452"/>
          <p:cNvSpPr/>
          <p:nvPr/>
        </p:nvSpPr>
        <p:spPr>
          <a:xfrm>
            <a:off x="579816" y="3435350"/>
            <a:ext cx="12116101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print(pet)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List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Mutable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Some methods return no value!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 idx="4294967295"/>
          </p:nvPr>
        </p:nvSpPr>
        <p:spPr>
          <a:xfrm>
            <a:off x="644028" y="714129"/>
            <a:ext cx="6027144" cy="1417969"/>
          </a:xfrm>
          <a:prstGeom prst="rect">
            <a:avLst/>
          </a:prstGeom>
        </p:spPr>
        <p:txBody>
          <a:bodyPr/>
          <a:lstStyle>
            <a:lvl1pPr defTabSz="461518">
              <a:spcBef>
                <a:spcPts val="2200"/>
              </a:spcBef>
              <a:defRPr sz="10270"/>
            </a:lvl1pPr>
          </a:lstStyle>
          <a:p>
            <a:pPr/>
            <a:r>
              <a:t>For-loops</a:t>
            </a:r>
          </a:p>
        </p:txBody>
      </p:sp>
      <p:sp>
        <p:nvSpPr>
          <p:cNvPr id="455" name="Shape 455"/>
          <p:cNvSpPr/>
          <p:nvPr/>
        </p:nvSpPr>
        <p:spPr>
          <a:xfrm>
            <a:off x="579816" y="2666999"/>
            <a:ext cx="12116101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pets = [“dog”, “cat”, “fish”]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for pet in pets: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if pet == “dog”: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print(“Man’s best friend!”)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</a:t>
            </a:r>
            <a:r>
              <a:rPr>
                <a:solidFill>
                  <a:schemeClr val="accent3"/>
                </a:solidFill>
              </a:rPr>
              <a:t>else:</a:t>
            </a:r>
          </a:p>
          <a:p>
            <a: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       print(“whatever”)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58" name="Shape 458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63612" indent="-663612" defTabSz="549148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Generates range of numbers</a:t>
            </a:r>
          </a:p>
          <a:p>
            <a:pPr marL="663612" indent="-663612" defTabSz="549148">
              <a:lnSpc>
                <a:spcPct val="200000"/>
              </a:lnSpc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16"/>
            </a:pPr>
            <a:r>
              <a:t>Parameters match slice syntax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1" name="Shape 461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4" name="Shape 464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range(3)</a:t>
            </a:r>
          </a:p>
        </p:txBody>
      </p:sp>
      <p:sp>
        <p:nvSpPr>
          <p:cNvPr id="465" name="Shape 465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66" name="Shape 466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0, 1, 2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72" name="Shape 472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range(1,4)</a:t>
            </a:r>
          </a:p>
        </p:txBody>
      </p:sp>
      <p:sp>
        <p:nvSpPr>
          <p:cNvPr id="473" name="Shape 473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function</a:t>
            </a:r>
          </a:p>
        </p:txBody>
      </p:sp>
      <p:sp>
        <p:nvSpPr>
          <p:cNvPr id="477" name="Shape 477"/>
          <p:cNvSpPr/>
          <p:nvPr/>
        </p:nvSpPr>
        <p:spPr>
          <a:xfrm>
            <a:off x="2758543" y="4337049"/>
            <a:ext cx="65572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range(3,0,-1)</a:t>
            </a:r>
          </a:p>
        </p:txBody>
      </p:sp>
      <p:sp>
        <p:nvSpPr>
          <p:cNvPr id="478" name="Shape 478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79" name="Shape 479"/>
          <p:cNvSpPr/>
          <p:nvPr/>
        </p:nvSpPr>
        <p:spPr>
          <a:xfrm>
            <a:off x="4761271" y="5699472"/>
            <a:ext cx="220599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3, 2, 1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Range is Not A List</a:t>
            </a:r>
          </a:p>
        </p:txBody>
      </p:sp>
      <p:sp>
        <p:nvSpPr>
          <p:cNvPr id="482" name="Shape 482"/>
          <p:cNvSpPr/>
          <p:nvPr>
            <p:ph type="body" idx="1"/>
          </p:nvPr>
        </p:nvSpPr>
        <p:spPr>
          <a:xfrm>
            <a:off x="406400" y="3953767"/>
            <a:ext cx="12192000" cy="499028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Returns a “lazy” list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Numbers are generated one-by-one to save 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Convert Range to list</a:t>
            </a:r>
          </a:p>
        </p:txBody>
      </p:sp>
      <p:sp>
        <p:nvSpPr>
          <p:cNvPr id="485" name="Shape 485"/>
          <p:cNvSpPr/>
          <p:nvPr/>
        </p:nvSpPr>
        <p:spPr>
          <a:xfrm>
            <a:off x="2690655" y="4337049"/>
            <a:ext cx="871847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list(range(3))</a:t>
            </a:r>
          </a:p>
        </p:txBody>
      </p:sp>
      <p:sp>
        <p:nvSpPr>
          <p:cNvPr id="486" name="Shape 486"/>
          <p:cNvSpPr/>
          <p:nvPr/>
        </p:nvSpPr>
        <p:spPr>
          <a:xfrm rot="21591301">
            <a:off x="2940979" y="6011983"/>
            <a:ext cx="1620784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4761271" y="5699472"/>
            <a:ext cx="268605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/>
            <a:r>
              <a:t>[0, 1, 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For-Loops</a:t>
            </a:r>
          </a:p>
        </p:txBody>
      </p:sp>
      <p:sp>
        <p:nvSpPr>
          <p:cNvPr id="490" name="Shape 490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Repeats a chunk of code</a:t>
            </a:r>
          </a:p>
          <a:p>
            <a:pPr marL="649492" indent="-649492" defTabSz="537463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Hands in different item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Strings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Numbers</a:t>
            </a:r>
          </a:p>
        </p:txBody>
      </p:sp>
      <p:sp>
        <p:nvSpPr>
          <p:cNvPr id="204" name="Shape 204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Immutable</a:t>
            </a:r>
          </a:p>
          <a:p>
            <a:pPr marL="642433" indent="-642433" defTabSz="531622">
              <a:lnSpc>
                <a:spcPct val="200000"/>
              </a:lnSpc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Methods always return new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