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208" name="Shape 208"/>
          <p:cNvSpPr/>
          <p:nvPr/>
        </p:nvSpPr>
        <p:spPr>
          <a:xfrm>
            <a:off x="5366195" y="3431116"/>
            <a:ext cx="2272410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or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and</a:t>
            </a:r>
            <a:r>
              <a:t> 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211" name="Shape 211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214" name="Shape 214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215" name="Shape 215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219" name="Shape 219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220" name="Shape 220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223" name="Shape 223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226" name="Shape 226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227" name="Shape 227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7572761" y="6989233"/>
            <a:ext cx="169824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231" name="Shape 231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232" name="Shape 232"/>
          <p:cNvSpPr/>
          <p:nvPr/>
        </p:nvSpPr>
        <p:spPr>
          <a:xfrm>
            <a:off x="9852856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</a:t>
            </a:r>
          </a:p>
          <a:p>
            <a:pPr>
              <a:defRPr sz="5400"/>
            </a:pPr>
            <a:r>
              <a:t>Float</a:t>
            </a:r>
          </a:p>
          <a:p>
            <a:pPr>
              <a:defRPr sz="5400"/>
            </a:pPr>
            <a:r>
              <a:t>String</a:t>
            </a:r>
          </a:p>
          <a:p>
            <a:pPr>
              <a:defRPr sz="5400"/>
            </a:pPr>
            <a:r>
              <a:t>Bool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238" name="Shape 238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239" name="Shape 239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0" name="Shape 240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243" name="Shape 24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244" name="Shape 244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5" name="Shape 245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556367" y="5691716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 + “7.2” = </a:t>
            </a:r>
            <a:r>
              <a:rPr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247" name="Shape 247"/>
          <p:cNvSpPr/>
          <p:nvPr/>
        </p:nvSpPr>
        <p:spPr>
          <a:xfrm rot="2859210">
            <a:off x="6922709" y="6142974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8" name="Shape 248"/>
          <p:cNvSpPr/>
          <p:nvPr/>
        </p:nvSpPr>
        <p:spPr>
          <a:xfrm rot="18911602">
            <a:off x="6930445" y="6113328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251" name="Shape 251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252" name="Shape 252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3" name="Shape 253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556367" y="5691716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int(“7.2”) = 8.2</a:t>
            </a:r>
          </a:p>
        </p:txBody>
      </p:sp>
      <p:sp>
        <p:nvSpPr>
          <p:cNvPr id="255" name="Shape 255"/>
          <p:cNvSpPr/>
          <p:nvPr/>
        </p:nvSpPr>
        <p:spPr>
          <a:xfrm rot="18546354">
            <a:off x="8564449" y="5809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Shape 256"/>
          <p:cNvSpPr/>
          <p:nvPr/>
        </p:nvSpPr>
        <p:spPr>
          <a:xfrm rot="2624366">
            <a:off x="9170830" y="5327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Casting between Data types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int()</a:t>
            </a:r>
          </a:p>
          <a:p>
            <a:pPr>
              <a:defRPr sz="5400"/>
            </a:pPr>
            <a:r>
              <a:t>float()</a:t>
            </a:r>
          </a:p>
          <a:p>
            <a:pPr>
              <a:defRPr sz="5400"/>
            </a:pPr>
            <a:r>
              <a:t>str()</a:t>
            </a:r>
          </a:p>
          <a:p>
            <a:pPr>
              <a:defRPr sz="5400"/>
            </a:pPr>
            <a:r>
              <a:t>bool()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Lists</a:t>
            </a:r>
          </a:p>
          <a:p>
            <a:pPr marL="444500" indent="-444500">
              <a:defRPr sz="4800"/>
            </a:pPr>
            <a:r>
              <a:t>Zero-indexing</a:t>
            </a:r>
          </a:p>
          <a:p>
            <a:pPr marL="444500" indent="-444500">
              <a:defRPr sz="4800"/>
            </a:pPr>
            <a:r>
              <a:t>Slicing</a:t>
            </a:r>
          </a:p>
          <a:p>
            <a:pPr marL="444500" indent="-444500">
              <a:defRPr sz="4800"/>
            </a:pPr>
            <a:r>
              <a:t>Sequence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values (True/False)</a:t>
            </a:r>
          </a:p>
          <a:p>
            <a:pPr marL="444500" indent="-444500">
              <a:defRPr sz="4800"/>
            </a:pPr>
            <a:r>
              <a:t>Boolean operators (or, and, not)</a:t>
            </a:r>
          </a:p>
          <a:p>
            <a:pPr marL="444500" indent="-444500">
              <a:defRPr sz="4800"/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values (True/False)</a:t>
            </a:r>
          </a:p>
          <a:p>
            <a:pPr marL="444500" indent="-444500">
              <a:defRPr sz="4800"/>
            </a:pPr>
            <a:r>
              <a:t>Boolean operators (or, and, not)</a:t>
            </a:r>
          </a:p>
          <a:p>
            <a:pPr marL="444500" indent="-444500">
              <a:defRPr sz="4800"/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1522214" y="4004733"/>
            <a:ext cx="9960373" cy="2033588"/>
          </a:xfrm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pPr/>
            <a:r>
              <a:t>What’s missing?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4141688" y="5424289"/>
            <a:ext cx="4656270" cy="787864"/>
          </a:xfrm>
          <a:prstGeom prst="rightArrow">
            <a:avLst>
              <a:gd name="adj1" fmla="val 32000"/>
              <a:gd name="adj2" fmla="val 103165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1753492" y="4749105"/>
            <a:ext cx="2426627" cy="2219657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8824680" y="4749105"/>
            <a:ext cx="2426627" cy="2219657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9255673" y="5458883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275" name="Shape 275"/>
          <p:cNvSpPr/>
          <p:nvPr/>
        </p:nvSpPr>
        <p:spPr>
          <a:xfrm>
            <a:off x="2334076" y="5458883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276" name="Shape 276"/>
          <p:cNvSpPr/>
          <p:nvPr>
            <p:ph type="title" idx="4294967295"/>
          </p:nvPr>
        </p:nvSpPr>
        <p:spPr>
          <a:xfrm>
            <a:off x="3488828" y="1909233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oul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740" t="0" r="674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281" name="Shape 28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 of conditions</a:t>
            </a: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xfrm>
            <a:off x="406400" y="3953767"/>
            <a:ext cx="12192000" cy="529637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my_name </a:t>
            </a:r>
            <a:r>
              <a:rPr>
                <a:solidFill>
                  <a:schemeClr val="accent3"/>
                </a:solidFill>
              </a:rPr>
              <a:t>==</a:t>
            </a:r>
            <a:r>
              <a:t> “Rob”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age </a:t>
            </a:r>
            <a:r>
              <a:rPr>
                <a:solidFill>
                  <a:schemeClr val="accent3"/>
                </a:solidFill>
              </a:rPr>
              <a:t>&gt;</a:t>
            </a:r>
            <a:r>
              <a:t> 21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name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list_of_guests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 Statement</a:t>
            </a:r>
          </a:p>
        </p:txBody>
      </p:sp>
      <p:sp>
        <p:nvSpPr>
          <p:cNvPr id="287" name="Shape 287"/>
          <p:cNvSpPr/>
          <p:nvPr/>
        </p:nvSpPr>
        <p:spPr>
          <a:xfrm>
            <a:off x="444350" y="4000499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print(“extra code runs!”)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3080241" y="57826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1483607" y="5121638"/>
            <a:ext cx="1983582" cy="182364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8910395" y="2684925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9290218" y="3279675"/>
            <a:ext cx="15753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Extra!</a:t>
            </a:r>
          </a:p>
        </p:txBody>
      </p:sp>
      <p:sp>
        <p:nvSpPr>
          <p:cNvPr id="293" name="Shape 293"/>
          <p:cNvSpPr/>
          <p:nvPr/>
        </p:nvSpPr>
        <p:spPr>
          <a:xfrm>
            <a:off x="1842668" y="5633409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294" name="Shape 294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295" name="Shape 295"/>
          <p:cNvSpPr/>
          <p:nvPr/>
        </p:nvSpPr>
        <p:spPr>
          <a:xfrm>
            <a:off x="5533596" y="5038658"/>
            <a:ext cx="2153598" cy="198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6380017" y="5633409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297" name="Shape 297"/>
          <p:cNvSpPr/>
          <p:nvPr/>
        </p:nvSpPr>
        <p:spPr>
          <a:xfrm>
            <a:off x="8910395" y="6909792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9204873" y="750454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299" name="Shape 299"/>
          <p:cNvSpPr/>
          <p:nvPr/>
        </p:nvSpPr>
        <p:spPr>
          <a:xfrm>
            <a:off x="6903928" y="3727194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00" name="Shape 300"/>
          <p:cNvSpPr/>
          <p:nvPr/>
        </p:nvSpPr>
        <p:spPr>
          <a:xfrm>
            <a:off x="6958031" y="7370289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01" name="Shape 301"/>
          <p:cNvSpPr/>
          <p:nvPr/>
        </p:nvSpPr>
        <p:spPr>
          <a:xfrm rot="18900000">
            <a:off x="6712129" y="4461912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2" name="Shape 302"/>
          <p:cNvSpPr/>
          <p:nvPr/>
        </p:nvSpPr>
        <p:spPr>
          <a:xfrm rot="2700000">
            <a:off x="6699429" y="7216284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3" name="Shape 303"/>
          <p:cNvSpPr/>
          <p:nvPr/>
        </p:nvSpPr>
        <p:spPr>
          <a:xfrm rot="5400000">
            <a:off x="8773880" y="54905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</a:t>
            </a:r>
          </a:p>
          <a:p>
            <a:pPr>
              <a:defRPr sz="5400"/>
            </a:pPr>
            <a:r>
              <a:t>Float</a:t>
            </a:r>
          </a:p>
          <a:p>
            <a:pPr>
              <a:defRPr sz="5400"/>
            </a:pPr>
            <a:r>
              <a:t>String</a:t>
            </a:r>
          </a:p>
          <a:p>
            <a:pPr>
              <a:defRPr sz="5400"/>
            </a:pP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if-Else Statement</a:t>
            </a:r>
          </a:p>
        </p:txBody>
      </p:sp>
      <p:sp>
        <p:nvSpPr>
          <p:cNvPr id="306" name="Shape 306"/>
          <p:cNvSpPr/>
          <p:nvPr/>
        </p:nvSpPr>
        <p:spPr>
          <a:xfrm>
            <a:off x="512083" y="3644899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1543541" y="55286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404107" y="4867638"/>
            <a:ext cx="1983582" cy="182364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7170495" y="2536742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7419508" y="3131492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1</a:t>
            </a:r>
          </a:p>
        </p:txBody>
      </p:sp>
      <p:sp>
        <p:nvSpPr>
          <p:cNvPr id="312" name="Shape 312"/>
          <p:cNvSpPr/>
          <p:nvPr/>
        </p:nvSpPr>
        <p:spPr>
          <a:xfrm>
            <a:off x="763168" y="5379409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13" name="Shape 313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314" name="Shape 314"/>
          <p:cNvSpPr/>
          <p:nvPr/>
        </p:nvSpPr>
        <p:spPr>
          <a:xfrm>
            <a:off x="3946096" y="4788875"/>
            <a:ext cx="2153598" cy="198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4754417" y="5383626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316" name="Shape 316"/>
          <p:cNvSpPr/>
          <p:nvPr/>
        </p:nvSpPr>
        <p:spPr>
          <a:xfrm>
            <a:off x="7170495" y="7117208"/>
            <a:ext cx="2153598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7427974" y="7701376"/>
            <a:ext cx="1782573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2</a:t>
            </a:r>
          </a:p>
        </p:txBody>
      </p:sp>
      <p:sp>
        <p:nvSpPr>
          <p:cNvPr id="318" name="Shape 318"/>
          <p:cNvSpPr/>
          <p:nvPr/>
        </p:nvSpPr>
        <p:spPr>
          <a:xfrm>
            <a:off x="5316428" y="3477411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19" name="Shape 319"/>
          <p:cNvSpPr/>
          <p:nvPr/>
        </p:nvSpPr>
        <p:spPr>
          <a:xfrm>
            <a:off x="5370531" y="7120506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20" name="Shape 320"/>
          <p:cNvSpPr/>
          <p:nvPr/>
        </p:nvSpPr>
        <p:spPr>
          <a:xfrm rot="18900000">
            <a:off x="5124629" y="4212129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1" name="Shape 321"/>
          <p:cNvSpPr/>
          <p:nvPr/>
        </p:nvSpPr>
        <p:spPr>
          <a:xfrm rot="2700000">
            <a:off x="5111929" y="6966501"/>
            <a:ext cx="2426627" cy="501584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10552928" y="4636475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10810407" y="5220642"/>
            <a:ext cx="169164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324" name="Shape 324"/>
          <p:cNvSpPr/>
          <p:nvPr/>
        </p:nvSpPr>
        <p:spPr>
          <a:xfrm rot="18445215">
            <a:off x="8797081" y="7215627"/>
            <a:ext cx="2170189" cy="501584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5" name="Shape 325"/>
          <p:cNvSpPr/>
          <p:nvPr/>
        </p:nvSpPr>
        <p:spPr>
          <a:xfrm rot="2228135">
            <a:off x="8881467" y="3788874"/>
            <a:ext cx="1885088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if-elif-Else Statement</a:t>
            </a:r>
          </a:p>
        </p:txBody>
      </p:sp>
      <p:sp>
        <p:nvSpPr>
          <p:cNvPr id="328" name="Shape 328"/>
          <p:cNvSpPr/>
          <p:nvPr/>
        </p:nvSpPr>
        <p:spPr>
          <a:xfrm>
            <a:off x="721137" y="3236537"/>
            <a:ext cx="11562527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#1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elif second_condition_is_true: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#2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#3</a:t>
            </a:r>
            <a:r>
              <a:t>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333" name="Shape 333"/>
          <p:cNvSpPr/>
          <p:nvPr/>
        </p:nvSpPr>
        <p:spPr>
          <a:xfrm rot="2859210">
            <a:off x="3768213" y="5333820"/>
            <a:ext cx="5136049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4" name="Shape 334"/>
          <p:cNvSpPr/>
          <p:nvPr/>
        </p:nvSpPr>
        <p:spPr>
          <a:xfrm rot="18911602">
            <a:off x="3742266" y="5284258"/>
            <a:ext cx="513940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337" name="Shape 33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342" name="Shape 34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345" name="Shape 345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348" name="Shape 348"/>
          <p:cNvSpPr/>
          <p:nvPr/>
        </p:nvSpPr>
        <p:spPr>
          <a:xfrm>
            <a:off x="579816" y="2666999"/>
            <a:ext cx="12116101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if pet == “dog”: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print(“Man’s best friend!”)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else: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print(“whatever”)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Equals</a:t>
            </a:r>
          </a:p>
        </p:txBody>
      </p:sp>
      <p:sp>
        <p:nvSpPr>
          <p:cNvPr id="185" name="Shape 185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351" name="Shape 35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Generates range of numbers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Parameters match slice syntax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354" name="Shape 354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357" name="Shape 357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  <p:sp>
        <p:nvSpPr>
          <p:cNvPr id="358" name="Shape 358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0, 1, 2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362" name="Shape 362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365" name="Shape 365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  <p:sp>
        <p:nvSpPr>
          <p:cNvPr id="366" name="Shape 366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370" name="Shape 370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range(3,0,-1)</a:t>
            </a:r>
          </a:p>
        </p:txBody>
      </p:sp>
      <p:sp>
        <p:nvSpPr>
          <p:cNvPr id="371" name="Shape 371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3, 2, 1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is Not A List</a:t>
            </a:r>
          </a:p>
        </p:txBody>
      </p:sp>
      <p:sp>
        <p:nvSpPr>
          <p:cNvPr id="375" name="Shape 375"/>
          <p:cNvSpPr/>
          <p:nvPr>
            <p:ph type="body" idx="1"/>
          </p:nvPr>
        </p:nvSpPr>
        <p:spPr>
          <a:xfrm>
            <a:off x="406400" y="3953767"/>
            <a:ext cx="12192000" cy="499028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Returns a “lazy” list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Numbers are generated one-by-one to save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Convert Range to list</a:t>
            </a:r>
          </a:p>
        </p:txBody>
      </p:sp>
      <p:sp>
        <p:nvSpPr>
          <p:cNvPr id="378" name="Shape 378"/>
          <p:cNvSpPr/>
          <p:nvPr/>
        </p:nvSpPr>
        <p:spPr>
          <a:xfrm>
            <a:off x="2690655" y="4337049"/>
            <a:ext cx="871847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list(range(3))</a:t>
            </a:r>
          </a:p>
        </p:txBody>
      </p:sp>
      <p:sp>
        <p:nvSpPr>
          <p:cNvPr id="379" name="Shape 379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4761271" y="5699472"/>
            <a:ext cx="26860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[0, 1, 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383" name="Shape 383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Booleans</a:t>
            </a:r>
          </a:p>
        </p:txBody>
      </p:sp>
      <p:sp>
        <p:nvSpPr>
          <p:cNvPr id="188" name="Shape 188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Booleans</a:t>
            </a:r>
          </a:p>
        </p:txBody>
      </p:sp>
      <p:sp>
        <p:nvSpPr>
          <p:cNvPr id="191" name="Shape 191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192" name="Shape 192"/>
          <p:cNvSpPr/>
          <p:nvPr/>
        </p:nvSpPr>
        <p:spPr>
          <a:xfrm>
            <a:off x="9906930" y="504738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193" name="Shape 193"/>
          <p:cNvSpPr/>
          <p:nvPr/>
        </p:nvSpPr>
        <p:spPr>
          <a:xfrm>
            <a:off x="3722030" y="389168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bool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6984" t="0" r="1698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6" name="Shape 196"/>
          <p:cNvSpPr/>
          <p:nvPr>
            <p:ph type="body" idx="15"/>
          </p:nvPr>
        </p:nvSpPr>
        <p:spPr>
          <a:xfrm>
            <a:off x="6189133" y="7619998"/>
            <a:ext cx="5914894" cy="863604"/>
          </a:xfrm>
          <a:prstGeom prst="rect">
            <a:avLst/>
          </a:prstGeom>
        </p:spPr>
        <p:txBody>
          <a:bodyPr/>
          <a:lstStyle/>
          <a:p>
            <a:pPr/>
            <a:r>
              <a:t>George Boole</a:t>
            </a:r>
          </a:p>
        </p:txBody>
      </p:sp>
      <p:sp>
        <p:nvSpPr>
          <p:cNvPr id="197" name="Shape 197"/>
          <p:cNvSpPr/>
          <p:nvPr/>
        </p:nvSpPr>
        <p:spPr>
          <a:xfrm>
            <a:off x="6107723" y="1768432"/>
            <a:ext cx="6275754" cy="48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“universal laws of thought which are …mathematical as to their form”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Operators?</a:t>
            </a:r>
          </a:p>
        </p:txBody>
      </p:sp>
      <p:sp>
        <p:nvSpPr>
          <p:cNvPr id="200" name="Shape 200"/>
          <p:cNvSpPr/>
          <p:nvPr/>
        </p:nvSpPr>
        <p:spPr>
          <a:xfrm>
            <a:off x="4163928" y="3820583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Operators?</a:t>
            </a:r>
          </a:p>
        </p:txBody>
      </p:sp>
      <p:sp>
        <p:nvSpPr>
          <p:cNvPr id="203" name="Shape 203"/>
          <p:cNvSpPr/>
          <p:nvPr/>
        </p:nvSpPr>
        <p:spPr>
          <a:xfrm>
            <a:off x="4163928" y="3820583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  <p:sp>
        <p:nvSpPr>
          <p:cNvPr id="204" name="Shape 204"/>
          <p:cNvSpPr/>
          <p:nvPr/>
        </p:nvSpPr>
        <p:spPr>
          <a:xfrm rot="2859210">
            <a:off x="3768213" y="5333820"/>
            <a:ext cx="5136049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Shape 205"/>
          <p:cNvSpPr/>
          <p:nvPr/>
        </p:nvSpPr>
        <p:spPr>
          <a:xfrm rot="18911602">
            <a:off x="3742266" y="5284258"/>
            <a:ext cx="513940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