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85"/>
          <c:y val="0.0848188"/>
          <c:w val="0.92815"/>
          <c:h val="0.778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85"/>
          <c:y val="0.0848188"/>
          <c:w val="0.92815"/>
          <c:h val="0.778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Emphasize that fav_number is an ARBITRARY name</a:t>
            </a:r>
          </a:p>
          <a:p>
            <a:pPr/>
          </a:p>
          <a:p>
            <a:pPr/>
            <a:r>
              <a:t>Call it labelling things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to note: Snake case. Cannot have spaces in variable names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because strings are for HUMANS. How do you show humans? PRINT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4" name="Shape 4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 comes first, show how that works, then explain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 comes first, show how that works, then explain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nda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664" t="0" r="2166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Csv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574" name="Shape 57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Zero-indexing</a:t>
            </a:r>
          </a:p>
          <a:p>
            <a:pPr marL="444500" indent="-444500">
              <a:defRPr sz="4800"/>
            </a:pPr>
            <a:r>
              <a:t>Slicing</a:t>
            </a:r>
          </a:p>
          <a:p>
            <a:pPr marL="444500" indent="-444500">
              <a:defRPr sz="4800"/>
            </a:pPr>
            <a:r>
              <a:t>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76" t="2592" r="60790" b="259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Visualizations</a:t>
            </a:r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06" t="17061" r="57960" b="392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Regression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25" t="0" r="5608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11390"/>
            </a:lvl1pPr>
          </a:lstStyle>
          <a:p>
            <a:pPr/>
            <a:r>
              <a:t>Webscraping</a:t>
            </a:r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Gathering Data 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3315263" y="677333"/>
            <a:ext cx="7189309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5" name="Chart 225"/>
          <p:cNvGraphicFramePr/>
          <p:nvPr/>
        </p:nvGraphicFramePr>
        <p:xfrm>
          <a:off x="406400" y="2552999"/>
          <a:ext cx="12192000" cy="68577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3321613" y="681566"/>
            <a:ext cx="7202009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8" name="Chart 228"/>
          <p:cNvGraphicFramePr/>
          <p:nvPr/>
        </p:nvGraphicFramePr>
        <p:xfrm>
          <a:off x="406400" y="2552999"/>
          <a:ext cx="12192000" cy="68577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9" name="Shape 229"/>
          <p:cNvSpPr/>
          <p:nvPr/>
        </p:nvSpPr>
        <p:spPr>
          <a:xfrm rot="2859210">
            <a:off x="4851946" y="4656486"/>
            <a:ext cx="513605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Shape 230"/>
          <p:cNvSpPr/>
          <p:nvPr/>
        </p:nvSpPr>
        <p:spPr>
          <a:xfrm rot="18911602">
            <a:off x="4826000" y="4606925"/>
            <a:ext cx="5139400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2909631" y="846666"/>
            <a:ext cx="7185538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xfrm>
            <a:off x="406400" y="2840797"/>
            <a:ext cx="12192000" cy="6311306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15 minutes for lesson &amp; demo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15 minutes for exercise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Pause to review &amp; ask questions</a:t>
            </a:r>
          </a:p>
          <a:p>
            <a:pPr marL="677731" indent="-677731" defTabSz="560831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9652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to think about Python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/>
          <a:p>
            <a:pPr marL="550657" indent="-550657" defTabSz="455675">
              <a:spcBef>
                <a:spcPts val="2100"/>
              </a:spcBef>
              <a:buClrTx/>
              <a:buSzPct val="40000"/>
              <a:buFontTx/>
              <a:buBlip>
                <a:blip r:embed="rId2"/>
              </a:buBlip>
              <a:defRPr sz="4992"/>
            </a:pPr>
            <a:r>
              <a:t>You are giving orders to your computer</a:t>
            </a:r>
          </a:p>
          <a:p>
            <a:pPr marL="550657" indent="-550657" defTabSz="455675">
              <a:spcBef>
                <a:spcPts val="2100"/>
              </a:spcBef>
              <a:buClrTx/>
              <a:buSzPct val="40000"/>
              <a:buFontTx/>
              <a:buBlip>
                <a:blip r:embed="rId2"/>
              </a:buBlip>
              <a:defRPr sz="4992"/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jafar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1" name="Shape 241"/>
          <p:cNvSpPr/>
          <p:nvPr/>
        </p:nvSpPr>
        <p:spPr>
          <a:xfrm>
            <a:off x="9348130" y="1543894"/>
            <a:ext cx="1594613" cy="129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242" name="Shape 242"/>
          <p:cNvSpPr/>
          <p:nvPr/>
        </p:nvSpPr>
        <p:spPr>
          <a:xfrm>
            <a:off x="2972730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06400" y="43010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4 years as a Python developer</a:t>
            </a:r>
          </a:p>
          <a:p>
            <a:pPr>
              <a:defRPr sz="5400"/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jafar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5842930" y="3753694"/>
            <a:ext cx="6324449" cy="129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48" name="Shape 248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49" name="Shape 249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4" name="Shape 254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5" name="Shape 255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  <p:sp>
        <p:nvSpPr>
          <p:cNvPr id="256" name="Shape 256"/>
          <p:cNvSpPr/>
          <p:nvPr/>
        </p:nvSpPr>
        <p:spPr>
          <a:xfrm rot="19262772">
            <a:off x="3106975" y="698905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947944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0" name="Shape 260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3" name="Shape 263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5" name="Shape 265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8" name="Shape 268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0" name="Shape 270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1" name="Shape 271"/>
          <p:cNvSpPr/>
          <p:nvPr/>
        </p:nvSpPr>
        <p:spPr>
          <a:xfrm rot="14680374">
            <a:off x="9003633" y="6429049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9675417" y="7542472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5" name="Shape 275"/>
          <p:cNvSpPr/>
          <p:nvPr/>
        </p:nvSpPr>
        <p:spPr>
          <a:xfrm rot="19262772">
            <a:off x="2625628" y="6634377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466598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7" name="Shape 277"/>
          <p:cNvSpPr/>
          <p:nvPr/>
        </p:nvSpPr>
        <p:spPr>
          <a:xfrm>
            <a:off x="3339306" y="4811183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8" name="Shape 278"/>
          <p:cNvSpPr/>
          <p:nvPr/>
        </p:nvSpPr>
        <p:spPr>
          <a:xfrm rot="14680374">
            <a:off x="9003633" y="6429049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7522025" y="7807984"/>
            <a:ext cx="5266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(integer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204318"/>
          </a:xfrm>
          <a:prstGeom prst="rect">
            <a:avLst/>
          </a:prstGeom>
        </p:spPr>
        <p:txBody>
          <a:bodyPr/>
          <a:lstStyle>
            <a:lvl1pPr>
              <a:defRPr sz="8500"/>
            </a:lvl1pPr>
          </a:lstStyle>
          <a:p>
            <a:pPr/>
            <a:r>
              <a:t>Rules for Variables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406400" y="30818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Must start with a letter or underscore</a:t>
            </a:r>
          </a:p>
          <a:p>
            <a:pPr>
              <a:defRPr sz="4800"/>
            </a:pPr>
            <a:r>
              <a:t>Cannot start with a number</a:t>
            </a:r>
          </a:p>
          <a:p>
            <a:pPr>
              <a:defRPr sz="4800"/>
            </a:pPr>
            <a:r>
              <a:t>Only letters, numbers and underscores allowed</a:t>
            </a:r>
          </a:p>
          <a:p>
            <a:pPr>
              <a:defRPr sz="4800"/>
            </a:pPr>
            <a:r>
              <a:t>Variable names are case-sensitive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85" name="Shape 285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88" name="Shape 288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89" name="Shape 289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0" name="Shape 290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82" name="Screen Shot 2019-01-10 at 3.21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7733903" y="4089400"/>
            <a:ext cx="4496793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4" name="apple-bank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30" y="4160955"/>
            <a:ext cx="3352801" cy="144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4" y="3879177"/>
            <a:ext cx="5870982" cy="2011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295" name="Shape 295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6" name="Shape 296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7" name="Shape 297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01" name="Shape 301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02" name="Shape 302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Shape 303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5" name="Shape 305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Shape 306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09" name="Shape 309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0" name="Shape 310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3" name="Shape 313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4" name="Shape 314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577897" y="7261549"/>
            <a:ext cx="49950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Variables</a:t>
            </a:r>
          </a:p>
        </p:txBody>
      </p:sp>
      <p:sp>
        <p:nvSpPr>
          <p:cNvPr id="318" name="Shape 318"/>
          <p:cNvSpPr/>
          <p:nvPr/>
        </p:nvSpPr>
        <p:spPr>
          <a:xfrm>
            <a:off x="577897" y="3443146"/>
            <a:ext cx="41076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9" name="Shape 319"/>
          <p:cNvSpPr/>
          <p:nvPr/>
        </p:nvSpPr>
        <p:spPr>
          <a:xfrm rot="18546354">
            <a:off x="5274610" y="3844869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 rot="2624366">
            <a:off x="5880991" y="3363255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577897" y="5259832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3933294" y="5807392"/>
            <a:ext cx="1542638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Shape 323"/>
          <p:cNvSpPr/>
          <p:nvPr/>
        </p:nvSpPr>
        <p:spPr>
          <a:xfrm rot="18911602">
            <a:off x="3941029" y="5777746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577897" y="7261549"/>
            <a:ext cx="49950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  <p:sp>
        <p:nvSpPr>
          <p:cNvPr id="325" name="Shape 325"/>
          <p:cNvSpPr/>
          <p:nvPr/>
        </p:nvSpPr>
        <p:spPr>
          <a:xfrm rot="2859210">
            <a:off x="5695808" y="765367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6" name="Shape 326"/>
          <p:cNvSpPr/>
          <p:nvPr/>
        </p:nvSpPr>
        <p:spPr>
          <a:xfrm rot="18911602">
            <a:off x="5703544" y="762402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ExpressionS</a:t>
            </a:r>
          </a:p>
        </p:txBody>
      </p:sp>
      <p:sp>
        <p:nvSpPr>
          <p:cNvPr id="329" name="Shape 32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An expression is part of a statement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Noun without a verb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Examples</a:t>
            </a:r>
          </a:p>
        </p:txBody>
      </p:sp>
      <p:sp>
        <p:nvSpPr>
          <p:cNvPr id="332" name="Shape 33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Variables (like fav_number)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Values (like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calculator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013" t="0" r="2801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/>
          <a:lstStyle/>
          <a:p>
            <a:pPr/>
            <a:r>
              <a:t>Python thinks like your calculator</a:t>
            </a:r>
          </a:p>
        </p:txBody>
      </p:sp>
      <p:sp>
        <p:nvSpPr>
          <p:cNvPr id="336" name="Shape 336"/>
          <p:cNvSpPr/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If you enter 7 + 9, this is still an expression.</a:t>
            </a:r>
          </a:p>
          <a:p>
            <a:pPr>
              <a:defRPr sz="4800"/>
            </a:pPr>
            <a:r>
              <a:t>Equivalent to 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406400" y="3472421"/>
            <a:ext cx="12192000" cy="5368615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Equal to a single value —&gt; expression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406400" y="3472421"/>
            <a:ext cx="12192000" cy="536861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Equal to a single value —&gt; expression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Important to know when you’re giving an order vs noun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391414">
              <a:spcBef>
                <a:spcPts val="1800"/>
              </a:spcBef>
              <a:defRPr sz="8040"/>
            </a:lvl1pPr>
          </a:lstStyle>
          <a:p>
            <a:pPr/>
            <a:r>
              <a:t>Why Do I care about calculators?</a:t>
            </a:r>
          </a:p>
        </p:txBody>
      </p:sp>
      <p:sp>
        <p:nvSpPr>
          <p:cNvPr id="345" name="Shape 34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Compare to Excel formulas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compound interest,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06400" y="430106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Recommendation System</a:t>
            </a:r>
          </a:p>
          <a:p>
            <a:pPr>
              <a:defRPr sz="5400"/>
            </a:pPr>
            <a:r>
              <a:t>Audience Segmentation</a:t>
            </a:r>
          </a:p>
          <a:p>
            <a:pPr>
              <a:defRPr sz="5400"/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Old Friends</a:t>
            </a:r>
          </a:p>
        </p:txBody>
      </p:sp>
      <p:sp>
        <p:nvSpPr>
          <p:cNvPr id="348" name="Shape 34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Integers (called “int”)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Decimals (called “float”)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Old Friends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Addition (+)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Multiplication (*)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Division (/)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Exponents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 New Friend</a:t>
            </a:r>
          </a:p>
        </p:txBody>
      </p:sp>
      <p:sp>
        <p:nvSpPr>
          <p:cNvPr id="354" name="Shape 354"/>
          <p:cNvSpPr/>
          <p:nvPr>
            <p:ph type="body" sz="half" idx="1"/>
          </p:nvPr>
        </p:nvSpPr>
        <p:spPr>
          <a:xfrm>
            <a:off x="406400" y="3733634"/>
            <a:ext cx="12192000" cy="273413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Modulo (%)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Finds the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Statement </a:t>
            </a:r>
          </a:p>
          <a:p>
            <a:pPr marL="444500" indent="-444500">
              <a:defRPr sz="4800"/>
            </a:pPr>
            <a:r>
              <a:t>Expression</a:t>
            </a:r>
          </a:p>
          <a:p>
            <a:pPr marL="444500" indent="-444500">
              <a:defRPr sz="4800"/>
            </a:pPr>
            <a:r>
              <a:t>Variable</a:t>
            </a:r>
          </a:p>
          <a:p>
            <a:pPr marL="444500" indent="-444500">
              <a:defRPr sz="4800"/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New Data Type: String</a:t>
            </a:r>
          </a:p>
        </p:txBody>
      </p:sp>
      <p:sp>
        <p:nvSpPr>
          <p:cNvPr id="362" name="Shape 36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Text wrapped in quotes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Only meaningful to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68" name="Shape 368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69" name="Shape 369"/>
          <p:cNvSpPr/>
          <p:nvPr/>
        </p:nvSpPr>
        <p:spPr>
          <a:xfrm rot="14680374">
            <a:off x="7711598" y="6150374"/>
            <a:ext cx="189299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Example</a:t>
            </a:r>
          </a:p>
        </p:txBody>
      </p:sp>
      <p:sp>
        <p:nvSpPr>
          <p:cNvPr id="373" name="Shape 373"/>
          <p:cNvSpPr/>
          <p:nvPr/>
        </p:nvSpPr>
        <p:spPr>
          <a:xfrm>
            <a:off x="898921" y="4337049"/>
            <a:ext cx="112069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74" name="Shape 374"/>
          <p:cNvSpPr/>
          <p:nvPr/>
        </p:nvSpPr>
        <p:spPr>
          <a:xfrm rot="14680374">
            <a:off x="7711598" y="6150374"/>
            <a:ext cx="189299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6939343" y="7440332"/>
            <a:ext cx="47320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(string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44714"/>
            <a:ext cx="13004800" cy="9264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1604867" y="3633420"/>
            <a:ext cx="9795066" cy="2486760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380" name="Shape 380"/>
          <p:cNvSpPr/>
          <p:nvPr>
            <p:ph type="body" idx="1"/>
          </p:nvPr>
        </p:nvSpPr>
        <p:spPr>
          <a:xfrm>
            <a:off x="406400" y="3953767"/>
            <a:ext cx="12192000" cy="4998601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Text with variables injected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383" name="Shape 383"/>
          <p:cNvSpPr/>
          <p:nvPr/>
        </p:nvSpPr>
        <p:spPr>
          <a:xfrm>
            <a:off x="487154" y="4540249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my_name = “rob”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386" name="Shape 386"/>
          <p:cNvSpPr/>
          <p:nvPr/>
        </p:nvSpPr>
        <p:spPr>
          <a:xfrm>
            <a:off x="487154" y="4540249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F-strings</a:t>
            </a:r>
          </a:p>
        </p:txBody>
      </p:sp>
      <p:sp>
        <p:nvSpPr>
          <p:cNvPr id="389" name="Shape 389"/>
          <p:cNvSpPr/>
          <p:nvPr/>
        </p:nvSpPr>
        <p:spPr>
          <a:xfrm>
            <a:off x="487154" y="4540249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  <p:sp>
        <p:nvSpPr>
          <p:cNvPr id="390" name="Shape 390"/>
          <p:cNvSpPr/>
          <p:nvPr/>
        </p:nvSpPr>
        <p:spPr>
          <a:xfrm rot="21559398">
            <a:off x="744741" y="6986397"/>
            <a:ext cx="189299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2987235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“Hello, 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394" name="Shape 394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5" name="Shape 395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Print my_name on the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00" name="Shape 400"/>
          <p:cNvSpPr/>
          <p:nvPr/>
        </p:nvSpPr>
        <p:spPr>
          <a:xfrm>
            <a:off x="466598" y="3886353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01" name="Shape 401"/>
          <p:cNvSpPr/>
          <p:nvPr/>
        </p:nvSpPr>
        <p:spPr>
          <a:xfrm>
            <a:off x="487764" y="5295900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Print my_name on the screen</a:t>
            </a:r>
          </a:p>
        </p:txBody>
      </p:sp>
      <p:sp>
        <p:nvSpPr>
          <p:cNvPr id="402" name="Shape 402"/>
          <p:cNvSpPr/>
          <p:nvPr/>
        </p:nvSpPr>
        <p:spPr>
          <a:xfrm>
            <a:off x="475483" y="7091418"/>
            <a:ext cx="127108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(Useful for peeking into variables)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05" name="Shape 405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  <p:sp>
        <p:nvSpPr>
          <p:cNvPr id="409" name="Shape 409"/>
          <p:cNvSpPr/>
          <p:nvPr/>
        </p:nvSpPr>
        <p:spPr>
          <a:xfrm rot="16200000">
            <a:off x="1423362" y="666824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1431545" y="82821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print Statement</a:t>
            </a:r>
          </a:p>
        </p:txBody>
      </p:sp>
      <p:sp>
        <p:nvSpPr>
          <p:cNvPr id="413" name="Shape 413"/>
          <p:cNvSpPr/>
          <p:nvPr/>
        </p:nvSpPr>
        <p:spPr>
          <a:xfrm>
            <a:off x="1786334" y="4337049"/>
            <a:ext cx="63261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print(my_name)</a:t>
            </a:r>
          </a:p>
        </p:txBody>
      </p:sp>
      <p:sp>
        <p:nvSpPr>
          <p:cNvPr id="414" name="Shape 414"/>
          <p:cNvSpPr/>
          <p:nvPr/>
        </p:nvSpPr>
        <p:spPr>
          <a:xfrm rot="16200000">
            <a:off x="1423362" y="6668244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1431545" y="82821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416" name="Shape 416"/>
          <p:cNvSpPr/>
          <p:nvPr/>
        </p:nvSpPr>
        <p:spPr>
          <a:xfrm rot="16200000">
            <a:off x="5324802" y="6592241"/>
            <a:ext cx="293330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5332985" y="8206115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input (aka argument)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</a:t>
            </a:r>
          </a:p>
        </p:txBody>
      </p:sp>
      <p:sp>
        <p:nvSpPr>
          <p:cNvPr id="420" name="Shape 42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Performs an action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Action in example: print to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Infrastructure</a:t>
            </a:r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423" name="Shape 423"/>
          <p:cNvSpPr/>
          <p:nvPr/>
        </p:nvSpPr>
        <p:spPr>
          <a:xfrm>
            <a:off x="466598" y="3924453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70" indent="-705970">
              <a:buSzPct val="40000"/>
              <a:buBlip>
                <a:blip r:embed="rId2"/>
              </a:buBlip>
              <a:defRPr sz="5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/>
              <a:t>Same</a:t>
            </a:r>
            <a:r>
              <a:t>: performs an “action” with input</a:t>
            </a:r>
          </a:p>
        </p:txBody>
      </p:sp>
      <p:sp>
        <p:nvSpPr>
          <p:cNvPr id="424" name="Shape 424"/>
          <p:cNvSpPr/>
          <p:nvPr/>
        </p:nvSpPr>
        <p:spPr>
          <a:xfrm>
            <a:off x="466598" y="5897033"/>
            <a:ext cx="1207160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70" indent="-705970">
              <a:buSzPct val="40000"/>
              <a:buBlip>
                <a:blip r:embed="rId2"/>
              </a:buBlip>
              <a:defRPr sz="5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u="sng"/>
              <a:t>Different</a:t>
            </a:r>
            <a:r>
              <a:t>: where input comes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427" name="Shape 427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430" name="Shape 430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431" name="Shape 431"/>
          <p:cNvSpPr/>
          <p:nvPr/>
        </p:nvSpPr>
        <p:spPr>
          <a:xfrm rot="21591301">
            <a:off x="1978286" y="682267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3798578" y="6510161"/>
            <a:ext cx="22021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method Example</a:t>
            </a:r>
          </a:p>
        </p:txBody>
      </p:sp>
      <p:sp>
        <p:nvSpPr>
          <p:cNvPr id="437" name="Shape 437"/>
          <p:cNvSpPr/>
          <p:nvPr/>
        </p:nvSpPr>
        <p:spPr>
          <a:xfrm>
            <a:off x="1717005" y="4761444"/>
            <a:ext cx="95707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438" name="Shape 438"/>
          <p:cNvSpPr/>
          <p:nvPr/>
        </p:nvSpPr>
        <p:spPr>
          <a:xfrm rot="16200000">
            <a:off x="1978286" y="63919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1303539" y="7499394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 on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444" name="Shape 444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445" name="Shape 445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446" name="Shape 446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450" name="Shape 450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451" name="Shape 451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452" name="Shape 452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454" name="Shape 454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5970" t="0" r="18091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458" name="Shape 4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14960"/>
            </a:lvl1pPr>
          </a:lstStyle>
          <a:p>
            <a:pPr/>
            <a:r>
              <a:t>Functions</a:t>
            </a:r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your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62" name="Shape 46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Reusable chunk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65" name="Shape 46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Reusable chunk of code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Build action from basic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68" name="Shape 468"/>
          <p:cNvSpPr/>
          <p:nvPr/>
        </p:nvSpPr>
        <p:spPr>
          <a:xfrm>
            <a:off x="495150" y="38480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def</a:t>
            </a:r>
            <a:r>
              <a:t>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my_name + my_name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71" name="Shape 471"/>
          <p:cNvSpPr/>
          <p:nvPr/>
        </p:nvSpPr>
        <p:spPr>
          <a:xfrm>
            <a:off x="495150" y="38480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my_name + my_name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74" name="Shape 474"/>
          <p:cNvSpPr/>
          <p:nvPr/>
        </p:nvSpPr>
        <p:spPr>
          <a:xfrm>
            <a:off x="495150" y="38480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my_name + my_name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77" name="Shape 477"/>
          <p:cNvSpPr/>
          <p:nvPr/>
        </p:nvSpPr>
        <p:spPr>
          <a:xfrm>
            <a:off x="495150" y="38480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my_name + my_name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480" name="Shape 480"/>
          <p:cNvSpPr/>
          <p:nvPr/>
        </p:nvSpPr>
        <p:spPr>
          <a:xfrm>
            <a:off x="495150" y="38480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</a:t>
            </a:r>
            <a:r>
              <a:rPr>
                <a:solidFill>
                  <a:schemeClr val="accent3"/>
                </a:solidFill>
              </a:rPr>
              <a:t>my_name + my_name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483" name="Shape 48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String</a:t>
            </a:r>
          </a:p>
          <a:p>
            <a:pPr marL="444500" indent="-444500">
              <a:defRPr sz="4800"/>
            </a:pPr>
            <a:r>
              <a:t>Print statement</a:t>
            </a:r>
          </a:p>
          <a:p>
            <a:pPr marL="444500" indent="-444500">
              <a:defRPr sz="4800"/>
            </a:pPr>
            <a:r>
              <a:t>Function</a:t>
            </a:r>
          </a:p>
          <a:p>
            <a:pPr marL="444500" indent="-444500">
              <a:defRPr sz="4800"/>
            </a:pPr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488" name="Shape 48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set length or 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491" name="Shape 491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494" name="Shape 494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497" name="Shape 497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my_list.append(4)</a:t>
            </a:r>
          </a:p>
        </p:txBody>
      </p:sp>
      <p:sp>
        <p:nvSpPr>
          <p:cNvPr id="498" name="Shape 498"/>
          <p:cNvSpPr/>
          <p:nvPr/>
        </p:nvSpPr>
        <p:spPr>
          <a:xfrm rot="16200000">
            <a:off x="2197487" y="6050951"/>
            <a:ext cx="2588174" cy="12536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2396998" y="8132233"/>
            <a:ext cx="242189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pPr/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8"/>
            <a:ext cx="5486400" cy="9126344"/>
          </a:xfrm>
          <a:prstGeom prst="rect">
            <a:avLst/>
          </a:prstGeom>
        </p:spPr>
      </p:pic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505" name="Shape 50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508" name="Shape 508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  <p:sp>
        <p:nvSpPr>
          <p:cNvPr id="509" name="Shape 509"/>
          <p:cNvSpPr/>
          <p:nvPr/>
        </p:nvSpPr>
        <p:spPr>
          <a:xfrm>
            <a:off x="2526588" y="6121553"/>
            <a:ext cx="795162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E5293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Beware of zero-indexing!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12" name="Shape 512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513" name="Shape 513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element in my_list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16" name="Shape 516"/>
          <p:cNvSpPr/>
          <p:nvPr/>
        </p:nvSpPr>
        <p:spPr>
          <a:xfrm>
            <a:off x="4552634" y="4413249"/>
            <a:ext cx="389953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19" name="Shape 519"/>
          <p:cNvSpPr/>
          <p:nvPr/>
        </p:nvSpPr>
        <p:spPr>
          <a:xfrm>
            <a:off x="4552634" y="4413249"/>
            <a:ext cx="389953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22" name="Shape 522"/>
          <p:cNvSpPr/>
          <p:nvPr/>
        </p:nvSpPr>
        <p:spPr>
          <a:xfrm>
            <a:off x="439081" y="4072620"/>
            <a:ext cx="604167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 translation:</a:t>
            </a:r>
          </a:p>
        </p:txBody>
      </p:sp>
      <p:sp>
        <p:nvSpPr>
          <p:cNvPr id="523" name="Shape 523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seventh element in my_list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26" name="Shape 526"/>
          <p:cNvSpPr/>
          <p:nvPr/>
        </p:nvSpPr>
        <p:spPr>
          <a:xfrm>
            <a:off x="4552634" y="4413249"/>
            <a:ext cx="389953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29" name="Shape 529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530" name="Shape 530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last element in my_list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Indexing Syntax</a:t>
            </a:r>
          </a:p>
        </p:txBody>
      </p:sp>
      <p:sp>
        <p:nvSpPr>
          <p:cNvPr id="533" name="Shape 533"/>
          <p:cNvSpPr/>
          <p:nvPr/>
        </p:nvSpPr>
        <p:spPr>
          <a:xfrm>
            <a:off x="4552634" y="4413249"/>
            <a:ext cx="478641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keptical_face.jpeg"/>
          <p:cNvPicPr>
            <a:picLocks noChangeAspect="1"/>
          </p:cNvPicPr>
          <p:nvPr/>
        </p:nvPicPr>
        <p:blipFill>
          <a:blip r:embed="rId2">
            <a:extLst/>
          </a:blip>
          <a:srcRect l="24721" t="1861" r="36095" b="2359"/>
          <a:stretch>
            <a:fillRect/>
          </a:stretch>
        </p:blipFill>
        <p:spPr>
          <a:xfrm>
            <a:off x="-2062" y="-11494"/>
            <a:ext cx="5659021" cy="977673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>
            <p:ph type="title"/>
          </p:nvPr>
        </p:nvSpPr>
        <p:spPr>
          <a:xfrm>
            <a:off x="5892800" y="63246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ME</a:t>
            </a:r>
          </a:p>
        </p:txBody>
      </p:sp>
      <p:sp>
        <p:nvSpPr>
          <p:cNvPr id="206" name="Shape 206"/>
          <p:cNvSpPr/>
          <p:nvPr>
            <p:ph type="body" sz="quarter" idx="4294967295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What’s in it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36" name="Shape 536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537" name="Shape 537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four elements of my_list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40" name="Shape 540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43" name="Shape 543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  <p:sp>
        <p:nvSpPr>
          <p:cNvPr id="544" name="Shape 544"/>
          <p:cNvSpPr/>
          <p:nvPr/>
        </p:nvSpPr>
        <p:spPr>
          <a:xfrm rot="16200000">
            <a:off x="7306733" y="5596466"/>
            <a:ext cx="237529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6881481" y="7643283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not included!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48" name="Shape 548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549" name="Shape 549"/>
          <p:cNvSpPr/>
          <p:nvPr/>
        </p:nvSpPr>
        <p:spPr>
          <a:xfrm>
            <a:off x="460247" y="5482166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all the elements up to the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52" name="Shape 552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my_string[:3]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55" name="Shape 555"/>
          <p:cNvSpPr/>
          <p:nvPr/>
        </p:nvSpPr>
        <p:spPr>
          <a:xfrm>
            <a:off x="439081" y="4072620"/>
            <a:ext cx="260649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556" name="Shape 556"/>
          <p:cNvSpPr/>
          <p:nvPr/>
        </p:nvSpPr>
        <p:spPr>
          <a:xfrm>
            <a:off x="449664" y="5354242"/>
            <a:ext cx="12105472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grab from the third element through until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Syntax</a:t>
            </a:r>
          </a:p>
        </p:txBody>
      </p:sp>
      <p:sp>
        <p:nvSpPr>
          <p:cNvPr id="559" name="Shape 559"/>
          <p:cNvSpPr/>
          <p:nvPr/>
        </p:nvSpPr>
        <p:spPr>
          <a:xfrm>
            <a:off x="3774461" y="4078816"/>
            <a:ext cx="545587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my_string[2:]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type="title"/>
          </p:nvPr>
        </p:nvSpPr>
        <p:spPr>
          <a:xfrm>
            <a:off x="3204719" y="2539569"/>
            <a:ext cx="7800902" cy="4674462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pPr/>
            <a:r>
              <a:t>Sequences</a:t>
            </a:r>
          </a:p>
        </p:txBody>
      </p:sp>
      <p:sp>
        <p:nvSpPr>
          <p:cNvPr id="562" name="Shape 562"/>
          <p:cNvSpPr/>
          <p:nvPr/>
        </p:nvSpPr>
        <p:spPr>
          <a:xfrm rot="8100000">
            <a:off x="4595992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3" name="Shape 563"/>
          <p:cNvSpPr/>
          <p:nvPr/>
        </p:nvSpPr>
        <p:spPr>
          <a:xfrm rot="2700000">
            <a:off x="5989363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2027843" y="6174756"/>
            <a:ext cx="302642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565" name="Shape 565"/>
          <p:cNvSpPr/>
          <p:nvPr/>
        </p:nvSpPr>
        <p:spPr>
          <a:xfrm>
            <a:off x="8057803" y="6162056"/>
            <a:ext cx="200811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Same</a:t>
            </a:r>
          </a:p>
        </p:txBody>
      </p:sp>
      <p:sp>
        <p:nvSpPr>
          <p:cNvPr id="568" name="Shape 568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Same index and slice syntax!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but Different</a:t>
            </a:r>
          </a:p>
        </p:txBody>
      </p:sp>
      <p:sp>
        <p:nvSpPr>
          <p:cNvPr id="571" name="Shape 57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Cannot add or remove characters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