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08" name="Shape 208"/>
          <p:cNvSpPr/>
          <p:nvPr/>
        </p:nvSpPr>
        <p:spPr>
          <a:xfrm>
            <a:off x="5366195" y="3431116"/>
            <a:ext cx="2272410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or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and</a:t>
            </a:r>
            <a:r>
              <a:t> 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11" name="Shape 211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14" name="Shape 214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215" name="Shape 21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19" name="Shape 219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220" name="Shape 22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223" name="Shape 223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26" name="Shape 226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227" name="Shape 227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7572761" y="6989233"/>
            <a:ext cx="169824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231" name="Shape 231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232" name="Shape 232"/>
          <p:cNvSpPr/>
          <p:nvPr/>
        </p:nvSpPr>
        <p:spPr>
          <a:xfrm>
            <a:off x="9852856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238" name="Shape 238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239" name="Shape 239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0" name="Shape 240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243" name="Shape 24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244" name="Shape 244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5" name="Shape 245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556367" y="5691716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 + “7.2” = </a:t>
            </a:r>
            <a:r>
              <a:rPr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247" name="Shape 247"/>
          <p:cNvSpPr/>
          <p:nvPr/>
        </p:nvSpPr>
        <p:spPr>
          <a:xfrm rot="2859210">
            <a:off x="6922709" y="6142974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8" name="Shape 248"/>
          <p:cNvSpPr/>
          <p:nvPr/>
        </p:nvSpPr>
        <p:spPr>
          <a:xfrm rot="18911602">
            <a:off x="6930445" y="6113328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251" name="Shape 251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252" name="Shape 252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3" name="Shape 253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556367" y="5691716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int(“7.2”) = 8.2</a:t>
            </a:r>
          </a:p>
        </p:txBody>
      </p:sp>
      <p:sp>
        <p:nvSpPr>
          <p:cNvPr id="255" name="Shape 255"/>
          <p:cNvSpPr/>
          <p:nvPr/>
        </p:nvSpPr>
        <p:spPr>
          <a:xfrm rot="18546354">
            <a:off x="8564449" y="5809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 rot="2624366">
            <a:off x="9170830" y="5327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int()</a:t>
            </a:r>
          </a:p>
          <a:p>
            <a:pPr>
              <a:defRPr sz="5400"/>
            </a:pPr>
            <a:r>
              <a:t>float()</a:t>
            </a:r>
          </a:p>
          <a:p>
            <a:pPr>
              <a:defRPr sz="5400"/>
            </a:pPr>
            <a:r>
              <a:t>str()</a:t>
            </a:r>
          </a:p>
          <a:p>
            <a:pPr>
              <a:defRPr sz="5400"/>
            </a:pPr>
            <a:r>
              <a:t>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Lists</a:t>
            </a:r>
          </a:p>
          <a:p>
            <a:pPr marL="444500" indent="-444500">
              <a:defRPr sz="4800"/>
            </a:pPr>
            <a:r>
              <a:t>Zero-indexing</a:t>
            </a:r>
          </a:p>
          <a:p>
            <a:pPr marL="444500" indent="-444500">
              <a:defRPr sz="4800"/>
            </a:pPr>
            <a:r>
              <a:t>Slicing</a:t>
            </a:r>
          </a:p>
          <a:p>
            <a:pPr marL="444500" indent="-444500">
              <a:defRPr sz="4800"/>
            </a:pPr>
            <a:r>
              <a:t>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1522214" y="4004733"/>
            <a:ext cx="9960373" cy="2033588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What’s missing?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4141688" y="5424289"/>
            <a:ext cx="4656270" cy="787864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1753492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8824680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9255673" y="5458883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275" name="Shape 275"/>
          <p:cNvSpPr/>
          <p:nvPr/>
        </p:nvSpPr>
        <p:spPr>
          <a:xfrm>
            <a:off x="2334076" y="5458883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76" name="Shape 276"/>
          <p:cNvSpPr/>
          <p:nvPr>
            <p:ph type="title" idx="4294967295"/>
          </p:nvPr>
        </p:nvSpPr>
        <p:spPr>
          <a:xfrm>
            <a:off x="3488828" y="1909233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oul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740" t="0" r="674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281" name="Shape 28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 Statement</a:t>
            </a:r>
          </a:p>
        </p:txBody>
      </p:sp>
      <p:sp>
        <p:nvSpPr>
          <p:cNvPr id="284" name="Shape 284"/>
          <p:cNvSpPr/>
          <p:nvPr/>
        </p:nvSpPr>
        <p:spPr>
          <a:xfrm>
            <a:off x="444350" y="40004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3080241" y="5782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1483607" y="5121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8910395" y="268492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9290218" y="3279675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Extra!</a:t>
            </a:r>
          </a:p>
        </p:txBody>
      </p:sp>
      <p:sp>
        <p:nvSpPr>
          <p:cNvPr id="290" name="Shape 290"/>
          <p:cNvSpPr/>
          <p:nvPr/>
        </p:nvSpPr>
        <p:spPr>
          <a:xfrm>
            <a:off x="1842668" y="5633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91" name="Shape 291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292" name="Shape 292"/>
          <p:cNvSpPr/>
          <p:nvPr/>
        </p:nvSpPr>
        <p:spPr>
          <a:xfrm>
            <a:off x="5533596" y="5038658"/>
            <a:ext cx="2153598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6380017" y="5633409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294" name="Shape 294"/>
          <p:cNvSpPr/>
          <p:nvPr/>
        </p:nvSpPr>
        <p:spPr>
          <a:xfrm>
            <a:off x="8910395" y="690979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296" name="Shape 296"/>
          <p:cNvSpPr/>
          <p:nvPr/>
        </p:nvSpPr>
        <p:spPr>
          <a:xfrm>
            <a:off x="6903928" y="3727194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97" name="Shape 297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98" name="Shape 298"/>
          <p:cNvSpPr/>
          <p:nvPr/>
        </p:nvSpPr>
        <p:spPr>
          <a:xfrm rot="18900000">
            <a:off x="6712129" y="4461912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Shape 299"/>
          <p:cNvSpPr/>
          <p:nvPr/>
        </p:nvSpPr>
        <p:spPr>
          <a:xfrm rot="2700000">
            <a:off x="6699429" y="7216284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0" name="Shape 300"/>
          <p:cNvSpPr/>
          <p:nvPr/>
        </p:nvSpPr>
        <p:spPr>
          <a:xfrm rot="5400000">
            <a:off x="8773880" y="54905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if-Else Statement</a:t>
            </a:r>
          </a:p>
        </p:txBody>
      </p:sp>
      <p:sp>
        <p:nvSpPr>
          <p:cNvPr id="303" name="Shape 303"/>
          <p:cNvSpPr/>
          <p:nvPr/>
        </p:nvSpPr>
        <p:spPr>
          <a:xfrm>
            <a:off x="512083" y="3644899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543541" y="5528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404107" y="4867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7170495" y="253674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1</a:t>
            </a:r>
          </a:p>
        </p:txBody>
      </p:sp>
      <p:sp>
        <p:nvSpPr>
          <p:cNvPr id="309" name="Shape 309"/>
          <p:cNvSpPr/>
          <p:nvPr/>
        </p:nvSpPr>
        <p:spPr>
          <a:xfrm>
            <a:off x="763168" y="5379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10" name="Shape 310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311" name="Shape 311"/>
          <p:cNvSpPr/>
          <p:nvPr/>
        </p:nvSpPr>
        <p:spPr>
          <a:xfrm>
            <a:off x="3946096" y="4788875"/>
            <a:ext cx="2153598" cy="198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4754417" y="5383626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313" name="Shape 313"/>
          <p:cNvSpPr/>
          <p:nvPr/>
        </p:nvSpPr>
        <p:spPr>
          <a:xfrm>
            <a:off x="7170495" y="7117208"/>
            <a:ext cx="2153598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7427974" y="7701376"/>
            <a:ext cx="1782573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2</a:t>
            </a:r>
          </a:p>
        </p:txBody>
      </p:sp>
      <p:sp>
        <p:nvSpPr>
          <p:cNvPr id="315" name="Shape 315"/>
          <p:cNvSpPr/>
          <p:nvPr/>
        </p:nvSpPr>
        <p:spPr>
          <a:xfrm>
            <a:off x="5316428" y="3477411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16" name="Shape 316"/>
          <p:cNvSpPr/>
          <p:nvPr/>
        </p:nvSpPr>
        <p:spPr>
          <a:xfrm>
            <a:off x="5370531" y="7120506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17" name="Shape 317"/>
          <p:cNvSpPr/>
          <p:nvPr/>
        </p:nvSpPr>
        <p:spPr>
          <a:xfrm rot="18900000">
            <a:off x="5124629" y="4212129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8" name="Shape 318"/>
          <p:cNvSpPr/>
          <p:nvPr/>
        </p:nvSpPr>
        <p:spPr>
          <a:xfrm rot="2700000">
            <a:off x="5111929" y="6966501"/>
            <a:ext cx="2426627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10552928" y="463647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10810407" y="5220642"/>
            <a:ext cx="169164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21" name="Shape 321"/>
          <p:cNvSpPr/>
          <p:nvPr/>
        </p:nvSpPr>
        <p:spPr>
          <a:xfrm rot="18445215">
            <a:off x="8797081" y="7215627"/>
            <a:ext cx="2170189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Shape 322"/>
          <p:cNvSpPr/>
          <p:nvPr/>
        </p:nvSpPr>
        <p:spPr>
          <a:xfrm rot="2228135">
            <a:off x="8881467" y="3788874"/>
            <a:ext cx="188508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if-elif-Else Statement</a:t>
            </a:r>
          </a:p>
        </p:txBody>
      </p:sp>
      <p:sp>
        <p:nvSpPr>
          <p:cNvPr id="325" name="Shape 325"/>
          <p:cNvSpPr/>
          <p:nvPr/>
        </p:nvSpPr>
        <p:spPr>
          <a:xfrm>
            <a:off x="721137" y="3236537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330" name="Shape 330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1" name="Shape 331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334" name="Shape 33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339" name="Shape 33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342" name="Shape 342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345" name="Shape 345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348" name="Shape 34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Equals</a:t>
            </a:r>
          </a:p>
        </p:txBody>
      </p:sp>
      <p:sp>
        <p:nvSpPr>
          <p:cNvPr id="185" name="Shape 185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353" name="Shape 353"/>
          <p:cNvSpPr/>
          <p:nvPr>
            <p:ph type="body" sz="half" idx="1"/>
          </p:nvPr>
        </p:nvSpPr>
        <p:spPr>
          <a:xfrm>
            <a:off x="579966" y="3930406"/>
            <a:ext cx="11493038" cy="2716876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data types: int, float, string, bool</a:t>
            </a:r>
          </a:p>
          <a:p>
            <a:pPr>
              <a:defRPr sz="5400"/>
            </a:pPr>
            <a:r>
              <a:t>lists of the above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357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360" name="Shape 360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361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Was it my_list[8] or my_list[9]?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newchallenge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255360"/>
            <a:ext cx="13004800" cy="52428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67" name="Shape 36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21254" indent="-621254" defTabSz="514095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632"/>
            </a:pPr>
            <a:r>
              <a:t>Store a value under a name (“key”)</a:t>
            </a:r>
          </a:p>
          <a:p>
            <a:pPr marL="621254" indent="-621254" defTabSz="514095">
              <a:lnSpc>
                <a:spcPct val="200000"/>
              </a:lnSpc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632"/>
            </a:pPr>
            <a:r>
              <a:t>Fetch value later by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70" name="Shape 370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73" name="Shape 373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76" name="Shape 376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my_dict[“key1] = “new_value”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79" name="Shape 379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188" name="Shape 188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82" name="Shape 382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value in </a:t>
            </a:r>
            <a:r>
              <a:rPr>
                <a:solidFill>
                  <a:schemeClr val="accent3"/>
                </a:solidFill>
              </a:rPr>
              <a:t>my_dict.values()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85" name="Shape 385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191" name="Shape 191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192" name="Shape 192"/>
          <p:cNvSpPr/>
          <p:nvPr/>
        </p:nvSpPr>
        <p:spPr>
          <a:xfrm>
            <a:off x="9906930" y="504738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193" name="Shape 193"/>
          <p:cNvSpPr/>
          <p:nvPr/>
        </p:nvSpPr>
        <p:spPr>
          <a:xfrm>
            <a:off x="3722030" y="389168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bool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6984" t="0" r="1698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6" name="Shape 196"/>
          <p:cNvSpPr/>
          <p:nvPr>
            <p:ph type="body" idx="15"/>
          </p:nvPr>
        </p:nvSpPr>
        <p:spPr>
          <a:xfrm>
            <a:off x="6189133" y="7619998"/>
            <a:ext cx="5914894" cy="863604"/>
          </a:xfrm>
          <a:prstGeom prst="rect">
            <a:avLst/>
          </a:prstGeom>
        </p:spPr>
        <p:txBody>
          <a:bodyPr/>
          <a:lstStyle/>
          <a:p>
            <a:pPr/>
            <a:r>
              <a:t>George Boole</a:t>
            </a:r>
          </a:p>
        </p:txBody>
      </p:sp>
      <p:sp>
        <p:nvSpPr>
          <p:cNvPr id="197" name="Shape 197"/>
          <p:cNvSpPr/>
          <p:nvPr/>
        </p:nvSpPr>
        <p:spPr>
          <a:xfrm>
            <a:off x="6107723" y="1768432"/>
            <a:ext cx="6275754" cy="48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“universal laws of thought which are …mathematical as to their form”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200" name="Shape 200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203" name="Shape 203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204" name="Shape 204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