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Bootcamp</a:t>
            </a:r>
          </a:p>
        </p:txBody>
      </p:sp>
      <p:sp>
        <p:nvSpPr>
          <p:cNvPr id="176" name="Shape 176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for Data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List: Basic usage</a:t>
            </a:r>
          </a:p>
        </p:txBody>
      </p:sp>
      <p:sp>
        <p:nvSpPr>
          <p:cNvPr id="207" name="Shape 207"/>
          <p:cNvSpPr/>
          <p:nvPr/>
        </p:nvSpPr>
        <p:spPr>
          <a:xfrm>
            <a:off x="657967" y="3848099"/>
            <a:ext cx="11454710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my_list.append(“new thing”)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print(my_list)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List: Basic usage</a:t>
            </a:r>
          </a:p>
        </p:txBody>
      </p:sp>
      <p:sp>
        <p:nvSpPr>
          <p:cNvPr id="210" name="Shape 210"/>
          <p:cNvSpPr/>
          <p:nvPr/>
        </p:nvSpPr>
        <p:spPr>
          <a:xfrm>
            <a:off x="657967" y="3848099"/>
            <a:ext cx="11454710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my_list.append(“new thing”)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print(my_list)</a:t>
            </a:r>
          </a:p>
        </p:txBody>
      </p:sp>
      <p:sp>
        <p:nvSpPr>
          <p:cNvPr id="211" name="Shape 211"/>
          <p:cNvSpPr/>
          <p:nvPr/>
        </p:nvSpPr>
        <p:spPr>
          <a:xfrm rot="21591301">
            <a:off x="711584" y="6518664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2" name="Shape 212"/>
          <p:cNvSpPr/>
          <p:nvPr/>
        </p:nvSpPr>
        <p:spPr>
          <a:xfrm>
            <a:off x="2531877" y="6206152"/>
            <a:ext cx="923925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[1, “two”, 3.0, “new thing”]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Assigning to an index</a:t>
            </a:r>
          </a:p>
        </p:txBody>
      </p:sp>
      <p:sp>
        <p:nvSpPr>
          <p:cNvPr id="215" name="Shape 215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my_list[0] = “new thing”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Assigning to an Index</a:t>
            </a:r>
          </a:p>
        </p:txBody>
      </p:sp>
      <p:sp>
        <p:nvSpPr>
          <p:cNvPr id="218" name="Shape 218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my_list[0] = “new thing”</a:t>
            </a:r>
          </a:p>
        </p:txBody>
      </p:sp>
      <p:sp>
        <p:nvSpPr>
          <p:cNvPr id="219" name="Shape 219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0" name="Shape 220"/>
          <p:cNvSpPr/>
          <p:nvPr/>
        </p:nvSpPr>
        <p:spPr>
          <a:xfrm>
            <a:off x="2506543" y="5826142"/>
            <a:ext cx="27813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_______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Assigning to an Index</a:t>
            </a:r>
          </a:p>
        </p:txBody>
      </p:sp>
      <p:sp>
        <p:nvSpPr>
          <p:cNvPr id="223" name="Shape 223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my_string[0] = “?”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Assigning to an Index</a:t>
            </a:r>
          </a:p>
        </p:txBody>
      </p:sp>
      <p:sp>
        <p:nvSpPr>
          <p:cNvPr id="226" name="Shape 226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my_string[0] = “?”</a:t>
            </a:r>
          </a:p>
        </p:txBody>
      </p:sp>
      <p:sp>
        <p:nvSpPr>
          <p:cNvPr id="227" name="Shape 227"/>
          <p:cNvSpPr/>
          <p:nvPr/>
        </p:nvSpPr>
        <p:spPr>
          <a:xfrm rot="2859210">
            <a:off x="3477281" y="4946036"/>
            <a:ext cx="1542639" cy="32592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8" name="Shape 228"/>
          <p:cNvSpPr/>
          <p:nvPr/>
        </p:nvSpPr>
        <p:spPr>
          <a:xfrm rot="18911602">
            <a:off x="3485017" y="4916390"/>
            <a:ext cx="1597712" cy="31015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9" name="Shape 229"/>
          <p:cNvSpPr/>
          <p:nvPr/>
        </p:nvSpPr>
        <p:spPr>
          <a:xfrm>
            <a:off x="961167" y="6079483"/>
            <a:ext cx="584225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No! Immutable!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List: Basic usage</a:t>
            </a:r>
          </a:p>
        </p:txBody>
      </p:sp>
      <p:sp>
        <p:nvSpPr>
          <p:cNvPr id="232" name="Shape 232"/>
          <p:cNvSpPr/>
          <p:nvPr/>
        </p:nvSpPr>
        <p:spPr>
          <a:xfrm>
            <a:off x="657967" y="44132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last_item = my_list.pop()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List: Basic usage</a:t>
            </a:r>
          </a:p>
        </p:txBody>
      </p:sp>
      <p:sp>
        <p:nvSpPr>
          <p:cNvPr id="235" name="Shape 235"/>
          <p:cNvSpPr/>
          <p:nvPr/>
        </p:nvSpPr>
        <p:spPr>
          <a:xfrm>
            <a:off x="657967" y="44132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last_item = my_list.pop()</a:t>
            </a:r>
          </a:p>
        </p:txBody>
      </p:sp>
      <p:sp>
        <p:nvSpPr>
          <p:cNvPr id="236" name="Shape 236"/>
          <p:cNvSpPr/>
          <p:nvPr/>
        </p:nvSpPr>
        <p:spPr>
          <a:xfrm rot="21591301">
            <a:off x="888923" y="5885313"/>
            <a:ext cx="1620783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7" name="Shape 237"/>
          <p:cNvSpPr/>
          <p:nvPr/>
        </p:nvSpPr>
        <p:spPr>
          <a:xfrm>
            <a:off x="2709215" y="5572802"/>
            <a:ext cx="424129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“new thing”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List: Basic usage</a:t>
            </a:r>
          </a:p>
        </p:txBody>
      </p:sp>
      <p:sp>
        <p:nvSpPr>
          <p:cNvPr id="240" name="Shape 240"/>
          <p:cNvSpPr/>
          <p:nvPr/>
        </p:nvSpPr>
        <p:spPr>
          <a:xfrm>
            <a:off x="657967" y="3848099"/>
            <a:ext cx="11454710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last_item = my_list.pop()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print(my_list)</a:t>
            </a:r>
          </a:p>
        </p:txBody>
      </p:sp>
      <p:sp>
        <p:nvSpPr>
          <p:cNvPr id="241" name="Shape 241"/>
          <p:cNvSpPr/>
          <p:nvPr/>
        </p:nvSpPr>
        <p:spPr>
          <a:xfrm rot="21591301">
            <a:off x="838255" y="6615895"/>
            <a:ext cx="1623406" cy="526455"/>
          </a:xfrm>
          <a:prstGeom prst="rightArrow">
            <a:avLst>
              <a:gd name="adj1" fmla="val 34174"/>
              <a:gd name="adj2" fmla="val 143907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2" name="Shape 242"/>
          <p:cNvSpPr/>
          <p:nvPr/>
        </p:nvSpPr>
        <p:spPr>
          <a:xfrm>
            <a:off x="2718797" y="6307485"/>
            <a:ext cx="474649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[1, “two”, 3.0]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List: Basic usage</a:t>
            </a:r>
          </a:p>
        </p:txBody>
      </p:sp>
      <p:sp>
        <p:nvSpPr>
          <p:cNvPr id="245" name="Shape 245"/>
          <p:cNvSpPr/>
          <p:nvPr/>
        </p:nvSpPr>
        <p:spPr>
          <a:xfrm>
            <a:off x="657967" y="44132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first_item = my_list.pop(0)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</a:t>
            </a:r>
          </a:p>
        </p:txBody>
      </p:sp>
      <p:sp>
        <p:nvSpPr>
          <p:cNvPr id="179" name="Shape 179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Ordered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No set length or data type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List: Basic usage</a:t>
            </a:r>
          </a:p>
        </p:txBody>
      </p:sp>
      <p:sp>
        <p:nvSpPr>
          <p:cNvPr id="248" name="Shape 248"/>
          <p:cNvSpPr/>
          <p:nvPr/>
        </p:nvSpPr>
        <p:spPr>
          <a:xfrm>
            <a:off x="657967" y="44132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first_item = my_list.pop(0)</a:t>
            </a:r>
          </a:p>
        </p:txBody>
      </p:sp>
      <p:sp>
        <p:nvSpPr>
          <p:cNvPr id="249" name="Shape 249"/>
          <p:cNvSpPr/>
          <p:nvPr/>
        </p:nvSpPr>
        <p:spPr>
          <a:xfrm rot="21591301">
            <a:off x="939591" y="5881212"/>
            <a:ext cx="1623407" cy="526455"/>
          </a:xfrm>
          <a:prstGeom prst="rightArrow">
            <a:avLst>
              <a:gd name="adj1" fmla="val 34174"/>
              <a:gd name="adj2" fmla="val 143907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0" name="Shape 250"/>
          <p:cNvSpPr/>
          <p:nvPr/>
        </p:nvSpPr>
        <p:spPr>
          <a:xfrm>
            <a:off x="2709215" y="5572802"/>
            <a:ext cx="56769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253" name="Shape 253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Lists</a:t>
            </a:r>
          </a:p>
          <a:p>
            <a:pPr marL="444500" indent="-444500">
              <a:defRPr sz="4800"/>
            </a:pPr>
            <a:r>
              <a:t>Mutability</a:t>
            </a:r>
          </a:p>
          <a:p>
            <a:pPr marL="444500" indent="-444500">
              <a:defRPr sz="4800"/>
            </a:pPr>
            <a:r>
              <a:t>No return 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Slice: step</a:t>
            </a:r>
          </a:p>
        </p:txBody>
      </p:sp>
      <p:sp>
        <p:nvSpPr>
          <p:cNvPr id="256" name="Shape 256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[start_index:end_index]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Slice: step</a:t>
            </a:r>
          </a:p>
        </p:txBody>
      </p:sp>
      <p:sp>
        <p:nvSpPr>
          <p:cNvPr id="259" name="Shape 259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[start_index:end_index:</a:t>
            </a:r>
            <a:r>
              <a:rPr>
                <a:solidFill>
                  <a:schemeClr val="accent3"/>
                </a:solidFill>
              </a:rPr>
              <a:t>step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Slice: step</a:t>
            </a:r>
          </a:p>
        </p:txBody>
      </p:sp>
      <p:sp>
        <p:nvSpPr>
          <p:cNvPr id="262" name="Shape 262"/>
          <p:cNvSpPr/>
          <p:nvPr/>
        </p:nvSpPr>
        <p:spPr>
          <a:xfrm>
            <a:off x="925828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my_list[::</a:t>
            </a:r>
            <a:r>
              <a:rPr>
                <a:solidFill>
                  <a:schemeClr val="accent3"/>
                </a:solidFill>
              </a:rPr>
              <a:t>2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Slice: step</a:t>
            </a:r>
          </a:p>
        </p:txBody>
      </p:sp>
      <p:sp>
        <p:nvSpPr>
          <p:cNvPr id="265" name="Shape 265"/>
          <p:cNvSpPr/>
          <p:nvPr/>
        </p:nvSpPr>
        <p:spPr>
          <a:xfrm>
            <a:off x="925828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my_list[::</a:t>
            </a:r>
            <a:r>
              <a:rPr>
                <a:solidFill>
                  <a:schemeClr val="accent3"/>
                </a:solidFill>
              </a:rPr>
              <a:t>2</a:t>
            </a:r>
            <a:r>
              <a:t>]</a:t>
            </a:r>
          </a:p>
        </p:txBody>
      </p:sp>
      <p:sp>
        <p:nvSpPr>
          <p:cNvPr id="266" name="Shape 266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7" name="Shape 267"/>
          <p:cNvSpPr/>
          <p:nvPr/>
        </p:nvSpPr>
        <p:spPr>
          <a:xfrm>
            <a:off x="2506543" y="5826142"/>
            <a:ext cx="653872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even # items in 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Slice: step</a:t>
            </a:r>
          </a:p>
        </p:txBody>
      </p:sp>
      <p:sp>
        <p:nvSpPr>
          <p:cNvPr id="270" name="Shape 270"/>
          <p:cNvSpPr/>
          <p:nvPr/>
        </p:nvSpPr>
        <p:spPr>
          <a:xfrm>
            <a:off x="925828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</a:t>
            </a:r>
            <a:r>
              <a:rPr>
                <a:solidFill>
                  <a:schemeClr val="accent3"/>
                </a:solidFill>
              </a:rPr>
              <a:t>1</a:t>
            </a:r>
            <a:r>
              <a:t>::</a:t>
            </a:r>
            <a:r>
              <a:rPr>
                <a:solidFill>
                  <a:schemeClr val="accent3"/>
                </a:solidFill>
              </a:rPr>
              <a:t>2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Slice: step</a:t>
            </a:r>
          </a:p>
        </p:txBody>
      </p:sp>
      <p:sp>
        <p:nvSpPr>
          <p:cNvPr id="273" name="Shape 273"/>
          <p:cNvSpPr/>
          <p:nvPr/>
        </p:nvSpPr>
        <p:spPr>
          <a:xfrm>
            <a:off x="925828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</a:t>
            </a:r>
            <a:r>
              <a:rPr>
                <a:solidFill>
                  <a:schemeClr val="accent3"/>
                </a:solidFill>
              </a:rPr>
              <a:t>1</a:t>
            </a:r>
            <a:r>
              <a:t>::</a:t>
            </a:r>
            <a:r>
              <a:rPr>
                <a:solidFill>
                  <a:schemeClr val="accent3"/>
                </a:solidFill>
              </a:rPr>
              <a:t>2</a:t>
            </a:r>
            <a:r>
              <a:t>]</a:t>
            </a:r>
          </a:p>
        </p:txBody>
      </p:sp>
      <p:sp>
        <p:nvSpPr>
          <p:cNvPr id="274" name="Shape 274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5" name="Shape 275"/>
          <p:cNvSpPr/>
          <p:nvPr/>
        </p:nvSpPr>
        <p:spPr>
          <a:xfrm>
            <a:off x="2506543" y="5826142"/>
            <a:ext cx="627049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odd # items in 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Slice: step</a:t>
            </a:r>
          </a:p>
        </p:txBody>
      </p:sp>
      <p:sp>
        <p:nvSpPr>
          <p:cNvPr id="278" name="Shape 278"/>
          <p:cNvSpPr/>
          <p:nvPr/>
        </p:nvSpPr>
        <p:spPr>
          <a:xfrm>
            <a:off x="925828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my_list[::</a:t>
            </a:r>
            <a:r>
              <a:rPr>
                <a:solidFill>
                  <a:schemeClr val="accent3"/>
                </a:solidFill>
              </a:rPr>
              <a:t>-1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Slice: step</a:t>
            </a:r>
          </a:p>
        </p:txBody>
      </p:sp>
      <p:sp>
        <p:nvSpPr>
          <p:cNvPr id="281" name="Shape 281"/>
          <p:cNvSpPr/>
          <p:nvPr/>
        </p:nvSpPr>
        <p:spPr>
          <a:xfrm>
            <a:off x="925828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my_list[::</a:t>
            </a:r>
            <a:r>
              <a:rPr>
                <a:solidFill>
                  <a:schemeClr val="accent3"/>
                </a:solidFill>
              </a:rPr>
              <a:t>-1</a:t>
            </a:r>
            <a:r>
              <a:t>]</a:t>
            </a:r>
          </a:p>
        </p:txBody>
      </p:sp>
      <p:sp>
        <p:nvSpPr>
          <p:cNvPr id="282" name="Shape 282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3" name="Shape 283"/>
          <p:cNvSpPr/>
          <p:nvPr/>
        </p:nvSpPr>
        <p:spPr>
          <a:xfrm>
            <a:off x="2506543" y="5826142"/>
            <a:ext cx="385953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reverse 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List: Basic usage</a:t>
            </a:r>
          </a:p>
        </p:txBody>
      </p:sp>
      <p:sp>
        <p:nvSpPr>
          <p:cNvPr id="182" name="Shape 182"/>
          <p:cNvSpPr/>
          <p:nvPr/>
        </p:nvSpPr>
        <p:spPr>
          <a:xfrm>
            <a:off x="657967" y="44132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my_list = [1, “two”, 3.0]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pasted-image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45970" t="0" r="18091" b="0"/>
          <a:stretch>
            <a:fillRect/>
          </a:stretch>
        </p:blipFill>
        <p:spPr>
          <a:xfrm>
            <a:off x="0" y="0"/>
            <a:ext cx="5486400" cy="9753600"/>
          </a:xfrm>
          <a:prstGeom prst="rect">
            <a:avLst/>
          </a:prstGeom>
        </p:spPr>
      </p:pic>
      <p:sp>
        <p:nvSpPr>
          <p:cNvPr id="286" name="Shape 2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14960"/>
            </a:lvl1pPr>
          </a:lstStyle>
          <a:p>
            <a:pPr/>
            <a:r>
              <a:t>Functions</a:t>
            </a:r>
          </a:p>
        </p:txBody>
      </p:sp>
      <p:sp>
        <p:nvSpPr>
          <p:cNvPr id="287" name="Shape 2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Defining your own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290" name="Shape 290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>
            <a:lvl1pPr marL="705970" indent="-705970">
              <a:buClrTx/>
              <a:buSzPct val="40000"/>
              <a:buFontTx/>
              <a:buBlip>
                <a:blip r:embed="rId2"/>
              </a:buBlip>
              <a:defRPr sz="6400"/>
            </a:lvl1pPr>
          </a:lstStyle>
          <a:p>
            <a:pPr/>
            <a:r>
              <a:t>Reusable chunk of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293" name="Shape 293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Reusable chunk of code</a:t>
            </a:r>
          </a:p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Build action from basic 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296" name="Shape 296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def</a:t>
            </a:r>
            <a:r>
              <a:t> double(my_name):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my_name + my_name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299" name="Shape 299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</a:t>
            </a:r>
            <a:r>
              <a:rPr>
                <a:solidFill>
                  <a:schemeClr val="accent3"/>
                </a:solidFill>
              </a:rPr>
              <a:t>double</a:t>
            </a:r>
            <a:r>
              <a:t>(my_name):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my_name + my_name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302" name="Shape 302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</a:t>
            </a:r>
            <a:r>
              <a:rPr>
                <a:solidFill>
                  <a:schemeClr val="accent3"/>
                </a:solidFill>
              </a:rPr>
              <a:t>my_name</a:t>
            </a:r>
            <a:r>
              <a:t>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my_name + my_name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305" name="Shape 305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</a:t>
            </a:r>
            <a:r>
              <a:rPr>
                <a:solidFill>
                  <a:schemeClr val="accent3"/>
                </a:solidFill>
              </a:rPr>
              <a:t>my_name</a:t>
            </a:r>
            <a:r>
              <a:t>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my_name + my_name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  <p:sp>
        <p:nvSpPr>
          <p:cNvPr id="306" name="Shape 306"/>
          <p:cNvSpPr/>
          <p:nvPr/>
        </p:nvSpPr>
        <p:spPr>
          <a:xfrm rot="19262772">
            <a:off x="3341633" y="5027739"/>
            <a:ext cx="293330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7" name="Shape 307"/>
          <p:cNvSpPr/>
          <p:nvPr/>
        </p:nvSpPr>
        <p:spPr>
          <a:xfrm>
            <a:off x="694604" y="6302681"/>
            <a:ext cx="817168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arbitrary label for input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310" name="Shape 310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double(my_name)</a:t>
            </a:r>
            <a:r>
              <a:rPr>
                <a:solidFill>
                  <a:schemeClr val="accent3"/>
                </a:solidFill>
              </a:rPr>
              <a:t>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my_name + my_name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  <p:sp>
        <p:nvSpPr>
          <p:cNvPr id="311" name="Shape 311"/>
          <p:cNvSpPr/>
          <p:nvPr/>
        </p:nvSpPr>
        <p:spPr>
          <a:xfrm rot="8773757">
            <a:off x="8032305" y="2856737"/>
            <a:ext cx="2208633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2" name="Shape 312"/>
          <p:cNvSpPr/>
          <p:nvPr/>
        </p:nvSpPr>
        <p:spPr>
          <a:xfrm>
            <a:off x="10194863" y="1549830"/>
            <a:ext cx="206197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colon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315" name="Shape 315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double(my_name):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3"/>
                </a:solidFill>
              </a:rPr>
              <a:t>answer = my_name + my_name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318" name="Shape 318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double(my_name):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3"/>
                </a:solidFill>
              </a:rPr>
              <a:t>answer = my_name + my_name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  <p:sp>
        <p:nvSpPr>
          <p:cNvPr id="319" name="Shape 319"/>
          <p:cNvSpPr/>
          <p:nvPr/>
        </p:nvSpPr>
        <p:spPr>
          <a:xfrm rot="13500000">
            <a:off x="1586933" y="6735713"/>
            <a:ext cx="2933305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0" name="Shape 320"/>
          <p:cNvSpPr/>
          <p:nvPr/>
        </p:nvSpPr>
        <p:spPr>
          <a:xfrm>
            <a:off x="4241367" y="7681314"/>
            <a:ext cx="540639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indented block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List: Basic usage</a:t>
            </a:r>
          </a:p>
        </p:txBody>
      </p:sp>
      <p:sp>
        <p:nvSpPr>
          <p:cNvPr id="185" name="Shape 185"/>
          <p:cNvSpPr/>
          <p:nvPr/>
        </p:nvSpPr>
        <p:spPr>
          <a:xfrm>
            <a:off x="657967" y="44132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my_list = [1, “two”, 3.0]</a:t>
            </a:r>
          </a:p>
        </p:txBody>
      </p:sp>
      <p:sp>
        <p:nvSpPr>
          <p:cNvPr id="186" name="Shape 186"/>
          <p:cNvSpPr/>
          <p:nvPr/>
        </p:nvSpPr>
        <p:spPr>
          <a:xfrm rot="13500000">
            <a:off x="6349730" y="6431705"/>
            <a:ext cx="293330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7" name="Shape 187"/>
          <p:cNvSpPr/>
          <p:nvPr/>
        </p:nvSpPr>
        <p:spPr>
          <a:xfrm>
            <a:off x="9004164" y="7377305"/>
            <a:ext cx="324916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list literal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323" name="Shape 323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double(my_name):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my_name + my_name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3"/>
                </a:solidFill>
              </a:rPr>
              <a:t>return</a:t>
            </a:r>
            <a:r>
              <a:t> answer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Calling A Function</a:t>
            </a:r>
          </a:p>
        </p:txBody>
      </p:sp>
      <p:sp>
        <p:nvSpPr>
          <p:cNvPr id="326" name="Shape 326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double(“Rob”)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Calling A Function</a:t>
            </a:r>
          </a:p>
        </p:txBody>
      </p:sp>
      <p:sp>
        <p:nvSpPr>
          <p:cNvPr id="329" name="Shape 329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double(“Rob”)</a:t>
            </a:r>
          </a:p>
        </p:txBody>
      </p:sp>
      <p:sp>
        <p:nvSpPr>
          <p:cNvPr id="330" name="Shape 330"/>
          <p:cNvSpPr/>
          <p:nvPr/>
        </p:nvSpPr>
        <p:spPr>
          <a:xfrm rot="13500000">
            <a:off x="2473624" y="6203699"/>
            <a:ext cx="293330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1" name="Shape 331"/>
          <p:cNvSpPr/>
          <p:nvPr/>
        </p:nvSpPr>
        <p:spPr>
          <a:xfrm>
            <a:off x="5128058" y="7149299"/>
            <a:ext cx="326059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no space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Calling A Function</a:t>
            </a:r>
          </a:p>
        </p:txBody>
      </p:sp>
      <p:sp>
        <p:nvSpPr>
          <p:cNvPr id="334" name="Shape 334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double(“Rob”)</a:t>
            </a:r>
          </a:p>
        </p:txBody>
      </p:sp>
      <p:sp>
        <p:nvSpPr>
          <p:cNvPr id="335" name="Shape 335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6" name="Shape 336"/>
          <p:cNvSpPr/>
          <p:nvPr/>
        </p:nvSpPr>
        <p:spPr>
          <a:xfrm>
            <a:off x="2506543" y="5826142"/>
            <a:ext cx="357987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“RobRob”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Append</a:t>
            </a:r>
          </a:p>
        </p:txBody>
      </p:sp>
      <p:sp>
        <p:nvSpPr>
          <p:cNvPr id="190" name="Shape 190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my_list.append(“new thing”)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Append</a:t>
            </a:r>
          </a:p>
        </p:txBody>
      </p:sp>
      <p:sp>
        <p:nvSpPr>
          <p:cNvPr id="193" name="Shape 193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my_list.append(“new thing”)</a:t>
            </a:r>
          </a:p>
        </p:txBody>
      </p:sp>
      <p:sp>
        <p:nvSpPr>
          <p:cNvPr id="194" name="Shape 194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5" name="Shape 195"/>
          <p:cNvSpPr/>
          <p:nvPr/>
        </p:nvSpPr>
        <p:spPr>
          <a:xfrm>
            <a:off x="2506543" y="5826142"/>
            <a:ext cx="27813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_______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</a:t>
            </a:r>
          </a:p>
        </p:txBody>
      </p:sp>
      <p:sp>
        <p:nvSpPr>
          <p:cNvPr id="198" name="Shape 198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Mutable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Some methods return no value!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Strings</a:t>
            </a:r>
          </a:p>
        </p:txBody>
      </p:sp>
      <p:sp>
        <p:nvSpPr>
          <p:cNvPr id="201" name="Shape 201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42433" indent="-642433" defTabSz="531622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t>Immutable</a:t>
            </a:r>
          </a:p>
          <a:p>
            <a:pPr marL="642433" indent="-642433" defTabSz="531622">
              <a:lnSpc>
                <a:spcPct val="200000"/>
              </a:lnSpc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t>Methods always return new 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Numbers</a:t>
            </a:r>
          </a:p>
        </p:txBody>
      </p:sp>
      <p:sp>
        <p:nvSpPr>
          <p:cNvPr id="204" name="Shape 204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42433" indent="-642433" defTabSz="531622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t>Immutable</a:t>
            </a:r>
          </a:p>
          <a:p>
            <a:pPr marL="642433" indent="-642433" defTabSz="531622">
              <a:lnSpc>
                <a:spcPct val="200000"/>
              </a:lnSpc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t>Methods always return new 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