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07" name="Shape 207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10" name="Shape 21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11" name="Shape 211"/>
          <p:cNvSpPr/>
          <p:nvPr/>
        </p:nvSpPr>
        <p:spPr>
          <a:xfrm rot="21591301">
            <a:off x="711584" y="651866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2531877" y="6206152"/>
            <a:ext cx="92392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3.0, “new thing”]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8" name="Shape 21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  <p:sp>
        <p:nvSpPr>
          <p:cNvPr id="219" name="Shape 21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3" name="Shape 2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6" name="Shape 2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  <p:sp>
        <p:nvSpPr>
          <p:cNvPr id="227" name="Shape 227"/>
          <p:cNvSpPr/>
          <p:nvPr/>
        </p:nvSpPr>
        <p:spPr>
          <a:xfrm rot="2859210">
            <a:off x="3477281" y="494603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 rot="18911602">
            <a:off x="3485017" y="4916390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No! Immutable!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2" name="Shape 23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  <p:sp>
        <p:nvSpPr>
          <p:cNvPr id="236" name="Shape 236"/>
          <p:cNvSpPr/>
          <p:nvPr/>
        </p:nvSpPr>
        <p:spPr>
          <a:xfrm rot="21591301">
            <a:off x="888923" y="5885313"/>
            <a:ext cx="162078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2709215" y="5572802"/>
            <a:ext cx="4241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0" name="Shape 24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last_item = my_list.pop()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838255" y="6615895"/>
            <a:ext cx="1623406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718797" y="6307485"/>
            <a:ext cx="4746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5" name="Shape 24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set length or 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  <p:sp>
        <p:nvSpPr>
          <p:cNvPr id="249" name="Shape 249"/>
          <p:cNvSpPr/>
          <p:nvPr/>
        </p:nvSpPr>
        <p:spPr>
          <a:xfrm rot="21591301">
            <a:off x="939591" y="5881212"/>
            <a:ext cx="1623407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2709215" y="5572802"/>
            <a:ext cx="5676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Mutability</a:t>
            </a:r>
          </a:p>
          <a:p>
            <a:pPr marL="444500" indent="-444500">
              <a:defRPr sz="4800"/>
            </a:pPr>
            <a:r>
              <a:t>No return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3204719" y="2539569"/>
            <a:ext cx="7800902" cy="4674462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pPr/>
            <a:r>
              <a:t>Sequences</a:t>
            </a:r>
          </a:p>
        </p:txBody>
      </p:sp>
      <p:sp>
        <p:nvSpPr>
          <p:cNvPr id="258" name="Shape 258"/>
          <p:cNvSpPr/>
          <p:nvPr/>
        </p:nvSpPr>
        <p:spPr>
          <a:xfrm rot="8100000">
            <a:off x="4595992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Shape 259"/>
          <p:cNvSpPr/>
          <p:nvPr/>
        </p:nvSpPr>
        <p:spPr>
          <a:xfrm rot="2700000">
            <a:off x="5989363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027843" y="6174756"/>
            <a:ext cx="302642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61" name="Shape 261"/>
          <p:cNvSpPr/>
          <p:nvPr/>
        </p:nvSpPr>
        <p:spPr>
          <a:xfrm>
            <a:off x="8057803" y="6162056"/>
            <a:ext cx="200811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Same</a:t>
            </a:r>
          </a:p>
        </p:txBody>
      </p:sp>
      <p:sp>
        <p:nvSpPr>
          <p:cNvPr id="264" name="Shape 264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Same index and slice syntax!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but Different</a:t>
            </a:r>
          </a:p>
        </p:txBody>
      </p:sp>
      <p:sp>
        <p:nvSpPr>
          <p:cNvPr id="267" name="Shape 26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Cannot add or remove characters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methods: Split &amp; join</a:t>
            </a:r>
          </a:p>
        </p:txBody>
      </p:sp>
      <p:sp>
        <p:nvSpPr>
          <p:cNvPr id="270" name="Shape 27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a string as glue/delimiter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73" name="Shape 27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“a new string”.split()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76" name="Shape 27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“a new string”.split()</a:t>
            </a:r>
          </a:p>
        </p:txBody>
      </p:sp>
      <p:sp>
        <p:nvSpPr>
          <p:cNvPr id="277" name="Shape 277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2506543" y="5826142"/>
            <a:ext cx="69189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[“a”, “new”, “string”]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81" name="Shape 28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2" name="Shape 18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84" name="Shape 28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85" name="Shape 285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89" name="Shape 289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“,”.join([“id”, “name”, “date”])</a:t>
            </a:r>
          </a:p>
        </p:txBody>
      </p:sp>
      <p:sp>
        <p:nvSpPr>
          <p:cNvPr id="290" name="Shape 290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506543" y="5826142"/>
            <a:ext cx="57218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“id, name, 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94" name="Shape 294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“|”.join([“id”, “name”, “date”])</a:t>
            </a:r>
          </a:p>
        </p:txBody>
      </p:sp>
      <p:sp>
        <p:nvSpPr>
          <p:cNvPr id="295" name="Shape 295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2506543" y="5826142"/>
            <a:ext cx="5328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“id|name|date”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 &amp; join methods</a:t>
            </a:r>
          </a:p>
        </p:txBody>
      </p:sp>
      <p:sp>
        <p:nvSpPr>
          <p:cNvPr id="299" name="Shape 29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a string as glue/delimiter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Two more methods</a:t>
            </a:r>
          </a:p>
        </p:txBody>
      </p:sp>
      <p:sp>
        <p:nvSpPr>
          <p:cNvPr id="302" name="Shape 30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rPr>
                <a:solidFill>
                  <a:schemeClr val="accent3"/>
                </a:solidFill>
              </a:rPr>
              <a:t>len() </a:t>
            </a:r>
            <a:r>
              <a:t>—&gt; find length of sequence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rPr>
                <a:solidFill>
                  <a:schemeClr val="accent3"/>
                </a:solidFill>
              </a:rPr>
              <a:t>sorted() </a:t>
            </a:r>
            <a:r>
              <a:t>—&gt; return sorted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.split() method</a:t>
            </a:r>
          </a:p>
          <a:p>
            <a:pPr marL="444500" indent="-444500">
              <a:defRPr sz="4800"/>
            </a:pPr>
            <a:r>
              <a:t>.join() method</a:t>
            </a:r>
          </a:p>
          <a:p>
            <a:pPr marL="444500" indent="-444500">
              <a:defRPr sz="4800"/>
            </a:pPr>
            <a:r>
              <a:t>len() function</a:t>
            </a:r>
          </a:p>
          <a:p>
            <a:pPr marL="444500" indent="-444500">
              <a:defRPr sz="4800"/>
            </a:pPr>
            <a:r>
              <a:t>sorted()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Equals</a:t>
            </a:r>
          </a:p>
        </p:txBody>
      </p:sp>
      <p:sp>
        <p:nvSpPr>
          <p:cNvPr id="313" name="Shape 313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316" name="Shape 316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5" name="Shape 18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  <p:sp>
        <p:nvSpPr>
          <p:cNvPr id="186" name="Shape 186"/>
          <p:cNvSpPr/>
          <p:nvPr/>
        </p:nvSpPr>
        <p:spPr>
          <a:xfrm rot="13500000">
            <a:off x="6349730" y="6431705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9004164" y="7377305"/>
            <a:ext cx="32491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list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319" name="Shape 319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320" name="Shape 320"/>
          <p:cNvSpPr/>
          <p:nvPr/>
        </p:nvSpPr>
        <p:spPr>
          <a:xfrm>
            <a:off x="9906930" y="504738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21" name="Shape 321"/>
          <p:cNvSpPr/>
          <p:nvPr/>
        </p:nvSpPr>
        <p:spPr>
          <a:xfrm>
            <a:off x="3722030" y="389168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bool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4" name="Shape 324"/>
          <p:cNvSpPr/>
          <p:nvPr>
            <p:ph type="body" idx="15"/>
          </p:nvPr>
        </p:nvSpPr>
        <p:spPr>
          <a:xfrm>
            <a:off x="6189133" y="7619998"/>
            <a:ext cx="5914894" cy="863604"/>
          </a:xfrm>
          <a:prstGeom prst="rect">
            <a:avLst/>
          </a:prstGeom>
        </p:spPr>
        <p:txBody>
          <a:bodyPr/>
          <a:lstStyle/>
          <a:p>
            <a:pPr/>
            <a:r>
              <a:t>George Boole</a:t>
            </a:r>
          </a:p>
        </p:txBody>
      </p:sp>
      <p:sp>
        <p:nvSpPr>
          <p:cNvPr id="325" name="Shape 325"/>
          <p:cNvSpPr/>
          <p:nvPr/>
        </p:nvSpPr>
        <p:spPr>
          <a:xfrm>
            <a:off x="6107723" y="1768432"/>
            <a:ext cx="6275754" cy="48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328" name="Shape 328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331" name="Shape 331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332" name="Shape 332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Shape 333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36" name="Shape 336"/>
          <p:cNvSpPr/>
          <p:nvPr/>
        </p:nvSpPr>
        <p:spPr>
          <a:xfrm>
            <a:off x="5366195" y="3431116"/>
            <a:ext cx="22724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or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and</a:t>
            </a:r>
            <a:r>
              <a:t> 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39" name="Shape 339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2" name="Shape 342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43" name="Shape 343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7" name="Shape 347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48" name="Shape 348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51" name="Shape 351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54" name="Shape 354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55" name="Shape 35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59" name="Shape 359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60" name="Shape 360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0" name="Shape 19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int()</a:t>
            </a:r>
          </a:p>
          <a:p>
            <a:pPr>
              <a:defRPr sz="5400"/>
            </a:pPr>
            <a:r>
              <a:t>float()</a:t>
            </a:r>
          </a:p>
          <a:p>
            <a:pPr>
              <a:defRPr sz="5400"/>
            </a:pPr>
            <a:r>
              <a:t>str()</a:t>
            </a:r>
          </a:p>
          <a:p>
            <a:pPr>
              <a:defRPr sz="5400"/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1522214" y="4004733"/>
            <a:ext cx="9960373" cy="2033588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4141688" y="5424289"/>
            <a:ext cx="4656270" cy="787864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1753492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8824680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9255673" y="5458883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82" name="Shape 382"/>
          <p:cNvSpPr/>
          <p:nvPr/>
        </p:nvSpPr>
        <p:spPr>
          <a:xfrm>
            <a:off x="2334076" y="5458883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83" name="Shape 383"/>
          <p:cNvSpPr/>
          <p:nvPr>
            <p:ph type="title" idx="4294967295"/>
          </p:nvPr>
        </p:nvSpPr>
        <p:spPr>
          <a:xfrm>
            <a:off x="3488828" y="1909233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ou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388" name="Shape 38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 of conditions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406400" y="3953767"/>
            <a:ext cx="12192000" cy="529637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 Statement</a:t>
            </a:r>
          </a:p>
        </p:txBody>
      </p:sp>
      <p:sp>
        <p:nvSpPr>
          <p:cNvPr id="394" name="Shape 394"/>
          <p:cNvSpPr/>
          <p:nvPr/>
        </p:nvSpPr>
        <p:spPr>
          <a:xfrm>
            <a:off x="444350" y="40004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194" name="Shape 194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3080241" y="5782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483607" y="5121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8910395" y="268492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9290218" y="3279675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400" name="Shape 400"/>
          <p:cNvSpPr/>
          <p:nvPr/>
        </p:nvSpPr>
        <p:spPr>
          <a:xfrm>
            <a:off x="1842668" y="5633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1" name="Shape 401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02" name="Shape 402"/>
          <p:cNvSpPr/>
          <p:nvPr/>
        </p:nvSpPr>
        <p:spPr>
          <a:xfrm>
            <a:off x="5533596" y="5038658"/>
            <a:ext cx="2153598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6380017" y="5633409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404" name="Shape 404"/>
          <p:cNvSpPr/>
          <p:nvPr/>
        </p:nvSpPr>
        <p:spPr>
          <a:xfrm>
            <a:off x="8910395" y="690979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06" name="Shape 406"/>
          <p:cNvSpPr/>
          <p:nvPr/>
        </p:nvSpPr>
        <p:spPr>
          <a:xfrm>
            <a:off x="6903928" y="3727194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07" name="Shape 407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08" name="Shape 408"/>
          <p:cNvSpPr/>
          <p:nvPr/>
        </p:nvSpPr>
        <p:spPr>
          <a:xfrm rot="18900000">
            <a:off x="6712129" y="4461912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9" name="Shape 409"/>
          <p:cNvSpPr/>
          <p:nvPr/>
        </p:nvSpPr>
        <p:spPr>
          <a:xfrm rot="2700000">
            <a:off x="6699429" y="7216284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0" name="Shape 410"/>
          <p:cNvSpPr/>
          <p:nvPr/>
        </p:nvSpPr>
        <p:spPr>
          <a:xfrm rot="5400000">
            <a:off x="8773880" y="54905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413" name="Shape 413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543541" y="5528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404107" y="4867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7170495" y="253674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419" name="Shape 419"/>
          <p:cNvSpPr/>
          <p:nvPr/>
        </p:nvSpPr>
        <p:spPr>
          <a:xfrm>
            <a:off x="763168" y="5379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20" name="Shape 420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21" name="Shape 421"/>
          <p:cNvSpPr/>
          <p:nvPr/>
        </p:nvSpPr>
        <p:spPr>
          <a:xfrm>
            <a:off x="3946096" y="4788875"/>
            <a:ext cx="2153598" cy="198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4754417" y="5383626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423" name="Shape 423"/>
          <p:cNvSpPr/>
          <p:nvPr/>
        </p:nvSpPr>
        <p:spPr>
          <a:xfrm>
            <a:off x="7170495" y="7117208"/>
            <a:ext cx="2153598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7427974" y="7701376"/>
            <a:ext cx="1782573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425" name="Shape 425"/>
          <p:cNvSpPr/>
          <p:nvPr/>
        </p:nvSpPr>
        <p:spPr>
          <a:xfrm>
            <a:off x="5316428" y="3477411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26" name="Shape 426"/>
          <p:cNvSpPr/>
          <p:nvPr/>
        </p:nvSpPr>
        <p:spPr>
          <a:xfrm>
            <a:off x="5370531" y="7120506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27" name="Shape 427"/>
          <p:cNvSpPr/>
          <p:nvPr/>
        </p:nvSpPr>
        <p:spPr>
          <a:xfrm rot="18900000">
            <a:off x="5124629" y="4212129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8" name="Shape 428"/>
          <p:cNvSpPr/>
          <p:nvPr/>
        </p:nvSpPr>
        <p:spPr>
          <a:xfrm rot="2700000">
            <a:off x="5111929" y="6966501"/>
            <a:ext cx="2426627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10552928" y="463647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10810407" y="5220642"/>
            <a:ext cx="169164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31" name="Shape 431"/>
          <p:cNvSpPr/>
          <p:nvPr/>
        </p:nvSpPr>
        <p:spPr>
          <a:xfrm rot="18445215">
            <a:off x="8797081" y="7215627"/>
            <a:ext cx="2170189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Shape 432"/>
          <p:cNvSpPr/>
          <p:nvPr/>
        </p:nvSpPr>
        <p:spPr>
          <a:xfrm rot="2228135">
            <a:off x="8881467" y="3788874"/>
            <a:ext cx="188508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435" name="Shape 435"/>
          <p:cNvSpPr/>
          <p:nvPr/>
        </p:nvSpPr>
        <p:spPr>
          <a:xfrm>
            <a:off x="721137" y="3236537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40" name="Shape 440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1" name="Shape 441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444" name="Shape 44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449" name="Shape 44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452" name="Shape 452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Some methods return no value!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455" name="Shape 455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58" name="Shape 45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61" name="Shape 46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64" name="Shape 46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465" name="Shape 46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69" name="Shape 469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473" name="Shape 473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77" name="Shape 477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478" name="Shape 478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482" name="Shape 482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485" name="Shape 485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486" name="Shape 486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490" name="Shape 49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Numbers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