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685"/>
          <c:y val="0.0848188"/>
          <c:w val="0.92815"/>
          <c:h val="0.7780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6000" u="none">
                    <a:solidFill>
                      <a:srgbClr val="FFFFFF"/>
                    </a:solidFill>
                    <a:latin typeface="DIN Condense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100.000000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4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685"/>
          <c:y val="0.0848188"/>
          <c:w val="0.92815"/>
          <c:h val="0.7780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6000" u="none">
                    <a:solidFill>
                      <a:srgbClr val="FFFFFF"/>
                    </a:solidFill>
                    <a:latin typeface="DIN Condense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100.000000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4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76" name="Shape 17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andas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1664" t="0" r="21664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Csv</a:t>
            </a:r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 of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569" name="Shape 569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return</a:t>
            </a:r>
            <a:r>
              <a:t>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Calling A Function</a:t>
            </a:r>
          </a:p>
        </p:txBody>
      </p:sp>
      <p:sp>
        <p:nvSpPr>
          <p:cNvPr id="572" name="Shape 572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double(“Rob”)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Calling A Function</a:t>
            </a:r>
          </a:p>
        </p:txBody>
      </p:sp>
      <p:sp>
        <p:nvSpPr>
          <p:cNvPr id="575" name="Shape 575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double(“Rob”)</a:t>
            </a:r>
          </a:p>
        </p:txBody>
      </p:sp>
      <p:sp>
        <p:nvSpPr>
          <p:cNvPr id="576" name="Shape 576"/>
          <p:cNvSpPr/>
          <p:nvPr/>
        </p:nvSpPr>
        <p:spPr>
          <a:xfrm rot="13500000">
            <a:off x="2473624" y="6203699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77" name="Shape 577"/>
          <p:cNvSpPr/>
          <p:nvPr/>
        </p:nvSpPr>
        <p:spPr>
          <a:xfrm>
            <a:off x="5128058" y="7149299"/>
            <a:ext cx="32605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no 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Calling A Function</a:t>
            </a:r>
          </a:p>
        </p:txBody>
      </p:sp>
      <p:sp>
        <p:nvSpPr>
          <p:cNvPr id="580" name="Shape 580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double(“Rob”)</a:t>
            </a:r>
          </a:p>
        </p:txBody>
      </p:sp>
      <p:sp>
        <p:nvSpPr>
          <p:cNvPr id="581" name="Shape 581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82" name="Shape 582"/>
          <p:cNvSpPr/>
          <p:nvPr/>
        </p:nvSpPr>
        <p:spPr>
          <a:xfrm>
            <a:off x="2506543" y="5826142"/>
            <a:ext cx="35798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“RobRob”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876" t="2592" r="60790" b="259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defRPr sz="10540"/>
            </a:lvl1pPr>
          </a:lstStyle>
          <a:p>
            <a:pPr/>
            <a:r>
              <a:t>Visualizations</a:t>
            </a:r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706" t="17061" r="57960" b="392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13259"/>
            </a:lvl1pPr>
          </a:lstStyle>
          <a:p>
            <a:pPr/>
            <a:r>
              <a:t>Regression</a:t>
            </a:r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Linear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025" t="0" r="56083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1414">
              <a:defRPr sz="11390"/>
            </a:lvl1pPr>
          </a:lstStyle>
          <a:p>
            <a:pPr/>
            <a:r>
              <a:t>Webscraping</a:t>
            </a:r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Gathering Data by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xfrm>
            <a:off x="3315263" y="677333"/>
            <a:ext cx="7189309" cy="1960663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graphicFrame>
        <p:nvGraphicFramePr>
          <p:cNvPr id="225" name="Chart 225"/>
          <p:cNvGraphicFramePr/>
          <p:nvPr/>
        </p:nvGraphicFramePr>
        <p:xfrm>
          <a:off x="406400" y="2552999"/>
          <a:ext cx="12192000" cy="685770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3321613" y="681566"/>
            <a:ext cx="7202009" cy="1960663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graphicFrame>
        <p:nvGraphicFramePr>
          <p:cNvPr id="228" name="Chart 228"/>
          <p:cNvGraphicFramePr/>
          <p:nvPr/>
        </p:nvGraphicFramePr>
        <p:xfrm>
          <a:off x="406400" y="2552999"/>
          <a:ext cx="12192000" cy="685770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29" name="Shape 229"/>
          <p:cNvSpPr/>
          <p:nvPr/>
        </p:nvSpPr>
        <p:spPr>
          <a:xfrm rot="2859210">
            <a:off x="4851946" y="4656486"/>
            <a:ext cx="5136050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0" name="Shape 230"/>
          <p:cNvSpPr/>
          <p:nvPr/>
        </p:nvSpPr>
        <p:spPr>
          <a:xfrm rot="18911602">
            <a:off x="4826000" y="4606925"/>
            <a:ext cx="5139400" cy="43815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2909631" y="846666"/>
            <a:ext cx="7185538" cy="1960663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sp>
        <p:nvSpPr>
          <p:cNvPr id="233" name="Shape 233"/>
          <p:cNvSpPr/>
          <p:nvPr>
            <p:ph type="body" idx="4294967295"/>
          </p:nvPr>
        </p:nvSpPr>
        <p:spPr>
          <a:xfrm>
            <a:off x="406400" y="2840797"/>
            <a:ext cx="12192000" cy="6311306"/>
          </a:xfrm>
          <a:prstGeom prst="rect">
            <a:avLst/>
          </a:prstGeom>
        </p:spPr>
        <p:txBody>
          <a:bodyPr/>
          <a:lstStyle/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10 minutes for lesson &amp; demo</a:t>
            </a:r>
          </a:p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15 minutes for exercise</a:t>
            </a:r>
          </a:p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Pause to review &amp; ask questions</a:t>
            </a:r>
          </a:p>
          <a:p>
            <a:pPr marL="677731" indent="-677731" defTabSz="560831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Rinse and repeat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9652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Fundamentals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How to think about Python</a:t>
            </a:r>
          </a:p>
        </p:txBody>
      </p:sp>
      <p:sp>
        <p:nvSpPr>
          <p:cNvPr id="238" name="Shape 238"/>
          <p:cNvSpPr/>
          <p:nvPr>
            <p:ph type="body" sz="half" idx="1"/>
          </p:nvPr>
        </p:nvSpPr>
        <p:spPr>
          <a:xfrm>
            <a:off x="406400" y="4538100"/>
            <a:ext cx="12192000" cy="2531600"/>
          </a:xfrm>
          <a:prstGeom prst="rect">
            <a:avLst/>
          </a:prstGeom>
        </p:spPr>
        <p:txBody>
          <a:bodyPr/>
          <a:lstStyle/>
          <a:p>
            <a:pPr marL="550657" indent="-550657" defTabSz="455675">
              <a:spcBef>
                <a:spcPts val="2100"/>
              </a:spcBef>
              <a:buClrTx/>
              <a:buSzPct val="40000"/>
              <a:buFontTx/>
              <a:buBlip>
                <a:blip r:embed="rId2"/>
              </a:buBlip>
              <a:defRPr sz="4992"/>
            </a:pPr>
            <a:r>
              <a:t>You are giving orders to your computer</a:t>
            </a:r>
          </a:p>
          <a:p>
            <a:pPr marL="550657" indent="-550657" defTabSz="455675">
              <a:spcBef>
                <a:spcPts val="2100"/>
              </a:spcBef>
              <a:buClrTx/>
              <a:buSzPct val="40000"/>
              <a:buFontTx/>
              <a:buBlip>
                <a:blip r:embed="rId2"/>
              </a:buBlip>
              <a:defRPr sz="4992"/>
            </a:pPr>
            <a:r>
              <a:t>Each order is called a “statement”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jafar1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1219200"/>
            <a:ext cx="13004800" cy="7315201"/>
          </a:xfrm>
          <a:prstGeom prst="rect">
            <a:avLst/>
          </a:prstGeom>
        </p:spPr>
      </p:pic>
      <p:sp>
        <p:nvSpPr>
          <p:cNvPr id="241" name="Shape 241"/>
          <p:cNvSpPr/>
          <p:nvPr/>
        </p:nvSpPr>
        <p:spPr>
          <a:xfrm>
            <a:off x="9348130" y="1543894"/>
            <a:ext cx="1594613" cy="129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You</a:t>
            </a:r>
          </a:p>
        </p:txBody>
      </p:sp>
      <p:sp>
        <p:nvSpPr>
          <p:cNvPr id="242" name="Shape 242"/>
          <p:cNvSpPr/>
          <p:nvPr/>
        </p:nvSpPr>
        <p:spPr>
          <a:xfrm>
            <a:off x="2972730" y="7445161"/>
            <a:ext cx="3006879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Rob Carrington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406400" y="4301066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4 years as a Python developer</a:t>
            </a:r>
          </a:p>
          <a:p>
            <a:pPr>
              <a:defRPr sz="5400"/>
            </a:pPr>
            <a:r>
              <a:t>Worked in FinTech (@Q2eBanking)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jafar2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1219200"/>
            <a:ext cx="13004800" cy="7315201"/>
          </a:xfrm>
          <a:prstGeom prst="rect">
            <a:avLst/>
          </a:prstGeom>
        </p:spPr>
      </p:pic>
      <p:sp>
        <p:nvSpPr>
          <p:cNvPr id="245" name="Shape 245"/>
          <p:cNvSpPr/>
          <p:nvPr/>
        </p:nvSpPr>
        <p:spPr>
          <a:xfrm>
            <a:off x="5842930" y="3753694"/>
            <a:ext cx="6324449" cy="129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Your Computer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48" name="Shape 248"/>
          <p:cNvSpPr/>
          <p:nvPr/>
        </p:nvSpPr>
        <p:spPr>
          <a:xfrm>
            <a:off x="466598" y="3886353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249" name="Shape 249"/>
          <p:cNvSpPr/>
          <p:nvPr/>
        </p:nvSpPr>
        <p:spPr>
          <a:xfrm>
            <a:off x="487764" y="5295900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remember “fav_number” means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52" name="Shape 252"/>
          <p:cNvSpPr/>
          <p:nvPr/>
        </p:nvSpPr>
        <p:spPr>
          <a:xfrm>
            <a:off x="466598" y="3886353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253" name="Shape 253"/>
          <p:cNvSpPr/>
          <p:nvPr/>
        </p:nvSpPr>
        <p:spPr>
          <a:xfrm>
            <a:off x="487764" y="5295900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remember “fav_number” means 3</a:t>
            </a:r>
          </a:p>
        </p:txBody>
      </p:sp>
      <p:sp>
        <p:nvSpPr>
          <p:cNvPr id="254" name="Shape 254"/>
          <p:cNvSpPr/>
          <p:nvPr/>
        </p:nvSpPr>
        <p:spPr>
          <a:xfrm rot="19262772">
            <a:off x="3106975" y="6989054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947944" y="8162660"/>
            <a:ext cx="499567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arbitrary label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58" name="Shape 258"/>
          <p:cNvSpPr/>
          <p:nvPr/>
        </p:nvSpPr>
        <p:spPr>
          <a:xfrm>
            <a:off x="3339306" y="4811183"/>
            <a:ext cx="63261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61" name="Shape 261"/>
          <p:cNvSpPr/>
          <p:nvPr/>
        </p:nvSpPr>
        <p:spPr>
          <a:xfrm rot="19262772">
            <a:off x="2625628" y="6634377"/>
            <a:ext cx="293330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466598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variable</a:t>
            </a:r>
          </a:p>
        </p:txBody>
      </p:sp>
      <p:sp>
        <p:nvSpPr>
          <p:cNvPr id="263" name="Shape 263"/>
          <p:cNvSpPr/>
          <p:nvPr/>
        </p:nvSpPr>
        <p:spPr>
          <a:xfrm>
            <a:off x="3339306" y="4811183"/>
            <a:ext cx="63261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66" name="Shape 266"/>
          <p:cNvSpPr/>
          <p:nvPr/>
        </p:nvSpPr>
        <p:spPr>
          <a:xfrm rot="19262772">
            <a:off x="2625628" y="6634377"/>
            <a:ext cx="293330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466598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variable</a:t>
            </a:r>
          </a:p>
        </p:txBody>
      </p:sp>
      <p:sp>
        <p:nvSpPr>
          <p:cNvPr id="268" name="Shape 268"/>
          <p:cNvSpPr/>
          <p:nvPr/>
        </p:nvSpPr>
        <p:spPr>
          <a:xfrm>
            <a:off x="3339306" y="4811183"/>
            <a:ext cx="63261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  <p:sp>
        <p:nvSpPr>
          <p:cNvPr id="269" name="Shape 269"/>
          <p:cNvSpPr/>
          <p:nvPr/>
        </p:nvSpPr>
        <p:spPr>
          <a:xfrm rot="14680374">
            <a:off x="9003633" y="6429049"/>
            <a:ext cx="1892995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9675417" y="7542472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73" name="Shape 273"/>
          <p:cNvSpPr/>
          <p:nvPr/>
        </p:nvSpPr>
        <p:spPr>
          <a:xfrm rot="19262772">
            <a:off x="2625628" y="6634377"/>
            <a:ext cx="293330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466598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variable</a:t>
            </a:r>
          </a:p>
        </p:txBody>
      </p:sp>
      <p:sp>
        <p:nvSpPr>
          <p:cNvPr id="275" name="Shape 275"/>
          <p:cNvSpPr/>
          <p:nvPr/>
        </p:nvSpPr>
        <p:spPr>
          <a:xfrm>
            <a:off x="3339306" y="4811183"/>
            <a:ext cx="63261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  <p:sp>
        <p:nvSpPr>
          <p:cNvPr id="276" name="Shape 276"/>
          <p:cNvSpPr/>
          <p:nvPr/>
        </p:nvSpPr>
        <p:spPr>
          <a:xfrm rot="14680374">
            <a:off x="9003633" y="6429049"/>
            <a:ext cx="1892995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7522025" y="7807984"/>
            <a:ext cx="526694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(integer literal)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xfrm>
            <a:off x="406400" y="1536700"/>
            <a:ext cx="12192000" cy="1204318"/>
          </a:xfrm>
          <a:prstGeom prst="rect">
            <a:avLst/>
          </a:prstGeom>
        </p:spPr>
        <p:txBody>
          <a:bodyPr/>
          <a:lstStyle>
            <a:lvl1pPr>
              <a:defRPr sz="8500"/>
            </a:lvl1pPr>
          </a:lstStyle>
          <a:p>
            <a:pPr/>
            <a:r>
              <a:t>Rules for Variables</a:t>
            </a:r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xfrm>
            <a:off x="406400" y="3081866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Must start with a letter or underscore</a:t>
            </a:r>
          </a:p>
          <a:p>
            <a:pPr>
              <a:defRPr sz="4800"/>
            </a:pPr>
            <a:r>
              <a:t>Cannot start with a number</a:t>
            </a:r>
          </a:p>
          <a:p>
            <a:pPr>
              <a:defRPr sz="4800"/>
            </a:pPr>
            <a:r>
              <a:t>Only letters, numbers and underscores allowed</a:t>
            </a:r>
          </a:p>
          <a:p>
            <a:pPr>
              <a:defRPr sz="4800"/>
            </a:pPr>
            <a:r>
              <a:t>Variable names are case-sensitive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Variables</a:t>
            </a:r>
          </a:p>
        </p:txBody>
      </p:sp>
      <p:sp>
        <p:nvSpPr>
          <p:cNvPr id="283" name="Shape 283"/>
          <p:cNvSpPr/>
          <p:nvPr/>
        </p:nvSpPr>
        <p:spPr>
          <a:xfrm>
            <a:off x="577897" y="3443146"/>
            <a:ext cx="41076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Variables</a:t>
            </a:r>
          </a:p>
        </p:txBody>
      </p:sp>
      <p:sp>
        <p:nvSpPr>
          <p:cNvPr id="286" name="Shape 286"/>
          <p:cNvSpPr/>
          <p:nvPr/>
        </p:nvSpPr>
        <p:spPr>
          <a:xfrm>
            <a:off x="577897" y="3443146"/>
            <a:ext cx="41076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287" name="Shape 287"/>
          <p:cNvSpPr/>
          <p:nvPr/>
        </p:nvSpPr>
        <p:spPr>
          <a:xfrm rot="18546354">
            <a:off x="5274610" y="3844869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8" name="Shape 288"/>
          <p:cNvSpPr/>
          <p:nvPr/>
        </p:nvSpPr>
        <p:spPr>
          <a:xfrm rot="2624366">
            <a:off x="5880991" y="3363255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Q2</a:t>
            </a:r>
          </a:p>
        </p:txBody>
      </p:sp>
      <p:pic>
        <p:nvPicPr>
          <p:cNvPr id="182" name="Screen Shot 2019-01-10 at 3.21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600" y="6752232"/>
            <a:ext cx="7213600" cy="175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7733903" y="4089400"/>
            <a:ext cx="4496793" cy="1574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184" name="apple-bank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7330" y="4160955"/>
            <a:ext cx="3352801" cy="144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7414" y="3879177"/>
            <a:ext cx="5870982" cy="2011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Variables</a:t>
            </a:r>
          </a:p>
        </p:txBody>
      </p:sp>
      <p:sp>
        <p:nvSpPr>
          <p:cNvPr id="291" name="Shape 291"/>
          <p:cNvSpPr/>
          <p:nvPr/>
        </p:nvSpPr>
        <p:spPr>
          <a:xfrm>
            <a:off x="577897" y="3443146"/>
            <a:ext cx="41076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292" name="Shape 292"/>
          <p:cNvSpPr/>
          <p:nvPr/>
        </p:nvSpPr>
        <p:spPr>
          <a:xfrm rot="18546354">
            <a:off x="5274610" y="3844869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3" name="Shape 293"/>
          <p:cNvSpPr/>
          <p:nvPr/>
        </p:nvSpPr>
        <p:spPr>
          <a:xfrm rot="2624366">
            <a:off x="5880991" y="3363255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577897" y="5259832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Variables</a:t>
            </a:r>
          </a:p>
        </p:txBody>
      </p:sp>
      <p:sp>
        <p:nvSpPr>
          <p:cNvPr id="297" name="Shape 297"/>
          <p:cNvSpPr/>
          <p:nvPr/>
        </p:nvSpPr>
        <p:spPr>
          <a:xfrm>
            <a:off x="577897" y="3443146"/>
            <a:ext cx="41076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298" name="Shape 298"/>
          <p:cNvSpPr/>
          <p:nvPr/>
        </p:nvSpPr>
        <p:spPr>
          <a:xfrm rot="18546354">
            <a:off x="5274610" y="3844869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9" name="Shape 299"/>
          <p:cNvSpPr/>
          <p:nvPr/>
        </p:nvSpPr>
        <p:spPr>
          <a:xfrm rot="2624366">
            <a:off x="5880991" y="3363255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0" name="Shape 300"/>
          <p:cNvSpPr/>
          <p:nvPr/>
        </p:nvSpPr>
        <p:spPr>
          <a:xfrm>
            <a:off x="577897" y="5259832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  <p:sp>
        <p:nvSpPr>
          <p:cNvPr id="301" name="Shape 301"/>
          <p:cNvSpPr/>
          <p:nvPr/>
        </p:nvSpPr>
        <p:spPr>
          <a:xfrm rot="2859210">
            <a:off x="3933294" y="5807392"/>
            <a:ext cx="1542638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2" name="Shape 302"/>
          <p:cNvSpPr/>
          <p:nvPr/>
        </p:nvSpPr>
        <p:spPr>
          <a:xfrm rot="18911602">
            <a:off x="3941029" y="5777746"/>
            <a:ext cx="1597713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Variables</a:t>
            </a:r>
          </a:p>
        </p:txBody>
      </p:sp>
      <p:sp>
        <p:nvSpPr>
          <p:cNvPr id="305" name="Shape 305"/>
          <p:cNvSpPr/>
          <p:nvPr/>
        </p:nvSpPr>
        <p:spPr>
          <a:xfrm>
            <a:off x="577897" y="3443146"/>
            <a:ext cx="41076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306" name="Shape 306"/>
          <p:cNvSpPr/>
          <p:nvPr/>
        </p:nvSpPr>
        <p:spPr>
          <a:xfrm rot="18546354">
            <a:off x="5274610" y="3844869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7" name="Shape 307"/>
          <p:cNvSpPr/>
          <p:nvPr/>
        </p:nvSpPr>
        <p:spPr>
          <a:xfrm rot="2624366">
            <a:off x="5880991" y="3363255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577897" y="5259832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  <p:sp>
        <p:nvSpPr>
          <p:cNvPr id="309" name="Shape 309"/>
          <p:cNvSpPr/>
          <p:nvPr/>
        </p:nvSpPr>
        <p:spPr>
          <a:xfrm rot="2859210">
            <a:off x="3933294" y="5807392"/>
            <a:ext cx="1542638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0" name="Shape 310"/>
          <p:cNvSpPr/>
          <p:nvPr/>
        </p:nvSpPr>
        <p:spPr>
          <a:xfrm rot="18911602">
            <a:off x="3941029" y="5777746"/>
            <a:ext cx="1597713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577897" y="7261549"/>
            <a:ext cx="4995070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left-handed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Variables</a:t>
            </a:r>
          </a:p>
        </p:txBody>
      </p:sp>
      <p:sp>
        <p:nvSpPr>
          <p:cNvPr id="314" name="Shape 314"/>
          <p:cNvSpPr/>
          <p:nvPr/>
        </p:nvSpPr>
        <p:spPr>
          <a:xfrm>
            <a:off x="577897" y="3443146"/>
            <a:ext cx="41076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315" name="Shape 315"/>
          <p:cNvSpPr/>
          <p:nvPr/>
        </p:nvSpPr>
        <p:spPr>
          <a:xfrm rot="18546354">
            <a:off x="5274610" y="3844869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6" name="Shape 316"/>
          <p:cNvSpPr/>
          <p:nvPr/>
        </p:nvSpPr>
        <p:spPr>
          <a:xfrm rot="2624366">
            <a:off x="5880991" y="3363255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577897" y="5259832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  <p:sp>
        <p:nvSpPr>
          <p:cNvPr id="318" name="Shape 318"/>
          <p:cNvSpPr/>
          <p:nvPr/>
        </p:nvSpPr>
        <p:spPr>
          <a:xfrm rot="2859210">
            <a:off x="3933294" y="5807392"/>
            <a:ext cx="1542638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9" name="Shape 319"/>
          <p:cNvSpPr/>
          <p:nvPr/>
        </p:nvSpPr>
        <p:spPr>
          <a:xfrm rot="18911602">
            <a:off x="3941029" y="5777746"/>
            <a:ext cx="1597713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577897" y="7261549"/>
            <a:ext cx="4995070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left-handed</a:t>
            </a:r>
          </a:p>
        </p:txBody>
      </p:sp>
      <p:sp>
        <p:nvSpPr>
          <p:cNvPr id="321" name="Shape 321"/>
          <p:cNvSpPr/>
          <p:nvPr/>
        </p:nvSpPr>
        <p:spPr>
          <a:xfrm rot="2859210">
            <a:off x="5695808" y="7653676"/>
            <a:ext cx="1542639" cy="32592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2" name="Shape 322"/>
          <p:cNvSpPr/>
          <p:nvPr/>
        </p:nvSpPr>
        <p:spPr>
          <a:xfrm rot="18911602">
            <a:off x="5703544" y="7624029"/>
            <a:ext cx="1597712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ExpressionS</a:t>
            </a:r>
          </a:p>
        </p:txBody>
      </p:sp>
      <p:sp>
        <p:nvSpPr>
          <p:cNvPr id="325" name="Shape 325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An expression is part of a statement</a:t>
            </a:r>
          </a:p>
          <a:p>
            <a:pPr marL="607134" indent="-607134" defTabSz="502412">
              <a:lnSpc>
                <a:spcPct val="200000"/>
              </a:lnSpc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Noun without a verb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Expression Examples</a:t>
            </a:r>
          </a:p>
        </p:txBody>
      </p:sp>
      <p:sp>
        <p:nvSpPr>
          <p:cNvPr id="328" name="Shape 32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Variables (like fav_number)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Values (like 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calculator.jpe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28013" t="0" r="28013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31" name="Shape 331"/>
          <p:cNvSpPr/>
          <p:nvPr>
            <p:ph type="title"/>
          </p:nvPr>
        </p:nvSpPr>
        <p:spPr>
          <a:xfrm>
            <a:off x="406400" y="1536700"/>
            <a:ext cx="6299200" cy="1761464"/>
          </a:xfrm>
          <a:prstGeom prst="rect">
            <a:avLst/>
          </a:prstGeom>
        </p:spPr>
        <p:txBody>
          <a:bodyPr/>
          <a:lstStyle/>
          <a:p>
            <a:pPr/>
            <a:r>
              <a:t>Python thinks like your calculator</a:t>
            </a:r>
          </a:p>
        </p:txBody>
      </p:sp>
      <p:sp>
        <p:nvSpPr>
          <p:cNvPr id="332" name="Shape 332"/>
          <p:cNvSpPr/>
          <p:nvPr>
            <p:ph type="body" sz="half" idx="1"/>
          </p:nvPr>
        </p:nvSpPr>
        <p:spPr>
          <a:xfrm>
            <a:off x="406400" y="3491970"/>
            <a:ext cx="6299200" cy="5359930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If you enter 7 + 9, this is still an expression.</a:t>
            </a:r>
          </a:p>
          <a:p>
            <a:pPr>
              <a:defRPr sz="4800"/>
            </a:pPr>
            <a:r>
              <a:t>Equivalent to 16.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Expression Vs Statement</a:t>
            </a:r>
          </a:p>
        </p:txBody>
      </p:sp>
      <p:sp>
        <p:nvSpPr>
          <p:cNvPr id="335" name="Shape 335"/>
          <p:cNvSpPr/>
          <p:nvPr>
            <p:ph type="body" idx="1"/>
          </p:nvPr>
        </p:nvSpPr>
        <p:spPr>
          <a:xfrm>
            <a:off x="406400" y="3472421"/>
            <a:ext cx="12192000" cy="5368615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Equal to a single value —&gt; expression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Expression Vs Statement</a:t>
            </a:r>
          </a:p>
        </p:txBody>
      </p:sp>
      <p:sp>
        <p:nvSpPr>
          <p:cNvPr id="338" name="Shape 338"/>
          <p:cNvSpPr/>
          <p:nvPr>
            <p:ph type="body" idx="1"/>
          </p:nvPr>
        </p:nvSpPr>
        <p:spPr>
          <a:xfrm>
            <a:off x="406400" y="3472421"/>
            <a:ext cx="12192000" cy="5368615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Equal to a single value —&gt; expression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Important to know when you’re giving an order vs noun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391414">
              <a:spcBef>
                <a:spcPts val="1800"/>
              </a:spcBef>
              <a:defRPr sz="8040"/>
            </a:lvl1pPr>
          </a:lstStyle>
          <a:p>
            <a:pPr/>
            <a:r>
              <a:t>Why Do I care about calculators?</a:t>
            </a:r>
          </a:p>
        </p:txBody>
      </p:sp>
      <p:sp>
        <p:nvSpPr>
          <p:cNvPr id="341" name="Shape 34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Compare to Excel formulas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Find compound interest,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Projects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xfrm>
            <a:off x="406400" y="4301066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Recommendation System</a:t>
            </a:r>
          </a:p>
          <a:p>
            <a:pPr>
              <a:defRPr sz="5400"/>
            </a:pPr>
            <a:r>
              <a:t>Audience Segmentation</a:t>
            </a:r>
          </a:p>
          <a:p>
            <a:pPr>
              <a:defRPr sz="5400"/>
            </a:pPr>
            <a:r>
              <a:t>Predicting Overdrafts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Old Friends</a:t>
            </a:r>
          </a:p>
        </p:txBody>
      </p:sp>
      <p:sp>
        <p:nvSpPr>
          <p:cNvPr id="344" name="Shape 34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Integers (called “int”)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Decimals (called “float”)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Old Friends</a:t>
            </a:r>
          </a:p>
        </p:txBody>
      </p:sp>
      <p:sp>
        <p:nvSpPr>
          <p:cNvPr id="347" name="Shape 347"/>
          <p:cNvSpPr/>
          <p:nvPr>
            <p:ph type="body" idx="1"/>
          </p:nvPr>
        </p:nvSpPr>
        <p:spPr>
          <a:xfrm>
            <a:off x="406400" y="3056301"/>
            <a:ext cx="12192000" cy="593268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Addition (+)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Multiplication (*)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Division (/)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Exponents (**)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 New Friend</a:t>
            </a:r>
          </a:p>
        </p:txBody>
      </p:sp>
      <p:sp>
        <p:nvSpPr>
          <p:cNvPr id="350" name="Shape 350"/>
          <p:cNvSpPr/>
          <p:nvPr>
            <p:ph type="body" sz="half" idx="1"/>
          </p:nvPr>
        </p:nvSpPr>
        <p:spPr>
          <a:xfrm>
            <a:off x="406400" y="3733634"/>
            <a:ext cx="12192000" cy="273413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Modulo (%)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Finds the remainder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53" name="Shape 353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Statement </a:t>
            </a:r>
          </a:p>
          <a:p>
            <a:pPr marL="444500" indent="-444500">
              <a:defRPr sz="4800"/>
            </a:pPr>
            <a:r>
              <a:t>Expression</a:t>
            </a:r>
          </a:p>
          <a:p>
            <a:pPr marL="444500" indent="-444500">
              <a:defRPr sz="4800"/>
            </a:pPr>
            <a:r>
              <a:t>Variable</a:t>
            </a:r>
          </a:p>
          <a:p>
            <a:pPr marL="444500" indent="-444500">
              <a:defRPr sz="4800"/>
            </a:pPr>
            <a:r>
              <a:t>Int, Float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New Data Type: String</a:t>
            </a:r>
          </a:p>
        </p:txBody>
      </p:sp>
      <p:sp>
        <p:nvSpPr>
          <p:cNvPr id="358" name="Shape 35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Text wrapped in quotes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Only meaningful to humans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 Example</a:t>
            </a:r>
          </a:p>
        </p:txBody>
      </p:sp>
      <p:sp>
        <p:nvSpPr>
          <p:cNvPr id="361" name="Shape 361"/>
          <p:cNvSpPr/>
          <p:nvPr/>
        </p:nvSpPr>
        <p:spPr>
          <a:xfrm>
            <a:off x="898921" y="4337049"/>
            <a:ext cx="112069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greeting = “hello world!”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 Example</a:t>
            </a:r>
          </a:p>
        </p:txBody>
      </p:sp>
      <p:sp>
        <p:nvSpPr>
          <p:cNvPr id="364" name="Shape 364"/>
          <p:cNvSpPr/>
          <p:nvPr/>
        </p:nvSpPr>
        <p:spPr>
          <a:xfrm>
            <a:off x="898921" y="4337049"/>
            <a:ext cx="112069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greeting = “hello world!”</a:t>
            </a:r>
          </a:p>
        </p:txBody>
      </p:sp>
      <p:sp>
        <p:nvSpPr>
          <p:cNvPr id="365" name="Shape 365"/>
          <p:cNvSpPr/>
          <p:nvPr/>
        </p:nvSpPr>
        <p:spPr>
          <a:xfrm rot="14680374">
            <a:off x="7711598" y="6150374"/>
            <a:ext cx="189299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6" name="Shape 366"/>
          <p:cNvSpPr/>
          <p:nvPr/>
        </p:nvSpPr>
        <p:spPr>
          <a:xfrm>
            <a:off x="8408716" y="7301303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 Example</a:t>
            </a:r>
          </a:p>
        </p:txBody>
      </p:sp>
      <p:sp>
        <p:nvSpPr>
          <p:cNvPr id="369" name="Shape 369"/>
          <p:cNvSpPr/>
          <p:nvPr/>
        </p:nvSpPr>
        <p:spPr>
          <a:xfrm>
            <a:off x="898921" y="4337049"/>
            <a:ext cx="112069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greeting = “hello world!”</a:t>
            </a:r>
          </a:p>
        </p:txBody>
      </p:sp>
      <p:sp>
        <p:nvSpPr>
          <p:cNvPr id="370" name="Shape 370"/>
          <p:cNvSpPr/>
          <p:nvPr/>
        </p:nvSpPr>
        <p:spPr>
          <a:xfrm rot="14680374">
            <a:off x="7711598" y="6150374"/>
            <a:ext cx="189299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6939343" y="7440332"/>
            <a:ext cx="473202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(string literal)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pasted-image.gi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244714"/>
            <a:ext cx="13004800" cy="926417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1604867" y="3633420"/>
            <a:ext cx="9795066" cy="2486760"/>
          </a:xfrm>
          <a:prstGeom prst="rect">
            <a:avLst/>
          </a:prstGeom>
        </p:spPr>
        <p:txBody>
          <a:bodyPr/>
          <a:lstStyle/>
          <a:p>
            <a:pPr/>
            <a:r>
              <a:t>Why Python?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Indexing Syntax</a:t>
            </a:r>
          </a:p>
        </p:txBody>
      </p:sp>
      <p:sp>
        <p:nvSpPr>
          <p:cNvPr id="376" name="Shape 376"/>
          <p:cNvSpPr/>
          <p:nvPr/>
        </p:nvSpPr>
        <p:spPr>
          <a:xfrm>
            <a:off x="439081" y="4072620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377" name="Shape 377"/>
          <p:cNvSpPr/>
          <p:nvPr/>
        </p:nvSpPr>
        <p:spPr>
          <a:xfrm>
            <a:off x="460247" y="5482166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first letter in my_string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Indexing Syntax</a:t>
            </a:r>
          </a:p>
        </p:txBody>
      </p:sp>
      <p:sp>
        <p:nvSpPr>
          <p:cNvPr id="380" name="Shape 380"/>
          <p:cNvSpPr/>
          <p:nvPr/>
        </p:nvSpPr>
        <p:spPr>
          <a:xfrm>
            <a:off x="3759560" y="4413249"/>
            <a:ext cx="4692606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Indexing Syntax</a:t>
            </a:r>
          </a:p>
        </p:txBody>
      </p:sp>
      <p:sp>
        <p:nvSpPr>
          <p:cNvPr id="383" name="Shape 383"/>
          <p:cNvSpPr/>
          <p:nvPr/>
        </p:nvSpPr>
        <p:spPr>
          <a:xfrm>
            <a:off x="439081" y="4072620"/>
            <a:ext cx="604167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 translation:</a:t>
            </a:r>
          </a:p>
        </p:txBody>
      </p:sp>
      <p:sp>
        <p:nvSpPr>
          <p:cNvPr id="384" name="Shape 384"/>
          <p:cNvSpPr/>
          <p:nvPr/>
        </p:nvSpPr>
        <p:spPr>
          <a:xfrm>
            <a:off x="460247" y="5482166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seventh letter in my_string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Indexing Syntax</a:t>
            </a:r>
          </a:p>
        </p:txBody>
      </p:sp>
      <p:sp>
        <p:nvSpPr>
          <p:cNvPr id="387" name="Shape 387"/>
          <p:cNvSpPr/>
          <p:nvPr/>
        </p:nvSpPr>
        <p:spPr>
          <a:xfrm>
            <a:off x="4552634" y="4413249"/>
            <a:ext cx="4850746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my_string[6]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Indexing Syntax</a:t>
            </a:r>
          </a:p>
        </p:txBody>
      </p:sp>
      <p:sp>
        <p:nvSpPr>
          <p:cNvPr id="390" name="Shape 390"/>
          <p:cNvSpPr/>
          <p:nvPr/>
        </p:nvSpPr>
        <p:spPr>
          <a:xfrm>
            <a:off x="439081" y="4072620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391" name="Shape 391"/>
          <p:cNvSpPr/>
          <p:nvPr/>
        </p:nvSpPr>
        <p:spPr>
          <a:xfrm>
            <a:off x="460247" y="5482166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last letter in my_string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Indexing Syntax</a:t>
            </a:r>
          </a:p>
        </p:txBody>
      </p:sp>
      <p:sp>
        <p:nvSpPr>
          <p:cNvPr id="394" name="Shape 394"/>
          <p:cNvSpPr/>
          <p:nvPr/>
        </p:nvSpPr>
        <p:spPr>
          <a:xfrm>
            <a:off x="4552634" y="4413249"/>
            <a:ext cx="540888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my_string[-1]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Syntax</a:t>
            </a:r>
          </a:p>
        </p:txBody>
      </p:sp>
      <p:sp>
        <p:nvSpPr>
          <p:cNvPr id="397" name="Shape 397"/>
          <p:cNvSpPr/>
          <p:nvPr/>
        </p:nvSpPr>
        <p:spPr>
          <a:xfrm>
            <a:off x="439081" y="4072620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398" name="Shape 398"/>
          <p:cNvSpPr/>
          <p:nvPr/>
        </p:nvSpPr>
        <p:spPr>
          <a:xfrm>
            <a:off x="513296" y="5482166"/>
            <a:ext cx="1248488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first four letters of my_string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Syntax</a:t>
            </a:r>
          </a:p>
        </p:txBody>
      </p:sp>
      <p:sp>
        <p:nvSpPr>
          <p:cNvPr id="401" name="Shape 401"/>
          <p:cNvSpPr/>
          <p:nvPr/>
        </p:nvSpPr>
        <p:spPr>
          <a:xfrm>
            <a:off x="3774461" y="4078816"/>
            <a:ext cx="545587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my_string[0:4]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Syntax</a:t>
            </a:r>
          </a:p>
        </p:txBody>
      </p:sp>
      <p:sp>
        <p:nvSpPr>
          <p:cNvPr id="404" name="Shape 404"/>
          <p:cNvSpPr/>
          <p:nvPr/>
        </p:nvSpPr>
        <p:spPr>
          <a:xfrm>
            <a:off x="3774461" y="4078816"/>
            <a:ext cx="545587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my_string[0:4]</a:t>
            </a:r>
          </a:p>
        </p:txBody>
      </p:sp>
      <p:sp>
        <p:nvSpPr>
          <p:cNvPr id="405" name="Shape 405"/>
          <p:cNvSpPr/>
          <p:nvPr/>
        </p:nvSpPr>
        <p:spPr>
          <a:xfrm rot="16200000">
            <a:off x="7306733" y="5596466"/>
            <a:ext cx="2375297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6" name="Shape 406"/>
          <p:cNvSpPr/>
          <p:nvPr/>
        </p:nvSpPr>
        <p:spPr>
          <a:xfrm>
            <a:off x="6881481" y="7643283"/>
            <a:ext cx="32258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pPr/>
            <a:r>
              <a:t>not included!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Syntax</a:t>
            </a:r>
          </a:p>
        </p:txBody>
      </p:sp>
      <p:sp>
        <p:nvSpPr>
          <p:cNvPr id="409" name="Shape 409"/>
          <p:cNvSpPr/>
          <p:nvPr/>
        </p:nvSpPr>
        <p:spPr>
          <a:xfrm>
            <a:off x="439081" y="4072620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410" name="Shape 410"/>
          <p:cNvSpPr/>
          <p:nvPr/>
        </p:nvSpPr>
        <p:spPr>
          <a:xfrm>
            <a:off x="460247" y="5482166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all the letters up to the third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8906" t="0" r="28906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Infrastructure</a:t>
            </a:r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Modern Software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Syntax</a:t>
            </a:r>
          </a:p>
        </p:txBody>
      </p:sp>
      <p:sp>
        <p:nvSpPr>
          <p:cNvPr id="413" name="Shape 413"/>
          <p:cNvSpPr/>
          <p:nvPr/>
        </p:nvSpPr>
        <p:spPr>
          <a:xfrm>
            <a:off x="3774461" y="4078816"/>
            <a:ext cx="545587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my_string[:3]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Syntax</a:t>
            </a:r>
          </a:p>
        </p:txBody>
      </p:sp>
      <p:sp>
        <p:nvSpPr>
          <p:cNvPr id="416" name="Shape 416"/>
          <p:cNvSpPr/>
          <p:nvPr/>
        </p:nvSpPr>
        <p:spPr>
          <a:xfrm>
            <a:off x="439081" y="4072620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417" name="Shape 417"/>
          <p:cNvSpPr/>
          <p:nvPr/>
        </p:nvSpPr>
        <p:spPr>
          <a:xfrm>
            <a:off x="449664" y="5354242"/>
            <a:ext cx="12105472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grab from the third element through until the 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Syntax</a:t>
            </a:r>
          </a:p>
        </p:txBody>
      </p:sp>
      <p:sp>
        <p:nvSpPr>
          <p:cNvPr id="420" name="Shape 420"/>
          <p:cNvSpPr/>
          <p:nvPr/>
        </p:nvSpPr>
        <p:spPr>
          <a:xfrm>
            <a:off x="3774461" y="4078816"/>
            <a:ext cx="545587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my_string[2:]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423" name="Shape 423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[start_index:end_index]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426" name="Shape 426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[start_index:end_index:</a:t>
            </a:r>
            <a:r>
              <a:rPr>
                <a:solidFill>
                  <a:schemeClr val="accent3"/>
                </a:solidFill>
              </a:rPr>
              <a:t>step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429" name="Shape 429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432" name="Shape 432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33" name="Shape 433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4" name="Shape 434"/>
          <p:cNvSpPr/>
          <p:nvPr/>
        </p:nvSpPr>
        <p:spPr>
          <a:xfrm>
            <a:off x="2506543" y="5826142"/>
            <a:ext cx="65387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even # items in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437" name="Shape 437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</a:t>
            </a:r>
            <a:r>
              <a:rPr>
                <a:solidFill>
                  <a:schemeClr val="accent3"/>
                </a:solidFill>
              </a:rPr>
              <a:t>1</a:t>
            </a:r>
            <a:r>
              <a:t>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440" name="Shape 440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</a:t>
            </a:r>
            <a:r>
              <a:rPr>
                <a:solidFill>
                  <a:schemeClr val="accent3"/>
                </a:solidFill>
              </a:rPr>
              <a:t>1</a:t>
            </a:r>
            <a:r>
              <a:t>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41" name="Shape 441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2" name="Shape 442"/>
          <p:cNvSpPr/>
          <p:nvPr/>
        </p:nvSpPr>
        <p:spPr>
          <a:xfrm>
            <a:off x="2506543" y="5826142"/>
            <a:ext cx="62704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odd # items in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445" name="Shape 445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046" t="0" r="34046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Community</a:t>
            </a:r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broad Open-Source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448" name="Shape 448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  <p:sp>
        <p:nvSpPr>
          <p:cNvPr id="449" name="Shape 449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50" name="Shape 450"/>
          <p:cNvSpPr/>
          <p:nvPr/>
        </p:nvSpPr>
        <p:spPr>
          <a:xfrm>
            <a:off x="2506543" y="5826142"/>
            <a:ext cx="385953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reverse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F-Strings</a:t>
            </a:r>
          </a:p>
        </p:txBody>
      </p:sp>
      <p:sp>
        <p:nvSpPr>
          <p:cNvPr id="455" name="Shape 455"/>
          <p:cNvSpPr/>
          <p:nvPr>
            <p:ph type="body" idx="1"/>
          </p:nvPr>
        </p:nvSpPr>
        <p:spPr>
          <a:xfrm>
            <a:off x="406400" y="3953767"/>
            <a:ext cx="12192000" cy="4998601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Text with variables injected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Normal string but with an “f” before the quotes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F-strings</a:t>
            </a:r>
          </a:p>
        </p:txBody>
      </p:sp>
      <p:sp>
        <p:nvSpPr>
          <p:cNvPr id="458" name="Shape 458"/>
          <p:cNvSpPr/>
          <p:nvPr/>
        </p:nvSpPr>
        <p:spPr>
          <a:xfrm>
            <a:off x="487154" y="4540249"/>
            <a:ext cx="676989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my_name = “rob”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F-strings</a:t>
            </a:r>
          </a:p>
        </p:txBody>
      </p:sp>
      <p:sp>
        <p:nvSpPr>
          <p:cNvPr id="461" name="Shape 461"/>
          <p:cNvSpPr/>
          <p:nvPr/>
        </p:nvSpPr>
        <p:spPr>
          <a:xfrm>
            <a:off x="487154" y="4540249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f“Hello, {my_name}!”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F-strings</a:t>
            </a:r>
          </a:p>
        </p:txBody>
      </p:sp>
      <p:sp>
        <p:nvSpPr>
          <p:cNvPr id="464" name="Shape 464"/>
          <p:cNvSpPr/>
          <p:nvPr/>
        </p:nvSpPr>
        <p:spPr>
          <a:xfrm>
            <a:off x="487154" y="4540249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f“Hello, {my_name}!”</a:t>
            </a:r>
          </a:p>
        </p:txBody>
      </p:sp>
      <p:sp>
        <p:nvSpPr>
          <p:cNvPr id="465" name="Shape 465"/>
          <p:cNvSpPr/>
          <p:nvPr/>
        </p:nvSpPr>
        <p:spPr>
          <a:xfrm rot="21559398">
            <a:off x="744741" y="6986397"/>
            <a:ext cx="1892995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66" name="Shape 466"/>
          <p:cNvSpPr/>
          <p:nvPr/>
        </p:nvSpPr>
        <p:spPr>
          <a:xfrm>
            <a:off x="2987235" y="6671777"/>
            <a:ext cx="43815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“Hello, Rob”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Print Statement</a:t>
            </a:r>
          </a:p>
        </p:txBody>
      </p:sp>
      <p:sp>
        <p:nvSpPr>
          <p:cNvPr id="469" name="Shape 469"/>
          <p:cNvSpPr/>
          <p:nvPr/>
        </p:nvSpPr>
        <p:spPr>
          <a:xfrm>
            <a:off x="466598" y="3886353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470" name="Shape 470"/>
          <p:cNvSpPr/>
          <p:nvPr/>
        </p:nvSpPr>
        <p:spPr>
          <a:xfrm>
            <a:off x="487764" y="5295900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Print my_name on the screen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Print Statement</a:t>
            </a:r>
          </a:p>
        </p:txBody>
      </p:sp>
      <p:sp>
        <p:nvSpPr>
          <p:cNvPr id="473" name="Shape 473"/>
          <p:cNvSpPr/>
          <p:nvPr/>
        </p:nvSpPr>
        <p:spPr>
          <a:xfrm>
            <a:off x="466598" y="3886353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474" name="Shape 474"/>
          <p:cNvSpPr/>
          <p:nvPr/>
        </p:nvSpPr>
        <p:spPr>
          <a:xfrm>
            <a:off x="487764" y="5295900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Print my_name on the screen</a:t>
            </a:r>
          </a:p>
        </p:txBody>
      </p:sp>
      <p:sp>
        <p:nvSpPr>
          <p:cNvPr id="475" name="Shape 475"/>
          <p:cNvSpPr/>
          <p:nvPr/>
        </p:nvSpPr>
        <p:spPr>
          <a:xfrm>
            <a:off x="475483" y="7091418"/>
            <a:ext cx="127108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(Useful for peeking into variables)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print Statement</a:t>
            </a:r>
          </a:p>
        </p:txBody>
      </p:sp>
      <p:sp>
        <p:nvSpPr>
          <p:cNvPr id="478" name="Shape 478"/>
          <p:cNvSpPr/>
          <p:nvPr/>
        </p:nvSpPr>
        <p:spPr>
          <a:xfrm>
            <a:off x="1786334" y="4337049"/>
            <a:ext cx="63261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print(my_name)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print Statement</a:t>
            </a:r>
          </a:p>
        </p:txBody>
      </p:sp>
      <p:sp>
        <p:nvSpPr>
          <p:cNvPr id="481" name="Shape 481"/>
          <p:cNvSpPr/>
          <p:nvPr/>
        </p:nvSpPr>
        <p:spPr>
          <a:xfrm>
            <a:off x="1786334" y="4337049"/>
            <a:ext cx="63261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print(my_name)</a:t>
            </a:r>
          </a:p>
        </p:txBody>
      </p:sp>
      <p:sp>
        <p:nvSpPr>
          <p:cNvPr id="482" name="Shape 482"/>
          <p:cNvSpPr/>
          <p:nvPr/>
        </p:nvSpPr>
        <p:spPr>
          <a:xfrm rot="16200000">
            <a:off x="1423362" y="6668244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83" name="Shape 483"/>
          <p:cNvSpPr/>
          <p:nvPr/>
        </p:nvSpPr>
        <p:spPr>
          <a:xfrm>
            <a:off x="1431545" y="8282117"/>
            <a:ext cx="29702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398" t="0" r="58268" b="0"/>
          <a:stretch>
            <a:fillRect/>
          </a:stretch>
        </p:blipFill>
        <p:spPr>
          <a:xfrm>
            <a:off x="-38100" y="313628"/>
            <a:ext cx="5486400" cy="9126344"/>
          </a:xfrm>
          <a:prstGeom prst="rect">
            <a:avLst/>
          </a:prstGeom>
        </p:spPr>
      </p:pic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Code</a:t>
            </a:r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Short, Readable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print Statement</a:t>
            </a:r>
          </a:p>
        </p:txBody>
      </p:sp>
      <p:sp>
        <p:nvSpPr>
          <p:cNvPr id="486" name="Shape 486"/>
          <p:cNvSpPr/>
          <p:nvPr/>
        </p:nvSpPr>
        <p:spPr>
          <a:xfrm>
            <a:off x="1786334" y="4337049"/>
            <a:ext cx="63261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print(my_name)</a:t>
            </a:r>
          </a:p>
        </p:txBody>
      </p:sp>
      <p:sp>
        <p:nvSpPr>
          <p:cNvPr id="487" name="Shape 487"/>
          <p:cNvSpPr/>
          <p:nvPr/>
        </p:nvSpPr>
        <p:spPr>
          <a:xfrm rot="16200000">
            <a:off x="1423362" y="6668244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88" name="Shape 488"/>
          <p:cNvSpPr/>
          <p:nvPr/>
        </p:nvSpPr>
        <p:spPr>
          <a:xfrm>
            <a:off x="1431545" y="8282117"/>
            <a:ext cx="29702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489" name="Shape 489"/>
          <p:cNvSpPr/>
          <p:nvPr/>
        </p:nvSpPr>
        <p:spPr>
          <a:xfrm rot="16200000">
            <a:off x="5324802" y="6592241"/>
            <a:ext cx="293330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90" name="Shape 490"/>
          <p:cNvSpPr/>
          <p:nvPr/>
        </p:nvSpPr>
        <p:spPr>
          <a:xfrm>
            <a:off x="5332985" y="8206115"/>
            <a:ext cx="74234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input (aka argument)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Function</a:t>
            </a:r>
          </a:p>
        </p:txBody>
      </p:sp>
      <p:sp>
        <p:nvSpPr>
          <p:cNvPr id="493" name="Shape 493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Performs an action</a:t>
            </a:r>
          </a:p>
          <a:p>
            <a:pPr marL="642433" indent="-642433" defTabSz="531622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Action in example: print to screen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Function vs method</a:t>
            </a:r>
          </a:p>
        </p:txBody>
      </p:sp>
      <p:sp>
        <p:nvSpPr>
          <p:cNvPr id="496" name="Shape 496"/>
          <p:cNvSpPr/>
          <p:nvPr/>
        </p:nvSpPr>
        <p:spPr>
          <a:xfrm>
            <a:off x="466598" y="3924453"/>
            <a:ext cx="117263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05970" indent="-705970">
              <a:buSzPct val="40000"/>
              <a:buBlip>
                <a:blip r:embed="rId2"/>
              </a:buBlip>
              <a:defRPr sz="5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u="sng"/>
              <a:t>Same</a:t>
            </a:r>
            <a:r>
              <a:t>: performs an “action” with input</a:t>
            </a:r>
          </a:p>
        </p:txBody>
      </p:sp>
      <p:sp>
        <p:nvSpPr>
          <p:cNvPr id="497" name="Shape 497"/>
          <p:cNvSpPr/>
          <p:nvPr/>
        </p:nvSpPr>
        <p:spPr>
          <a:xfrm>
            <a:off x="466598" y="5897033"/>
            <a:ext cx="1207160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05970" indent="-705970">
              <a:buSzPct val="40000"/>
              <a:buBlip>
                <a:blip r:embed="rId2"/>
              </a:buBlip>
              <a:defRPr sz="5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u="sng"/>
              <a:t>Different</a:t>
            </a:r>
            <a:r>
              <a:t>: where input comes from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method Example</a:t>
            </a:r>
          </a:p>
        </p:txBody>
      </p:sp>
      <p:sp>
        <p:nvSpPr>
          <p:cNvPr id="500" name="Shape 500"/>
          <p:cNvSpPr/>
          <p:nvPr/>
        </p:nvSpPr>
        <p:spPr>
          <a:xfrm>
            <a:off x="1717005" y="4761444"/>
            <a:ext cx="957079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method Example</a:t>
            </a:r>
          </a:p>
        </p:txBody>
      </p:sp>
      <p:sp>
        <p:nvSpPr>
          <p:cNvPr id="503" name="Shape 503"/>
          <p:cNvSpPr/>
          <p:nvPr/>
        </p:nvSpPr>
        <p:spPr>
          <a:xfrm>
            <a:off x="1717005" y="4761444"/>
            <a:ext cx="957079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504" name="Shape 504"/>
          <p:cNvSpPr/>
          <p:nvPr/>
        </p:nvSpPr>
        <p:spPr>
          <a:xfrm rot="21591301">
            <a:off x="1978286" y="6822672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05" name="Shape 505"/>
          <p:cNvSpPr/>
          <p:nvPr/>
        </p:nvSpPr>
        <p:spPr>
          <a:xfrm>
            <a:off x="3798578" y="6510161"/>
            <a:ext cx="220218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“Bob”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method Example</a:t>
            </a:r>
          </a:p>
        </p:txBody>
      </p:sp>
      <p:sp>
        <p:nvSpPr>
          <p:cNvPr id="508" name="Shape 508"/>
          <p:cNvSpPr/>
          <p:nvPr/>
        </p:nvSpPr>
        <p:spPr>
          <a:xfrm>
            <a:off x="1717005" y="4761444"/>
            <a:ext cx="957079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509" name="Shape 509"/>
          <p:cNvSpPr/>
          <p:nvPr/>
        </p:nvSpPr>
        <p:spPr>
          <a:xfrm rot="16200000">
            <a:off x="1978286" y="63919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10" name="Shape 510"/>
          <p:cNvSpPr/>
          <p:nvPr/>
        </p:nvSpPr>
        <p:spPr>
          <a:xfrm>
            <a:off x="1303539" y="7499394"/>
            <a:ext cx="61478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method on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Function vs method</a:t>
            </a:r>
          </a:p>
        </p:txBody>
      </p:sp>
      <p:sp>
        <p:nvSpPr>
          <p:cNvPr id="513" name="Shape 513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print(“Rob”)</a:t>
            </a:r>
          </a:p>
        </p:txBody>
      </p:sp>
      <p:sp>
        <p:nvSpPr>
          <p:cNvPr id="514" name="Shape 514"/>
          <p:cNvSpPr/>
          <p:nvPr/>
        </p:nvSpPr>
        <p:spPr>
          <a:xfrm>
            <a:off x="351328" y="68770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515" name="Shape 515"/>
          <p:cNvSpPr/>
          <p:nvPr/>
        </p:nvSpPr>
        <p:spPr>
          <a:xfrm rot="10800000">
            <a:off x="5532582" y="419460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16" name="Shape 516"/>
          <p:cNvSpPr/>
          <p:nvPr/>
        </p:nvSpPr>
        <p:spPr>
          <a:xfrm>
            <a:off x="7179408" y="4080304"/>
            <a:ext cx="415126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Input between parentheses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Function vs method</a:t>
            </a:r>
          </a:p>
        </p:txBody>
      </p:sp>
      <p:sp>
        <p:nvSpPr>
          <p:cNvPr id="519" name="Shape 519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print(“Rob”)</a:t>
            </a:r>
          </a:p>
        </p:txBody>
      </p:sp>
      <p:sp>
        <p:nvSpPr>
          <p:cNvPr id="520" name="Shape 520"/>
          <p:cNvSpPr/>
          <p:nvPr/>
        </p:nvSpPr>
        <p:spPr>
          <a:xfrm>
            <a:off x="351328" y="68770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521" name="Shape 521"/>
          <p:cNvSpPr/>
          <p:nvPr/>
        </p:nvSpPr>
        <p:spPr>
          <a:xfrm rot="10800000">
            <a:off x="5532582" y="419460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22" name="Shape 522"/>
          <p:cNvSpPr/>
          <p:nvPr/>
        </p:nvSpPr>
        <p:spPr>
          <a:xfrm>
            <a:off x="7179408" y="4080304"/>
            <a:ext cx="415126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Input between parentheses</a:t>
            </a:r>
          </a:p>
        </p:txBody>
      </p:sp>
      <p:sp>
        <p:nvSpPr>
          <p:cNvPr id="523" name="Shape 523"/>
          <p:cNvSpPr/>
          <p:nvPr/>
        </p:nvSpPr>
        <p:spPr>
          <a:xfrm rot="10800000">
            <a:off x="8779028" y="67564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24" name="Shape 524"/>
          <p:cNvSpPr/>
          <p:nvPr/>
        </p:nvSpPr>
        <p:spPr>
          <a:xfrm>
            <a:off x="10232389" y="6642100"/>
            <a:ext cx="2642996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Main input before dot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527" name="Shape 527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Print statement</a:t>
            </a:r>
          </a:p>
          <a:p>
            <a:pPr marL="444500" indent="-444500">
              <a:defRPr sz="4800"/>
            </a:pPr>
            <a:r>
              <a:t>Function</a:t>
            </a:r>
          </a:p>
          <a:p>
            <a:pPr marL="444500" indent="-444500">
              <a:defRPr sz="4800"/>
            </a:pPr>
            <a:r>
              <a:t>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keptical_face.jpeg"/>
          <p:cNvPicPr>
            <a:picLocks noChangeAspect="1"/>
          </p:cNvPicPr>
          <p:nvPr/>
        </p:nvPicPr>
        <p:blipFill>
          <a:blip r:embed="rId2">
            <a:extLst/>
          </a:blip>
          <a:srcRect l="24721" t="1861" r="36095" b="2359"/>
          <a:stretch>
            <a:fillRect/>
          </a:stretch>
        </p:blipFill>
        <p:spPr>
          <a:xfrm>
            <a:off x="-2062" y="-11494"/>
            <a:ext cx="5659021" cy="9776737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>
            <p:ph type="title"/>
          </p:nvPr>
        </p:nvSpPr>
        <p:spPr>
          <a:xfrm>
            <a:off x="5892800" y="6324600"/>
            <a:ext cx="6705600" cy="2705100"/>
          </a:xfrm>
          <a:prstGeom prst="rect">
            <a:avLst/>
          </a:prstGeom>
        </p:spPr>
        <p:txBody>
          <a:bodyPr/>
          <a:lstStyle/>
          <a:p>
            <a:pPr/>
            <a:r>
              <a:t>ME</a:t>
            </a:r>
          </a:p>
        </p:txBody>
      </p:sp>
      <p:sp>
        <p:nvSpPr>
          <p:cNvPr id="206" name="Shape 206"/>
          <p:cNvSpPr/>
          <p:nvPr>
            <p:ph type="body" sz="quarter" idx="4294967295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What’s in it for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5970" t="0" r="18091" b="0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532" name="Shape 5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14960"/>
            </a:lvl1pPr>
          </a:lstStyle>
          <a:p>
            <a:pPr/>
            <a:r>
              <a:t>Functions</a:t>
            </a:r>
          </a:p>
        </p:txBody>
      </p:sp>
      <p:sp>
        <p:nvSpPr>
          <p:cNvPr id="533" name="Shape 5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Defining your 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536" name="Shape 536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Reusable chunk of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539" name="Shape 53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Reusable chunk of code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Build action from basic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542" name="Shape 542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def</a:t>
            </a:r>
            <a:r>
              <a:t> double(my_name):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545" name="Shape 545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</a:t>
            </a:r>
            <a:r>
              <a:rPr>
                <a:solidFill>
                  <a:schemeClr val="accent3"/>
                </a:solidFill>
              </a:rPr>
              <a:t>double</a:t>
            </a:r>
            <a:r>
              <a:t>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548" name="Shape 548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551" name="Shape 551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552" name="Shape 552"/>
          <p:cNvSpPr/>
          <p:nvPr/>
        </p:nvSpPr>
        <p:spPr>
          <a:xfrm rot="19262772">
            <a:off x="3341633" y="5027739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53" name="Shape 553"/>
          <p:cNvSpPr/>
          <p:nvPr/>
        </p:nvSpPr>
        <p:spPr>
          <a:xfrm>
            <a:off x="694604" y="6302681"/>
            <a:ext cx="817168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arbitrary label for input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556" name="Shape 556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</a:t>
            </a:r>
            <a:r>
              <a:rPr>
                <a:solidFill>
                  <a:schemeClr val="accent3"/>
                </a:solidFill>
              </a:rPr>
              <a:t>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557" name="Shape 557"/>
          <p:cNvSpPr/>
          <p:nvPr/>
        </p:nvSpPr>
        <p:spPr>
          <a:xfrm rot="8773757">
            <a:off x="8032305" y="2856737"/>
            <a:ext cx="2208633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58" name="Shape 558"/>
          <p:cNvSpPr/>
          <p:nvPr/>
        </p:nvSpPr>
        <p:spPr>
          <a:xfrm>
            <a:off x="10194863" y="1549830"/>
            <a:ext cx="206197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colon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561" name="Shape 561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564" name="Shape 564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565" name="Shape 565"/>
          <p:cNvSpPr/>
          <p:nvPr/>
        </p:nvSpPr>
        <p:spPr>
          <a:xfrm rot="13500000">
            <a:off x="1586933" y="6735713"/>
            <a:ext cx="2933305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66" name="Shape 566"/>
          <p:cNvSpPr/>
          <p:nvPr/>
        </p:nvSpPr>
        <p:spPr>
          <a:xfrm>
            <a:off x="4241367" y="7681314"/>
            <a:ext cx="54063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indented block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