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07" name="Shape 207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10" name="Shape 21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11" name="Shape 211"/>
          <p:cNvSpPr/>
          <p:nvPr/>
        </p:nvSpPr>
        <p:spPr>
          <a:xfrm rot="21591301">
            <a:off x="711584" y="651866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2531877" y="6206152"/>
            <a:ext cx="92392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3.0, “new thing”]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  <p:sp>
        <p:nvSpPr>
          <p:cNvPr id="219" name="Shape 21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6" name="Shape 2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  <p:sp>
        <p:nvSpPr>
          <p:cNvPr id="227" name="Shape 227"/>
          <p:cNvSpPr/>
          <p:nvPr/>
        </p:nvSpPr>
        <p:spPr>
          <a:xfrm rot="2859210">
            <a:off x="3477281" y="494603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18911602">
            <a:off x="3485017" y="4916390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No! Immutable!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2" name="Shape 23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  <p:sp>
        <p:nvSpPr>
          <p:cNvPr id="236" name="Shape 236"/>
          <p:cNvSpPr/>
          <p:nvPr/>
        </p:nvSpPr>
        <p:spPr>
          <a:xfrm rot="21591301">
            <a:off x="888923" y="5885313"/>
            <a:ext cx="162078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709215" y="5572802"/>
            <a:ext cx="4241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last_item = my_list.pop()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838255" y="6615895"/>
            <a:ext cx="1623406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718797" y="6307485"/>
            <a:ext cx="4746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5" name="Shape 24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249" name="Shape 249"/>
          <p:cNvSpPr/>
          <p:nvPr/>
        </p:nvSpPr>
        <p:spPr>
          <a:xfrm rot="21591301">
            <a:off x="939591" y="5881212"/>
            <a:ext cx="1623407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709215" y="5572802"/>
            <a:ext cx="5676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3204719" y="2539569"/>
            <a:ext cx="7800902" cy="467446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Sequences</a:t>
            </a:r>
          </a:p>
        </p:txBody>
      </p:sp>
      <p:sp>
        <p:nvSpPr>
          <p:cNvPr id="255" name="Shape 255"/>
          <p:cNvSpPr/>
          <p:nvPr/>
        </p:nvSpPr>
        <p:spPr>
          <a:xfrm rot="8100000">
            <a:off x="4595992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 rot="2700000">
            <a:off x="5989363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2027843" y="6174756"/>
            <a:ext cx="302642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58" name="Shape 258"/>
          <p:cNvSpPr/>
          <p:nvPr/>
        </p:nvSpPr>
        <p:spPr>
          <a:xfrm>
            <a:off x="8057803" y="6162056"/>
            <a:ext cx="200811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Same</a:t>
            </a:r>
          </a:p>
        </p:txBody>
      </p:sp>
      <p:sp>
        <p:nvSpPr>
          <p:cNvPr id="261" name="Shape 261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Same index and slice syntax!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but Different</a:t>
            </a:r>
          </a:p>
        </p:txBody>
      </p:sp>
      <p:sp>
        <p:nvSpPr>
          <p:cNvPr id="264" name="Shape 26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Cannot add or remove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Mutability</a:t>
            </a:r>
          </a:p>
          <a:p>
            <a:pPr marL="444500" indent="-444500">
              <a:defRPr sz="4800"/>
            </a:pPr>
            <a:r>
              <a:t>No return value</a:t>
            </a:r>
          </a:p>
          <a:p>
            <a:pPr marL="444500" indent="-444500">
              <a:defRPr sz="4800"/>
            </a:pPr>
            <a:r>
              <a:t>Sequences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2802102" y="4038600"/>
            <a:ext cx="8335382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methods: Split &amp; join</a:t>
            </a:r>
          </a:p>
        </p:txBody>
      </p:sp>
      <p:sp>
        <p:nvSpPr>
          <p:cNvPr id="272" name="Shape 27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5" name="Shape 27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8" name="Shape 27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  <p:sp>
        <p:nvSpPr>
          <p:cNvPr id="279" name="Shape 27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2506543" y="5826142"/>
            <a:ext cx="69189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[“a”, “new”, “string”]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3" name="Shape 28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6" name="Shape 28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87" name="Shape 287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91" name="Shape 291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“,”.join([“id”, “name”, “date”])</a:t>
            </a:r>
          </a:p>
        </p:txBody>
      </p:sp>
      <p:sp>
        <p:nvSpPr>
          <p:cNvPr id="292" name="Shape 292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2506543" y="5826142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“id, name, 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96" name="Shape 296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“|”.join([“id”, “name”, “date”])</a:t>
            </a:r>
          </a:p>
        </p:txBody>
      </p:sp>
      <p:sp>
        <p:nvSpPr>
          <p:cNvPr id="297" name="Shape 297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2506543" y="5826142"/>
            <a:ext cx="5328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“id|name|date”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 &amp; join methods</a:t>
            </a:r>
          </a:p>
        </p:txBody>
      </p:sp>
      <p:sp>
        <p:nvSpPr>
          <p:cNvPr id="301" name="Shape 3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Two more methods</a:t>
            </a:r>
          </a:p>
        </p:txBody>
      </p:sp>
      <p:sp>
        <p:nvSpPr>
          <p:cNvPr id="304" name="Shape 3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len() </a:t>
            </a:r>
            <a:r>
              <a:t>—&gt; find length of sequence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sorted() </a:t>
            </a:r>
            <a:r>
              <a:t>—&gt; return sorted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07" name="Shape 30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.split() method</a:t>
            </a:r>
          </a:p>
          <a:p>
            <a:pPr marL="444500" indent="-444500">
              <a:defRPr sz="4800"/>
            </a:pPr>
            <a:r>
              <a:t>.join() method</a:t>
            </a:r>
          </a:p>
          <a:p>
            <a:pPr marL="444500" indent="-444500">
              <a:defRPr sz="4800"/>
            </a:pPr>
            <a:r>
              <a:t>len() function</a:t>
            </a:r>
          </a:p>
          <a:p>
            <a:pPr marL="444500" indent="-444500">
              <a:defRPr sz="4800"/>
            </a:pPr>
            <a:r>
              <a:t>sorted()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Equals</a:t>
            </a:r>
          </a:p>
        </p:txBody>
      </p:sp>
      <p:sp>
        <p:nvSpPr>
          <p:cNvPr id="315" name="Shape 315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5" name="Shape 18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  <p:sp>
        <p:nvSpPr>
          <p:cNvPr id="186" name="Shape 186"/>
          <p:cNvSpPr/>
          <p:nvPr/>
        </p:nvSpPr>
        <p:spPr>
          <a:xfrm rot="13500000">
            <a:off x="6349730" y="6431705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004164" y="7377305"/>
            <a:ext cx="32491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list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18" name="Shape 318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21" name="Shape 321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322" name="Shape 322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23" name="Shape 323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bool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6" name="Shape 326"/>
          <p:cNvSpPr/>
          <p:nvPr>
            <p:ph type="body" idx="15"/>
          </p:nvPr>
        </p:nvSpPr>
        <p:spPr>
          <a:xfrm>
            <a:off x="6189133" y="7619998"/>
            <a:ext cx="5914894" cy="863604"/>
          </a:xfrm>
          <a:prstGeom prst="rect">
            <a:avLst/>
          </a:prstGeom>
        </p:spPr>
        <p:txBody>
          <a:bodyPr/>
          <a:lstStyle/>
          <a:p>
            <a:pPr/>
            <a:r>
              <a:t>George Boole</a:t>
            </a:r>
          </a:p>
        </p:txBody>
      </p:sp>
      <p:sp>
        <p:nvSpPr>
          <p:cNvPr id="327" name="Shape 327"/>
          <p:cNvSpPr/>
          <p:nvPr/>
        </p:nvSpPr>
        <p:spPr>
          <a:xfrm>
            <a:off x="6107723" y="1768432"/>
            <a:ext cx="6275754" cy="48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30" name="Shape 330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33" name="Shape 333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334" name="Shape 334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Shape 335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38" name="Shape 338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1" name="Shape 341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4" name="Shape 344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45" name="Shape 34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9" name="Shape 34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50" name="Shape 35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53" name="Shape 353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56" name="Shape 356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57" name="Shape 357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61" name="Shape 361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62" name="Shape 362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0" name="Shape 19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368" name="Shape 368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369" name="Shape 369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373" name="Shape 37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374" name="Shape 374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5" name="Shape 375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“7.2”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377" name="Shape 377"/>
          <p:cNvSpPr/>
          <p:nvPr/>
        </p:nvSpPr>
        <p:spPr>
          <a:xfrm rot="2859210">
            <a:off x="6922709" y="6142974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8" name="Shape 378"/>
          <p:cNvSpPr/>
          <p:nvPr/>
        </p:nvSpPr>
        <p:spPr>
          <a:xfrm rot="18911602">
            <a:off x="6930445" y="6113328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381" name="Shape 381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+ 7.2 = 8.2</a:t>
            </a:r>
          </a:p>
        </p:txBody>
      </p:sp>
      <p:sp>
        <p:nvSpPr>
          <p:cNvPr id="382" name="Shape 382"/>
          <p:cNvSpPr/>
          <p:nvPr/>
        </p:nvSpPr>
        <p:spPr>
          <a:xfrm rot="18546354">
            <a:off x="6693316" y="4412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 rot="2624366">
            <a:off x="7299697" y="3930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556367" y="5691716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int(“7.2”) = 8.2</a:t>
            </a:r>
          </a:p>
        </p:txBody>
      </p:sp>
      <p:sp>
        <p:nvSpPr>
          <p:cNvPr id="385" name="Shape 385"/>
          <p:cNvSpPr/>
          <p:nvPr/>
        </p:nvSpPr>
        <p:spPr>
          <a:xfrm rot="18546354">
            <a:off x="8564449" y="5809248"/>
            <a:ext cx="157388" cy="71763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6" name="Shape 386"/>
          <p:cNvSpPr/>
          <p:nvPr/>
        </p:nvSpPr>
        <p:spPr>
          <a:xfrm rot="2624366">
            <a:off x="9170830" y="5327634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389" name="Shape 389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  <a:p>
            <a:pPr>
              <a:defRPr sz="5400"/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92" name="Shape 392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97" name="Shape 397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xfrm>
            <a:off x="1522214" y="4004733"/>
            <a:ext cx="9960373" cy="203358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4141688" y="5424289"/>
            <a:ext cx="4656270" cy="787864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1753492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8824680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9255673" y="5458883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05" name="Shape 405"/>
          <p:cNvSpPr/>
          <p:nvPr/>
        </p:nvSpPr>
        <p:spPr>
          <a:xfrm>
            <a:off x="2334076" y="5458883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6" name="Shape 406"/>
          <p:cNvSpPr/>
          <p:nvPr>
            <p:ph type="title" idx="4294967295"/>
          </p:nvPr>
        </p:nvSpPr>
        <p:spPr>
          <a:xfrm>
            <a:off x="3488828" y="1909233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sou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11" name="Shape 41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414" name="Shape 414"/>
          <p:cNvSpPr/>
          <p:nvPr>
            <p:ph type="body" idx="1"/>
          </p:nvPr>
        </p:nvSpPr>
        <p:spPr>
          <a:xfrm>
            <a:off x="406400" y="3953767"/>
            <a:ext cx="12192000" cy="529637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 Statement</a:t>
            </a:r>
          </a:p>
        </p:txBody>
      </p:sp>
      <p:sp>
        <p:nvSpPr>
          <p:cNvPr id="417" name="Shape 417"/>
          <p:cNvSpPr/>
          <p:nvPr/>
        </p:nvSpPr>
        <p:spPr>
          <a:xfrm>
            <a:off x="444350" y="40004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3080241" y="5782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1483607" y="5121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8910395" y="268492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9290218" y="3279675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423" name="Shape 423"/>
          <p:cNvSpPr/>
          <p:nvPr/>
        </p:nvSpPr>
        <p:spPr>
          <a:xfrm>
            <a:off x="1842668" y="5633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24" name="Shape 424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25" name="Shape 425"/>
          <p:cNvSpPr/>
          <p:nvPr/>
        </p:nvSpPr>
        <p:spPr>
          <a:xfrm>
            <a:off x="5533596" y="5038658"/>
            <a:ext cx="2153598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6380017" y="5633409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27" name="Shape 427"/>
          <p:cNvSpPr/>
          <p:nvPr/>
        </p:nvSpPr>
        <p:spPr>
          <a:xfrm>
            <a:off x="8910395" y="690979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29" name="Shape 429"/>
          <p:cNvSpPr/>
          <p:nvPr/>
        </p:nvSpPr>
        <p:spPr>
          <a:xfrm>
            <a:off x="6903928" y="3727194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30" name="Shape 430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31" name="Shape 431"/>
          <p:cNvSpPr/>
          <p:nvPr/>
        </p:nvSpPr>
        <p:spPr>
          <a:xfrm rot="18900000">
            <a:off x="6712129" y="4461912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Shape 432"/>
          <p:cNvSpPr/>
          <p:nvPr/>
        </p:nvSpPr>
        <p:spPr>
          <a:xfrm rot="2700000">
            <a:off x="6699429" y="7216284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3" name="Shape 433"/>
          <p:cNvSpPr/>
          <p:nvPr/>
        </p:nvSpPr>
        <p:spPr>
          <a:xfrm rot="5400000">
            <a:off x="8773880" y="54905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436" name="Shape 436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543541" y="5528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404107" y="4867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0" name="Shape 440"/>
          <p:cNvSpPr/>
          <p:nvPr/>
        </p:nvSpPr>
        <p:spPr>
          <a:xfrm>
            <a:off x="7170495" y="253674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442" name="Shape 442"/>
          <p:cNvSpPr/>
          <p:nvPr/>
        </p:nvSpPr>
        <p:spPr>
          <a:xfrm>
            <a:off x="763168" y="5379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43" name="Shape 443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44" name="Shape 444"/>
          <p:cNvSpPr/>
          <p:nvPr/>
        </p:nvSpPr>
        <p:spPr>
          <a:xfrm>
            <a:off x="3946096" y="4788875"/>
            <a:ext cx="2153598" cy="198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4754417" y="5383626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46" name="Shape 446"/>
          <p:cNvSpPr/>
          <p:nvPr/>
        </p:nvSpPr>
        <p:spPr>
          <a:xfrm>
            <a:off x="7170495" y="7117208"/>
            <a:ext cx="2153598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7427974" y="7701376"/>
            <a:ext cx="178257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448" name="Shape 448"/>
          <p:cNvSpPr/>
          <p:nvPr/>
        </p:nvSpPr>
        <p:spPr>
          <a:xfrm>
            <a:off x="5316428" y="3477411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49" name="Shape 449"/>
          <p:cNvSpPr/>
          <p:nvPr/>
        </p:nvSpPr>
        <p:spPr>
          <a:xfrm>
            <a:off x="5370531" y="7120506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50" name="Shape 450"/>
          <p:cNvSpPr/>
          <p:nvPr/>
        </p:nvSpPr>
        <p:spPr>
          <a:xfrm rot="18900000">
            <a:off x="5124629" y="4212129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1" name="Shape 451"/>
          <p:cNvSpPr/>
          <p:nvPr/>
        </p:nvSpPr>
        <p:spPr>
          <a:xfrm rot="2700000">
            <a:off x="5111929" y="6966501"/>
            <a:ext cx="2426627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10552928" y="463647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10810407" y="5220642"/>
            <a:ext cx="169164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54" name="Shape 454"/>
          <p:cNvSpPr/>
          <p:nvPr/>
        </p:nvSpPr>
        <p:spPr>
          <a:xfrm rot="18445215">
            <a:off x="8797081" y="7215627"/>
            <a:ext cx="2170189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55" name="Shape 455"/>
          <p:cNvSpPr/>
          <p:nvPr/>
        </p:nvSpPr>
        <p:spPr>
          <a:xfrm rot="2228135">
            <a:off x="8881467" y="3788874"/>
            <a:ext cx="188508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458" name="Shape 458"/>
          <p:cNvSpPr/>
          <p:nvPr/>
        </p:nvSpPr>
        <p:spPr>
          <a:xfrm>
            <a:off x="721137" y="3236537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63" name="Shape 463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4" name="Shape 464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Some methods return no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67" name="Shape 46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472" name="Shape 47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75" name="Shape 475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78" name="Shape 478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81" name="Shape 48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84" name="Shape 48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87" name="Shape 487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488" name="Shape 488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92" name="Shape 492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95" name="Shape 495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496" name="Shape 496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500" name="Shape 500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501" name="Shape 501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505" name="Shape 505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508" name="Shape 508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509" name="Shape 509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513" name="Shape 513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Numbers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