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10" name="Shape 21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  <p:sp>
        <p:nvSpPr>
          <p:cNvPr id="211" name="Shape 211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“first element”</a:t>
            </a:r>
          </a:p>
        </p:txBody>
      </p:sp>
      <p:sp>
        <p:nvSpPr>
          <p:cNvPr id="212" name="Shape 212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219" name="Shape 21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26" name="Shape 226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27" name="Shape 227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31" name="Shape 23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32" name="Shape 232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Functions and for-loops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239" name="Shape 239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241" name="Shape 241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243" name="Shape 243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51" name="Shape 251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187503" y="4038600"/>
            <a:ext cx="10629794" cy="4521200"/>
          </a:xfrm>
          <a:prstGeom prst="rect">
            <a:avLst/>
          </a:prstGeom>
        </p:spPr>
        <p:txBody>
          <a:bodyPr/>
          <a:lstStyle/>
          <a:p>
            <a:pPr/>
            <a:r>
              <a:t>Week 1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61" name="Shape 261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64" name="Shape 264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“dog”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267" name="Shape 267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</a:t>
            </a:r>
            <a:r>
              <a:rPr>
                <a:solidFill>
                  <a:schemeClr val="accent3"/>
                </a:solidFill>
              </a:rPr>
              <a:t>“cat”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271" name="Shape 271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3926349" y="4053658"/>
            <a:ext cx="5152102" cy="2659645"/>
          </a:xfrm>
          <a:prstGeom prst="rect">
            <a:avLst/>
          </a:prstGeom>
        </p:spPr>
        <p:txBody>
          <a:bodyPr/>
          <a:lstStyle/>
          <a:p>
            <a:pPr/>
            <a:r>
              <a:t>Week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77" name="Shape 277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81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85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Booleans and 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1" name="Shape 29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4" name="Shape 294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97" name="Shape 297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98" name="Shape 298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02" name="Shape 302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05" name="Shape 305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6" name="Shape 306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10" name="Shape 31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13" name="Shape 313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this”+ 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16" name="Shape 316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19" name="Shape 319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”+key)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print(“look at this ”+value)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184" name="Shape 184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185" name="Shape 185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86" name="Shape 186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108176231_2889x1907_2_gradiatio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4" name="Shape 324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 vs object</a:t>
            </a:r>
          </a:p>
        </p:txBody>
      </p:sp>
      <p:sp>
        <p:nvSpPr>
          <p:cNvPr id="328" name="Shape 32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31" name="Shape 33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334" name="Shape 33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337" name="Shape 33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40" name="Shape 34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3" name="Shape 34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6" name="Shape 34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9" name="Shape 34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189" name="Shape 189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What is “self”??</a:t>
            </a:r>
          </a:p>
        </p:txBody>
      </p:sp>
      <p:sp>
        <p:nvSpPr>
          <p:cNvPr id="352" name="Shape 35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5" name="Shape 35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8" name="Shape 35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59" name="Shape 359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3" name="Shape 36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64" name="Shape 364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8" name="Shape 36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69" name="Shape 369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5900312" y="2488172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73" name="Shape 37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74" name="Shape 374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78" name="Shape 378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81" name="Shape 381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82" name="Shape 382"/>
          <p:cNvSpPr/>
          <p:nvPr/>
        </p:nvSpPr>
        <p:spPr>
          <a:xfrm rot="12786029">
            <a:off x="5689039" y="7101561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86" name="Shape 386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87" name="Shape 387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self[“name”] =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1" name="Shape 391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192" name="Shape 192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193" name="Shape 193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97" name="Shape 197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98" name="Shape 198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97" name="Shape 39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98" name="Shape 398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02" name="Shape 402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405" name="Shape 405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406" name="Shape 406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packages</a:t>
            </a:r>
          </a:p>
        </p:txBody>
      </p:sp>
      <p:sp>
        <p:nvSpPr>
          <p:cNvPr id="412" name="Shape 41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Use pre-made classes and functions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Save a ton of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cosmic_power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5600" y="0"/>
            <a:ext cx="9753601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packages</a:t>
            </a:r>
          </a:p>
        </p:txBody>
      </p:sp>
      <p:sp>
        <p:nvSpPr>
          <p:cNvPr id="417" name="Shape 41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68"/>
            </a:pPr>
            <a:r>
              <a:t>Core Libraries: “batteries included”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68"/>
            </a:pPr>
            <a:r>
              <a:t>3rd Party: have to be downloaded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 Statements</a:t>
            </a:r>
          </a:p>
        </p:txBody>
      </p:sp>
      <p:sp>
        <p:nvSpPr>
          <p:cNvPr id="420" name="Shape 420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ndarray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 Statements</a:t>
            </a:r>
          </a:p>
        </p:txBody>
      </p:sp>
      <p:sp>
        <p:nvSpPr>
          <p:cNvPr id="423" name="Shape 423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201" name="Shape 201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</a:t>
            </a:r>
            <a:r>
              <a:rPr>
                <a:solidFill>
                  <a:schemeClr val="accent3"/>
                </a:solidFill>
              </a:rPr>
              <a:t>condition_is_true</a:t>
            </a:r>
            <a: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426" name="Shape 426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  <a:p>
            <a:pPr marL="444500" indent="-444500">
              <a:defRPr sz="4800"/>
            </a:pPr>
            <a:r>
              <a:t>Packages</a:t>
            </a:r>
          </a:p>
          <a:p>
            <a:pPr marL="444500" indent="-444500">
              <a:defRPr sz="4800"/>
            </a:pPr>
            <a:r>
              <a:t>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xfrm>
            <a:off x="581070" y="4038600"/>
            <a:ext cx="11842660" cy="4521200"/>
          </a:xfrm>
          <a:prstGeom prst="rect">
            <a:avLst/>
          </a:prstGeom>
        </p:spPr>
        <p:txBody>
          <a:bodyPr/>
          <a:lstStyle/>
          <a:p>
            <a:pPr/>
            <a:r>
              <a:t>Guided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numpy?</a:t>
            </a:r>
          </a:p>
        </p:txBody>
      </p:sp>
      <p:sp>
        <p:nvSpPr>
          <p:cNvPr id="431" name="Shape 431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Flexible is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Nothing comes for free</a:t>
            </a:r>
          </a:p>
        </p:txBody>
      </p:sp>
      <p:sp>
        <p:nvSpPr>
          <p:cNvPr id="436" name="Shape 436"/>
          <p:cNvSpPr/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Numbers have no fixed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439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440" name="Shape 440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Numpy</a:t>
            </a:r>
          </a:p>
        </p:txBody>
      </p:sp>
      <p:sp>
        <p:nvSpPr>
          <p:cNvPr id="445" name="Shape 44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Lists and slicing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07" name="Shape 20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