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204" name="Shape 204"/>
          <p:cNvSpPr/>
          <p:nvPr/>
        </p:nvSpPr>
        <p:spPr>
          <a:xfrm>
            <a:off x="541866" y="3920066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class Person():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def </a:t>
            </a:r>
            <a:r>
              <a:rPr>
                <a:solidFill>
                  <a:schemeClr val="accent3"/>
                </a:solidFill>
              </a:rPr>
              <a:t>__init__</a:t>
            </a:r>
            <a:r>
              <a:t>(self, name):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self.name = name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207" name="Shape 207"/>
          <p:cNvSpPr/>
          <p:nvPr/>
        </p:nvSpPr>
        <p:spPr>
          <a:xfrm>
            <a:off x="541866" y="3380316"/>
            <a:ext cx="12192002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51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Class</a:t>
            </a:r>
          </a:p>
        </p:txBody>
      </p:sp>
      <p:sp>
        <p:nvSpPr>
          <p:cNvPr id="210" name="Shape 210"/>
          <p:cNvSpPr/>
          <p:nvPr/>
        </p:nvSpPr>
        <p:spPr>
          <a:xfrm>
            <a:off x="541866" y="3196166"/>
            <a:ext cx="12192002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 = Person(“Rob”)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rob.name</a:t>
            </a:r>
          </a:p>
          <a:p>
            <a:pPr>
              <a:defRPr sz="75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“Rob”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1082007" y="4156561"/>
            <a:ext cx="10840786" cy="1794626"/>
          </a:xfrm>
          <a:prstGeom prst="rect">
            <a:avLst/>
          </a:prstGeom>
        </p:spPr>
        <p:txBody>
          <a:bodyPr/>
          <a:lstStyle>
            <a:lvl1pPr defTabSz="449833">
              <a:defRPr sz="13089"/>
            </a:lvl1pPr>
          </a:lstStyle>
          <a:p>
            <a:pPr/>
            <a:r>
              <a:t>open Source 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Packages</a:t>
            </a:r>
          </a:p>
        </p:txBody>
      </p:sp>
      <p:sp>
        <p:nvSpPr>
          <p:cNvPr id="215" name="Shape 215"/>
          <p:cNvSpPr/>
          <p:nvPr>
            <p:ph type="body" sz="half" idx="1"/>
          </p:nvPr>
        </p:nvSpPr>
        <p:spPr>
          <a:xfrm>
            <a:off x="406400" y="3903099"/>
            <a:ext cx="12192000" cy="28097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Code designed for re-use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Must be installed before 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First Package: Numpy</a:t>
            </a:r>
          </a:p>
        </p:txBody>
      </p:sp>
      <p:sp>
        <p:nvSpPr>
          <p:cNvPr id="218" name="Shape 21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Short for “numerical python”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Has array that is faster for math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1661423" y="3734591"/>
            <a:ext cx="9681954" cy="1794627"/>
          </a:xfrm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Flexible is slow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Nothing comes for free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xfrm>
            <a:off x="406400" y="3953767"/>
            <a:ext cx="12192000" cy="5073811"/>
          </a:xfrm>
          <a:prstGeom prst="rect">
            <a:avLst/>
          </a:prstGeom>
        </p:spPr>
        <p:txBody>
          <a:bodyPr/>
          <a:lstStyle/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t>List &amp; dictionary hold any value </a:t>
            </a:r>
          </a:p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t>Also grow to any length</a:t>
            </a:r>
          </a:p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t>Numbers have no fixed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body" idx="13"/>
          </p:nvPr>
        </p:nvSpPr>
        <p:spPr>
          <a:xfrm>
            <a:off x="6134100" y="1425689"/>
            <a:ext cx="6705600" cy="5816601"/>
          </a:xfrm>
          <a:prstGeom prst="rect">
            <a:avLst/>
          </a:prstGeom>
        </p:spPr>
        <p:txBody>
          <a:bodyPr/>
          <a:lstStyle>
            <a:lvl1pPr>
              <a:defRPr cap="none" sz="9000"/>
            </a:lvl1pPr>
          </a:lstStyle>
          <a:p>
            <a:pPr/>
            <a:r>
              <a:t>Every problem in computer science can be solved by another layer of indirection</a:t>
            </a:r>
          </a:p>
        </p:txBody>
      </p:sp>
      <p:pic>
        <p:nvPicPr>
          <p:cNvPr id="226" name="pasted-image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30199" y="1460500"/>
            <a:ext cx="5486401" cy="6858001"/>
          </a:xfrm>
          <a:prstGeom prst="rect">
            <a:avLst/>
          </a:prstGeom>
        </p:spPr>
      </p:pic>
      <p:sp>
        <p:nvSpPr>
          <p:cNvPr id="227" name="Shape 227"/>
          <p:cNvSpPr/>
          <p:nvPr>
            <p:ph type="body" idx="15"/>
          </p:nvPr>
        </p:nvSpPr>
        <p:spPr>
          <a:xfrm>
            <a:off x="6134100" y="7409323"/>
            <a:ext cx="6705600" cy="863604"/>
          </a:xfrm>
          <a:prstGeom prst="rect">
            <a:avLst/>
          </a:prstGeom>
        </p:spPr>
        <p:txBody>
          <a:bodyPr/>
          <a:lstStyle/>
          <a:p>
            <a:pPr/>
            <a:r>
              <a:t>- David Wheeler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56021" y="1558925"/>
            <a:ext cx="11892790" cy="6635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418527" y="3979487"/>
            <a:ext cx="4167746" cy="1794626"/>
          </a:xfrm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First Package: Numpy</a:t>
            </a:r>
          </a:p>
        </p:txBody>
      </p:sp>
      <p:sp>
        <p:nvSpPr>
          <p:cNvPr id="232" name="Shape 23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Short for “numerical python”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Has array that is faster for math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numpy</a:t>
            </a:r>
          </a:p>
        </p:txBody>
      </p:sp>
      <p:sp>
        <p:nvSpPr>
          <p:cNvPr id="235" name="Shape 235"/>
          <p:cNvSpPr/>
          <p:nvPr/>
        </p:nvSpPr>
        <p:spPr>
          <a:xfrm>
            <a:off x="455296" y="4286249"/>
            <a:ext cx="121920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numpy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numpy import array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numpy</a:t>
            </a:r>
          </a:p>
        </p:txBody>
      </p:sp>
      <p:sp>
        <p:nvSpPr>
          <p:cNvPr id="238" name="Shape 238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numpy as np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numpy</a:t>
            </a:r>
          </a:p>
        </p:txBody>
      </p:sp>
      <p:sp>
        <p:nvSpPr>
          <p:cNvPr id="241" name="Shape 241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numpy as np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42" name="Shape 242"/>
          <p:cNvSpPr/>
          <p:nvPr/>
        </p:nvSpPr>
        <p:spPr>
          <a:xfrm rot="13500000">
            <a:off x="6665476" y="60754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8333764" y="6345655"/>
            <a:ext cx="16741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alias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NDarray</a:t>
            </a:r>
          </a:p>
        </p:txBody>
      </p:sp>
      <p:sp>
        <p:nvSpPr>
          <p:cNvPr id="246" name="Shape 246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short for “n-dimensional array”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one dimension will be enough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creating an array</a:t>
            </a:r>
          </a:p>
        </p:txBody>
      </p:sp>
      <p:sp>
        <p:nvSpPr>
          <p:cNvPr id="249" name="Shape 249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Package</a:t>
            </a:r>
          </a:p>
          <a:p>
            <a:pPr marL="444500" indent="-444500">
              <a:defRPr sz="4800"/>
            </a:pPr>
            <a:r>
              <a:t>Import statement</a:t>
            </a:r>
          </a:p>
          <a:p>
            <a:pPr marL="444500" indent="-444500">
              <a:defRPr sz="4800"/>
            </a:pPr>
            <a:r>
              <a:t>Numpy </a:t>
            </a:r>
          </a:p>
          <a:p>
            <a:pPr marL="444500" indent="-444500">
              <a:defRPr sz="4800"/>
            </a:pPr>
            <a:r>
              <a:t>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creating an array</a:t>
            </a:r>
          </a:p>
        </p:txBody>
      </p:sp>
      <p:sp>
        <p:nvSpPr>
          <p:cNvPr id="257" name="Shape 257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Ufunc</a:t>
            </a:r>
          </a:p>
        </p:txBody>
      </p:sp>
      <p:sp>
        <p:nvSpPr>
          <p:cNvPr id="260" name="Shape 260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short for “universal functions”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take arrays as input/output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For-loops</a:t>
            </a:r>
          </a:p>
          <a:p>
            <a:pPr marL="444500" indent="-444500">
              <a:defRPr sz="4800"/>
            </a:pPr>
            <a:r>
              <a:t>Dictionary</a:t>
            </a:r>
          </a:p>
          <a:p>
            <a:pPr marL="444500" indent="-444500">
              <a:defRPr sz="4800"/>
            </a:pPr>
            <a:r>
              <a:t>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56021" y="1558925"/>
            <a:ext cx="11892790" cy="6635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ufunc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xfrm>
            <a:off x="406400" y="3056301"/>
            <a:ext cx="12192000" cy="593268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np.add (+)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np.multiply (*)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np.divide (/)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np.power (**)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Element-wise addition</a:t>
            </a:r>
          </a:p>
        </p:txBody>
      </p:sp>
      <p:sp>
        <p:nvSpPr>
          <p:cNvPr id="268" name="Shape 268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+ np.array([1, 2])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Element-wise addition</a:t>
            </a:r>
          </a:p>
        </p:txBody>
      </p:sp>
      <p:sp>
        <p:nvSpPr>
          <p:cNvPr id="271" name="Shape 271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+ np.array([1, 2])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72" name="Shape 272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2481605" y="6142983"/>
            <a:ext cx="40987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array([2, 4])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Broadcasting</a:t>
            </a:r>
          </a:p>
        </p:txBody>
      </p:sp>
      <p:sp>
        <p:nvSpPr>
          <p:cNvPr id="276" name="Shape 276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+ 2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broaDcasting</a:t>
            </a:r>
          </a:p>
        </p:txBody>
      </p:sp>
      <p:sp>
        <p:nvSpPr>
          <p:cNvPr id="279" name="Shape 279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+ 2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80" name="Shape 280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2481605" y="6142983"/>
            <a:ext cx="40987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array([3, 4])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broaDcasting</a:t>
            </a:r>
          </a:p>
        </p:txBody>
      </p:sp>
      <p:sp>
        <p:nvSpPr>
          <p:cNvPr id="284" name="Shape 284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* 3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broaDcasting</a:t>
            </a:r>
          </a:p>
        </p:txBody>
      </p:sp>
      <p:sp>
        <p:nvSpPr>
          <p:cNvPr id="287" name="Shape 287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* 3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88" name="Shape 288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2481605" y="6142983"/>
            <a:ext cx="40987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array([3, 9])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Slices: View vs Copy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xfrm>
            <a:off x="406399" y="2813736"/>
            <a:ext cx="12192001" cy="4879748"/>
          </a:xfrm>
          <a:prstGeom prst="rect">
            <a:avLst/>
          </a:prstGeom>
        </p:spPr>
        <p:txBody>
          <a:bodyPr/>
          <a:lstStyle/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Slice on list creates a new copy</a:t>
            </a:r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Slice on array creates a “view”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as view</a:t>
            </a:r>
          </a:p>
        </p:txBody>
      </p:sp>
      <p:sp>
        <p:nvSpPr>
          <p:cNvPr id="295" name="Shape 295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original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 = original[:1]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184" name="Shape 184"/>
          <p:cNvSpPr/>
          <p:nvPr/>
        </p:nvSpPr>
        <p:spPr>
          <a:xfrm>
            <a:off x="697654" y="4210050"/>
            <a:ext cx="1160949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 = {“name”: “Rob”,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“hair”: “brown”}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as view</a:t>
            </a:r>
          </a:p>
        </p:txBody>
      </p:sp>
      <p:sp>
        <p:nvSpPr>
          <p:cNvPr id="298" name="Shape 298"/>
          <p:cNvSpPr/>
          <p:nvPr/>
        </p:nvSpPr>
        <p:spPr>
          <a:xfrm>
            <a:off x="434394" y="3746499"/>
            <a:ext cx="129467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original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 = original[1:]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new_one[0] = 0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 as view</a:t>
            </a:r>
          </a:p>
        </p:txBody>
      </p:sp>
      <p:sp>
        <p:nvSpPr>
          <p:cNvPr id="301" name="Shape 301"/>
          <p:cNvSpPr/>
          <p:nvPr/>
        </p:nvSpPr>
        <p:spPr>
          <a:xfrm>
            <a:off x="434394" y="3746499"/>
            <a:ext cx="129467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original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 = original[1:]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new_one[0] = 0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02" name="Shape 302"/>
          <p:cNvSpPr/>
          <p:nvPr/>
        </p:nvSpPr>
        <p:spPr>
          <a:xfrm rot="21591301">
            <a:off x="458640" y="7696861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2278932" y="7384350"/>
            <a:ext cx="5776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original: [0, 2, 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solution</a:t>
            </a:r>
          </a:p>
        </p:txBody>
      </p:sp>
      <p:sp>
        <p:nvSpPr>
          <p:cNvPr id="306" name="Shape 306"/>
          <p:cNvSpPr/>
          <p:nvPr/>
        </p:nvSpPr>
        <p:spPr>
          <a:xfrm>
            <a:off x="434394" y="3746499"/>
            <a:ext cx="129467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original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 = original[1:]</a:t>
            </a:r>
            <a:r>
              <a:rPr>
                <a:solidFill>
                  <a:schemeClr val="accent3"/>
                </a:solidFill>
              </a:rPr>
              <a:t>.copy()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new_one[0] = 0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solution</a:t>
            </a:r>
          </a:p>
        </p:txBody>
      </p:sp>
      <p:sp>
        <p:nvSpPr>
          <p:cNvPr id="309" name="Shape 309"/>
          <p:cNvSpPr/>
          <p:nvPr/>
        </p:nvSpPr>
        <p:spPr>
          <a:xfrm>
            <a:off x="434394" y="3746499"/>
            <a:ext cx="129467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original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 = original[1:]</a:t>
            </a:r>
            <a:r>
              <a:rPr>
                <a:solidFill>
                  <a:schemeClr val="accent3"/>
                </a:solidFill>
              </a:rPr>
              <a:t>.copy()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new_one[0] = 0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10" name="Shape 310"/>
          <p:cNvSpPr/>
          <p:nvPr/>
        </p:nvSpPr>
        <p:spPr>
          <a:xfrm rot="21591301">
            <a:off x="458640" y="7696861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2278932" y="7384350"/>
            <a:ext cx="5776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original: [1, 2, 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14" name="Shape 314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Ufunc</a:t>
            </a:r>
          </a:p>
          <a:p>
            <a:pPr marL="444500" indent="-444500">
              <a:defRPr sz="4800"/>
            </a:pPr>
            <a:r>
              <a:t>Element-wise operations</a:t>
            </a:r>
          </a:p>
          <a:p>
            <a:pPr marL="444500" indent="-444500">
              <a:defRPr sz="4800"/>
            </a:pPr>
            <a:r>
              <a:t>Broadcasting</a:t>
            </a:r>
          </a:p>
          <a:p>
            <a:pPr marL="444500" indent="-444500">
              <a:defRPr sz="4800"/>
            </a:pPr>
            <a:r>
              <a:t>View vs Copy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ufuncs</a:t>
            </a:r>
          </a:p>
        </p:txBody>
      </p:sp>
      <p:sp>
        <p:nvSpPr>
          <p:cNvPr id="319" name="Shape 31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take arrays as input/output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ufunc</a:t>
            </a:r>
          </a:p>
        </p:txBody>
      </p:sp>
      <p:sp>
        <p:nvSpPr>
          <p:cNvPr id="322" name="Shape 322"/>
          <p:cNvSpPr/>
          <p:nvPr>
            <p:ph type="body" idx="1"/>
          </p:nvPr>
        </p:nvSpPr>
        <p:spPr>
          <a:xfrm>
            <a:off x="406400" y="3056301"/>
            <a:ext cx="12192000" cy="593268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np.equal (==)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np.less (&lt;)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np.greater (&gt;)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Element-wise</a:t>
            </a:r>
          </a:p>
        </p:txBody>
      </p:sp>
      <p:sp>
        <p:nvSpPr>
          <p:cNvPr id="325" name="Shape 325"/>
          <p:cNvSpPr/>
          <p:nvPr/>
        </p:nvSpPr>
        <p:spPr>
          <a:xfrm>
            <a:off x="168156" y="4826000"/>
            <a:ext cx="12946700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== np.array([1, 2])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Element-wise</a:t>
            </a:r>
          </a:p>
        </p:txBody>
      </p:sp>
      <p:sp>
        <p:nvSpPr>
          <p:cNvPr id="328" name="Shape 328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+ np.array([1, 2])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29" name="Shape 329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2481605" y="6142983"/>
            <a:ext cx="62156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array([True, True])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187" name="Shape 187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 = “blonde”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Broadcasting</a:t>
            </a:r>
          </a:p>
        </p:txBody>
      </p:sp>
      <p:sp>
        <p:nvSpPr>
          <p:cNvPr id="333" name="Shape 333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&lt; 2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broaDcasting</a:t>
            </a:r>
          </a:p>
        </p:txBody>
      </p:sp>
      <p:sp>
        <p:nvSpPr>
          <p:cNvPr id="336" name="Shape 336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&lt; 2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37" name="Shape 337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2481605" y="6142983"/>
            <a:ext cx="64952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array([True, False])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broaDcasting</a:t>
            </a:r>
          </a:p>
        </p:txBody>
      </p:sp>
      <p:sp>
        <p:nvSpPr>
          <p:cNvPr id="341" name="Shape 341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2, 3]) == 3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broaDcasting</a:t>
            </a:r>
          </a:p>
        </p:txBody>
      </p:sp>
      <p:sp>
        <p:nvSpPr>
          <p:cNvPr id="344" name="Shape 344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2, 3]) == 3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45" name="Shape 345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2481605" y="6142983"/>
            <a:ext cx="862507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array([False, False, True])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49" name="Shape 349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my_array[[True, False, True]]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52" name="Shape 352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my_array[[False, False, True]]</a:t>
            </a:r>
          </a:p>
        </p:txBody>
      </p:sp>
      <p:sp>
        <p:nvSpPr>
          <p:cNvPr id="353" name="Shape 353"/>
          <p:cNvSpPr/>
          <p:nvPr/>
        </p:nvSpPr>
        <p:spPr>
          <a:xfrm rot="21591301">
            <a:off x="433306" y="815287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2253598" y="7840362"/>
            <a:ext cx="327964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array([3])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57" name="Shape 357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my_array[[False, False, True]]</a:t>
            </a:r>
          </a:p>
        </p:txBody>
      </p:sp>
      <p:sp>
        <p:nvSpPr>
          <p:cNvPr id="358" name="Shape 358"/>
          <p:cNvSpPr/>
          <p:nvPr/>
        </p:nvSpPr>
        <p:spPr>
          <a:xfrm rot="13500000">
            <a:off x="7197491" y="7798197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7396405" y="8423045"/>
            <a:ext cx="50345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boolean mask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62" name="Shape 362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my_array[my_array &gt; 2]</a:t>
            </a:r>
          </a:p>
        </p:txBody>
      </p:sp>
      <p:sp>
        <p:nvSpPr>
          <p:cNvPr id="363" name="Shape 363"/>
          <p:cNvSpPr/>
          <p:nvPr/>
        </p:nvSpPr>
        <p:spPr>
          <a:xfrm rot="13500000">
            <a:off x="7197491" y="7798197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4" name="Shape 364"/>
          <p:cNvSpPr/>
          <p:nvPr/>
        </p:nvSpPr>
        <p:spPr>
          <a:xfrm>
            <a:off x="7396405" y="8423045"/>
            <a:ext cx="50345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boolean mask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67" name="Shape 367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my_array[my_array &gt; 2]</a:t>
            </a:r>
          </a:p>
        </p:txBody>
      </p:sp>
      <p:sp>
        <p:nvSpPr>
          <p:cNvPr id="368" name="Shape 368"/>
          <p:cNvSpPr/>
          <p:nvPr/>
        </p:nvSpPr>
        <p:spPr>
          <a:xfrm rot="21591301">
            <a:off x="509308" y="8203542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2329600" y="7891031"/>
            <a:ext cx="327964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array([3])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72" name="Shape 372"/>
          <p:cNvSpPr/>
          <p:nvPr/>
        </p:nvSpPr>
        <p:spPr>
          <a:xfrm>
            <a:off x="510396" y="3779569"/>
            <a:ext cx="10682374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ones = (my_array == 1)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evens = (my_array % 2 == 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190" name="Shape 190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75" name="Shape 375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my_array[ones | evens]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78" name="Shape 378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my_array[ones | evens]</a:t>
            </a:r>
          </a:p>
        </p:txBody>
      </p:sp>
      <p:sp>
        <p:nvSpPr>
          <p:cNvPr id="379" name="Shape 379"/>
          <p:cNvSpPr/>
          <p:nvPr/>
        </p:nvSpPr>
        <p:spPr>
          <a:xfrm rot="13500000">
            <a:off x="5474777" y="6126152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5673692" y="6750999"/>
            <a:ext cx="515645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works like “or”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83" name="Shape 383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my_array[ones &amp; evens]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INdexing</a:t>
            </a:r>
          </a:p>
        </p:txBody>
      </p:sp>
      <p:sp>
        <p:nvSpPr>
          <p:cNvPr id="386" name="Shape 386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my_array[ones &amp; evens]</a:t>
            </a:r>
          </a:p>
        </p:txBody>
      </p:sp>
      <p:sp>
        <p:nvSpPr>
          <p:cNvPr id="387" name="Shape 387"/>
          <p:cNvSpPr/>
          <p:nvPr/>
        </p:nvSpPr>
        <p:spPr>
          <a:xfrm rot="13500000">
            <a:off x="5474777" y="6126152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8" name="Shape 388"/>
          <p:cNvSpPr/>
          <p:nvPr/>
        </p:nvSpPr>
        <p:spPr>
          <a:xfrm>
            <a:off x="5673692" y="6750999"/>
            <a:ext cx="57470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works like “and”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91" name="Shape 391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Boolean ufunc</a:t>
            </a:r>
          </a:p>
          <a:p>
            <a:pPr marL="444500" indent="-444500">
              <a:defRPr sz="4800"/>
            </a:pPr>
            <a:r>
              <a:t>Element-wise Boolean operations</a:t>
            </a:r>
          </a:p>
          <a:p>
            <a:pPr marL="444500" indent="-444500">
              <a:defRPr sz="4800"/>
            </a:pPr>
            <a:r>
              <a:t>Broadcasting Boolean operations </a:t>
            </a:r>
          </a:p>
          <a:p>
            <a:pPr marL="444500" indent="-444500">
              <a:defRPr sz="4800"/>
            </a:pPr>
            <a:r>
              <a:t>Boolean mask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193" name="Shape 193"/>
          <p:cNvSpPr/>
          <p:nvPr/>
        </p:nvSpPr>
        <p:spPr>
          <a:xfrm>
            <a:off x="697654" y="47751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my_dict[“hair”]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194" name="Shape 194"/>
          <p:cNvSpPr/>
          <p:nvPr/>
        </p:nvSpPr>
        <p:spPr>
          <a:xfrm rot="21591301">
            <a:off x="838650" y="62021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2658943" y="5889642"/>
            <a:ext cx="30076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“brown”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198" name="Shape 198"/>
          <p:cNvSpPr/>
          <p:nvPr/>
        </p:nvSpPr>
        <p:spPr>
          <a:xfrm>
            <a:off x="455296" y="4286249"/>
            <a:ext cx="11851849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 in my_dict: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{key}!”)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Dictionary</a:t>
            </a:r>
          </a:p>
        </p:txBody>
      </p:sp>
      <p:sp>
        <p:nvSpPr>
          <p:cNvPr id="201" name="Shape 201"/>
          <p:cNvSpPr/>
          <p:nvPr/>
        </p:nvSpPr>
        <p:spPr>
          <a:xfrm>
            <a:off x="455296" y="3746499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key, value in </a:t>
            </a:r>
            <a:r>
              <a:rPr>
                <a:solidFill>
                  <a:schemeClr val="accent3"/>
                </a:solidFill>
              </a:rPr>
              <a:t>my_dict.items()</a:t>
            </a:r>
            <a:r>
              <a:t>: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{key}!”)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print(f“look at this {value}”)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